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5"/>
  </p:notesMasterIdLst>
  <p:sldIdLst>
    <p:sldId id="256" r:id="rId2"/>
    <p:sldId id="263" r:id="rId3"/>
    <p:sldId id="258" r:id="rId4"/>
    <p:sldId id="285" r:id="rId5"/>
    <p:sldId id="266" r:id="rId6"/>
    <p:sldId id="292" r:id="rId7"/>
    <p:sldId id="327" r:id="rId8"/>
    <p:sldId id="293" r:id="rId9"/>
    <p:sldId id="294" r:id="rId10"/>
    <p:sldId id="301" r:id="rId11"/>
    <p:sldId id="328" r:id="rId12"/>
    <p:sldId id="329" r:id="rId13"/>
    <p:sldId id="330" r:id="rId14"/>
    <p:sldId id="299" r:id="rId15"/>
    <p:sldId id="331" r:id="rId16"/>
    <p:sldId id="332" r:id="rId17"/>
    <p:sldId id="302" r:id="rId18"/>
    <p:sldId id="333" r:id="rId19"/>
    <p:sldId id="334" r:id="rId20"/>
    <p:sldId id="335" r:id="rId21"/>
    <p:sldId id="336" r:id="rId22"/>
    <p:sldId id="271" r:id="rId23"/>
    <p:sldId id="272" r:id="rId24"/>
    <p:sldId id="313" r:id="rId25"/>
    <p:sldId id="314" r:id="rId26"/>
    <p:sldId id="315" r:id="rId27"/>
    <p:sldId id="316" r:id="rId28"/>
    <p:sldId id="320" r:id="rId29"/>
    <p:sldId id="273" r:id="rId30"/>
    <p:sldId id="321" r:id="rId31"/>
    <p:sldId id="322" r:id="rId32"/>
    <p:sldId id="280" r:id="rId33"/>
    <p:sldId id="337" r:id="rId34"/>
    <p:sldId id="287" r:id="rId35"/>
    <p:sldId id="286" r:id="rId36"/>
    <p:sldId id="288" r:id="rId37"/>
    <p:sldId id="289" r:id="rId38"/>
    <p:sldId id="290" r:id="rId39"/>
    <p:sldId id="281" r:id="rId40"/>
    <p:sldId id="259" r:id="rId41"/>
    <p:sldId id="323" r:id="rId42"/>
    <p:sldId id="282" r:id="rId43"/>
    <p:sldId id="283" r:id="rId44"/>
  </p:sldIdLst>
  <p:sldSz cx="18288000" cy="10287000"/>
  <p:notesSz cx="6858000" cy="9144000"/>
  <p:embeddedFontLst>
    <p:embeddedFont>
      <p:font typeface="Lato" panose="020F0502020204030203" pitchFamily="34" charset="0"/>
      <p:regular r:id="rId46"/>
      <p:bold r:id="rId47"/>
      <p:italic r:id="rId48"/>
      <p:boldItalic r:id="rId49"/>
    </p:embeddedFont>
    <p:embeddedFont>
      <p:font typeface="Roboto" panose="02000000000000000000" pitchFamily="2" charset="0"/>
      <p:regular r:id="rId50"/>
      <p:bold r:id="rId51"/>
      <p:italic r:id="rId52"/>
      <p:boldItalic r:id="rId53"/>
    </p:embeddedFont>
    <p:embeddedFont>
      <p:font typeface="Roboto" panose="02000000000000000000" pitchFamily="2" charset="0"/>
      <p:regular r:id="rId50"/>
      <p:bold r:id="rId51"/>
      <p:italic r:id="rId52"/>
      <p:boldItalic r:id="rId53"/>
    </p:embeddedFont>
    <p:embeddedFont>
      <p:font typeface="Ubuntu Bold" panose="020B0604020202020204" charset="0"/>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4D2"/>
    <a:srgbClr val="FDE495"/>
    <a:srgbClr val="FBC6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578" autoAdjust="0"/>
  </p:normalViewPr>
  <p:slideViewPr>
    <p:cSldViewPr>
      <p:cViewPr varScale="1">
        <p:scale>
          <a:sx n="44" d="100"/>
          <a:sy n="44" d="100"/>
        </p:scale>
        <p:origin x="135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6C2536-F81D-49C5-AB87-83ECDDF1155E}" type="datetimeFigureOut">
              <a:rPr lang="fr-FR" smtClean="0"/>
              <a:t>10/06/2025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91D507-CD54-49D5-9965-42967AEAECF0}" type="slidenum">
              <a:rPr lang="fr-FR" smtClean="0"/>
              <a:t>‹#›</a:t>
            </a:fld>
            <a:endParaRPr lang="fr-FR"/>
          </a:p>
        </p:txBody>
      </p:sp>
    </p:spTree>
    <p:extLst>
      <p:ext uri="{BB962C8B-B14F-4D97-AF65-F5344CB8AC3E}">
        <p14:creationId xmlns:p14="http://schemas.microsoft.com/office/powerpoint/2010/main" val="3790518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penelope-project.org/gender-mainstreaming-for-cluster-teams-handbook/"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penelope.learning-platform.eu/en" TargetMode="External"/><Relationship Id="rId4" Type="http://schemas.openxmlformats.org/officeDocument/2006/relationships/hyperlink" Target="https://www.youtube.com/@PENELOPE-Project-EU"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091D507-CD54-49D5-9965-42967AEAECF0}" type="slidenum">
              <a:rPr lang="fr-FR" smtClean="0"/>
              <a:t>4</a:t>
            </a:fld>
            <a:endParaRPr lang="fr-FR"/>
          </a:p>
        </p:txBody>
      </p:sp>
    </p:spTree>
    <p:extLst>
      <p:ext uri="{BB962C8B-B14F-4D97-AF65-F5344CB8AC3E}">
        <p14:creationId xmlns:p14="http://schemas.microsoft.com/office/powerpoint/2010/main" val="1129395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ACA8C-19F7-CB5B-9824-B09CA4263CB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33BCC87-F844-30F6-7B42-812FA0CB5CE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72F1107-C293-B6AB-2C23-B0360277B091}"/>
              </a:ext>
            </a:extLst>
          </p:cNvPr>
          <p:cNvSpPr>
            <a:spLocks noGrp="1"/>
          </p:cNvSpPr>
          <p:nvPr>
            <p:ph type="body" idx="1"/>
          </p:nvPr>
        </p:nvSpPr>
        <p:spPr/>
        <p:txBody>
          <a:bodyPr/>
          <a:lstStyle/>
          <a:p>
            <a:r>
              <a:rPr lang="fr-FR" sz="1200" b="1" dirty="0">
                <a:solidFill>
                  <a:srgbClr val="00B0F0"/>
                </a:solidFill>
                <a:latin typeface="Roboto" panose="02000000000000000000" pitchFamily="2" charset="0"/>
                <a:ea typeface="Roboto" panose="02000000000000000000" pitchFamily="2" charset="0"/>
                <a:cs typeface="Roboto" panose="02000000000000000000" pitchFamily="2" charset="0"/>
              </a:rPr>
              <a:t>At National </a:t>
            </a:r>
            <a:r>
              <a:rPr lang="fr-FR" sz="1200" b="1" dirty="0" err="1">
                <a:solidFill>
                  <a:srgbClr val="00B0F0"/>
                </a:solidFill>
                <a:latin typeface="Roboto" panose="02000000000000000000" pitchFamily="2" charset="0"/>
                <a:ea typeface="Roboto" panose="02000000000000000000" pitchFamily="2" charset="0"/>
                <a:cs typeface="Roboto" panose="02000000000000000000" pitchFamily="2" charset="0"/>
              </a:rPr>
              <a:t>level</a:t>
            </a:r>
            <a:r>
              <a:rPr lang="fr-FR" sz="1200" dirty="0">
                <a:latin typeface="Roboto" panose="02000000000000000000" pitchFamily="2" charset="0"/>
                <a:ea typeface="Roboto" panose="02000000000000000000" pitchFamily="2" charset="0"/>
                <a:cs typeface="Roboto" panose="02000000000000000000" pitchFamily="2" charset="0"/>
              </a:rPr>
              <a:t>, e</a:t>
            </a:r>
            <a:r>
              <a:rPr lang="en-US" sz="1200" dirty="0">
                <a:latin typeface="Roboto" panose="02000000000000000000" pitchFamily="2" charset="0"/>
                <a:ea typeface="Roboto" panose="02000000000000000000" pitchFamily="2" charset="0"/>
                <a:cs typeface="Roboto" panose="02000000000000000000" pitchFamily="2" charset="0"/>
              </a:rPr>
              <a:t>ach country has its own regulations and mechanisms for diagnosing gender equality in the workplace.</a:t>
            </a:r>
          </a:p>
          <a:p>
            <a:endParaRPr lang="en-US" sz="1200" dirty="0">
              <a:latin typeface="Roboto" panose="02000000000000000000" pitchFamily="2" charset="0"/>
              <a:ea typeface="Roboto" panose="02000000000000000000" pitchFamily="2" charset="0"/>
              <a:cs typeface="Roboto" panose="02000000000000000000" pitchFamily="2" charset="0"/>
            </a:endParaRPr>
          </a:p>
          <a:p>
            <a:r>
              <a:rPr lang="en-US" sz="1200" b="1" u="sng" dirty="0">
                <a:latin typeface="Roboto" panose="02000000000000000000" pitchFamily="2" charset="0"/>
                <a:ea typeface="Roboto" panose="02000000000000000000" pitchFamily="2" charset="0"/>
                <a:cs typeface="Roboto" panose="02000000000000000000" pitchFamily="2" charset="0"/>
              </a:rPr>
              <a:t>In France :</a:t>
            </a:r>
          </a:p>
          <a:p>
            <a:r>
              <a:rPr lang="en-US" sz="1200" dirty="0">
                <a:latin typeface="Roboto" panose="02000000000000000000" pitchFamily="2" charset="0"/>
                <a:ea typeface="Roboto" panose="02000000000000000000" pitchFamily="2" charset="0"/>
                <a:cs typeface="Roboto" panose="02000000000000000000" pitchFamily="2" charset="0"/>
              </a:rPr>
              <a:t>Every company with more than 50 employees is required to </a:t>
            </a:r>
          </a:p>
          <a:p>
            <a:pPr marL="342900" indent="-34290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Conduct </a:t>
            </a:r>
            <a:r>
              <a:rPr lang="en-US" sz="1200" b="1" dirty="0">
                <a:latin typeface="Roboto" panose="02000000000000000000" pitchFamily="2" charset="0"/>
                <a:ea typeface="Roboto" panose="02000000000000000000" pitchFamily="2" charset="0"/>
                <a:cs typeface="Roboto" panose="02000000000000000000" pitchFamily="2" charset="0"/>
              </a:rPr>
              <a:t>a diagnosis </a:t>
            </a:r>
            <a:r>
              <a:rPr lang="en-US" sz="1200" dirty="0">
                <a:latin typeface="Roboto" panose="02000000000000000000" pitchFamily="2" charset="0"/>
                <a:ea typeface="Roboto" panose="02000000000000000000" pitchFamily="2" charset="0"/>
                <a:cs typeface="Roboto" panose="02000000000000000000" pitchFamily="2" charset="0"/>
              </a:rPr>
              <a:t>of the situation of men and women</a:t>
            </a:r>
          </a:p>
          <a:p>
            <a:pPr marL="342900" indent="-34290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To propose </a:t>
            </a:r>
            <a:r>
              <a:rPr lang="en-US" sz="1200" b="1" dirty="0">
                <a:latin typeface="Roboto" panose="02000000000000000000" pitchFamily="2" charset="0"/>
                <a:ea typeface="Roboto" panose="02000000000000000000" pitchFamily="2" charset="0"/>
                <a:cs typeface="Roboto" panose="02000000000000000000" pitchFamily="2" charset="0"/>
              </a:rPr>
              <a:t>an action plan </a:t>
            </a:r>
            <a:r>
              <a:rPr lang="en-US" sz="1200" dirty="0">
                <a:latin typeface="Roboto" panose="02000000000000000000" pitchFamily="2" charset="0"/>
                <a:ea typeface="Roboto" panose="02000000000000000000" pitchFamily="2" charset="0"/>
                <a:cs typeface="Roboto" panose="02000000000000000000" pitchFamily="2" charset="0"/>
              </a:rPr>
              <a:t>with actions in at least 3 of the 9 defined domains (with targets for progress, actions and quantified indicators)</a:t>
            </a:r>
          </a:p>
          <a:p>
            <a:pPr marL="342900" indent="-342900">
              <a:buFont typeface="Arial" panose="020B0604020202020204" pitchFamily="34" charset="0"/>
              <a:buChar char="•"/>
            </a:pPr>
            <a:endParaRPr lang="en-US" sz="1200" dirty="0">
              <a:latin typeface="Roboto" panose="02000000000000000000" pitchFamily="2" charset="0"/>
              <a:ea typeface="Roboto" panose="02000000000000000000" pitchFamily="2" charset="0"/>
              <a:cs typeface="Roboto" panose="02000000000000000000" pitchFamily="2" charset="0"/>
            </a:endParaRPr>
          </a:p>
          <a:p>
            <a:r>
              <a:rPr lang="en-US" sz="1200" b="1" dirty="0">
                <a:latin typeface="Roboto" panose="02000000000000000000" pitchFamily="2" charset="0"/>
                <a:ea typeface="Roboto" panose="02000000000000000000" pitchFamily="2" charset="0"/>
                <a:cs typeface="Roboto" panose="02000000000000000000" pitchFamily="2" charset="0"/>
              </a:rPr>
              <a:t>The 9 domains are </a:t>
            </a:r>
            <a:r>
              <a:rPr lang="en-US" sz="1200" dirty="0">
                <a:latin typeface="Roboto" panose="02000000000000000000" pitchFamily="2" charset="0"/>
                <a:ea typeface="Roboto" panose="02000000000000000000" pitchFamily="2" charset="0"/>
                <a:cs typeface="Roboto" panose="02000000000000000000" pitchFamily="2" charset="0"/>
              </a:rPr>
              <a:t>: Remuneration (required), Hiring, Training, Career advancement, Qualification, Classification, Working conditions, Occupational health and safety, Work-life balance.</a:t>
            </a:r>
          </a:p>
          <a:p>
            <a:endParaRPr lang="en-US" sz="1200" dirty="0">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Calculate the </a:t>
            </a:r>
            <a:r>
              <a:rPr lang="en-US" sz="1200" b="1" dirty="0">
                <a:latin typeface="Roboto" panose="02000000000000000000" pitchFamily="2" charset="0"/>
                <a:ea typeface="Roboto" panose="02000000000000000000" pitchFamily="2" charset="0"/>
                <a:cs typeface="Roboto" panose="02000000000000000000" pitchFamily="2" charset="0"/>
              </a:rPr>
              <a:t>professional equality index</a:t>
            </a:r>
            <a:r>
              <a:rPr lang="en-US" sz="1200" dirty="0">
                <a:latin typeface="Roboto" panose="02000000000000000000" pitchFamily="2" charset="0"/>
                <a:ea typeface="Roboto" panose="02000000000000000000" pitchFamily="2" charset="0"/>
                <a:cs typeface="Roboto" panose="02000000000000000000" pitchFamily="2" charset="0"/>
              </a:rPr>
              <a:t>: this is a tool designed to calculate the pay gap between men and women in your company. It must be calculated and published each year, in a visible and legible manner, on the company's website.</a:t>
            </a:r>
          </a:p>
          <a:p>
            <a:endParaRPr lang="fr-FR" dirty="0"/>
          </a:p>
        </p:txBody>
      </p:sp>
      <p:sp>
        <p:nvSpPr>
          <p:cNvPr id="4" name="Espace réservé du numéro de diapositive 3">
            <a:extLst>
              <a:ext uri="{FF2B5EF4-FFF2-40B4-BE49-F238E27FC236}">
                <a16:creationId xmlns:a16="http://schemas.microsoft.com/office/drawing/2014/main" id="{DBD15DC4-ACE1-1248-1213-A7CF3C633B58}"/>
              </a:ext>
            </a:extLst>
          </p:cNvPr>
          <p:cNvSpPr>
            <a:spLocks noGrp="1"/>
          </p:cNvSpPr>
          <p:nvPr>
            <p:ph type="sldNum" sz="quarter" idx="5"/>
          </p:nvPr>
        </p:nvSpPr>
        <p:spPr/>
        <p:txBody>
          <a:bodyPr/>
          <a:lstStyle/>
          <a:p>
            <a:fld id="{9091D507-CD54-49D5-9965-42967AEAECF0}" type="slidenum">
              <a:rPr lang="fr-FR" smtClean="0"/>
              <a:t>13</a:t>
            </a:fld>
            <a:endParaRPr lang="fr-FR"/>
          </a:p>
        </p:txBody>
      </p:sp>
    </p:spTree>
    <p:extLst>
      <p:ext uri="{BB962C8B-B14F-4D97-AF65-F5344CB8AC3E}">
        <p14:creationId xmlns:p14="http://schemas.microsoft.com/office/powerpoint/2010/main" val="3809904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buNone/>
            </a:pPr>
            <a:r>
              <a:rPr lang="en-US" sz="1200" dirty="0">
                <a:effectLst/>
                <a:latin typeface="Roboto" panose="02000000000000000000" pitchFamily="2" charset="0"/>
                <a:ea typeface="Roboto" panose="02000000000000000000" pitchFamily="2" charset="0"/>
                <a:cs typeface="Roboto" panose="02000000000000000000" pitchFamily="2" charset="0"/>
              </a:rPr>
              <a:t>Consequences of gender discrimination within the workplace: </a:t>
            </a:r>
          </a:p>
          <a:p>
            <a:pPr>
              <a:lnSpc>
                <a:spcPct val="107000"/>
              </a:lnSpc>
              <a:spcAft>
                <a:spcPts val="800"/>
              </a:spcAft>
              <a:buNone/>
            </a:pPr>
            <a:r>
              <a:rPr lang="en-US" sz="1200" b="1" dirty="0">
                <a:effectLst/>
                <a:latin typeface="Roboto" panose="02000000000000000000" pitchFamily="2" charset="0"/>
                <a:ea typeface="Roboto" panose="02000000000000000000" pitchFamily="2" charset="0"/>
                <a:cs typeface="Roboto" panose="02000000000000000000" pitchFamily="2" charset="0"/>
              </a:rPr>
              <a:t>1. Economic drawbacks </a:t>
            </a:r>
            <a:endParaRPr lang="en-US" sz="1200" dirty="0">
              <a:effectLst/>
              <a:latin typeface="Roboto" panose="02000000000000000000" pitchFamily="2" charset="0"/>
              <a:ea typeface="Roboto" panose="02000000000000000000" pitchFamily="2" charset="0"/>
              <a:cs typeface="Roboto" panose="02000000000000000000" pitchFamily="2" charset="0"/>
            </a:endParaRPr>
          </a:p>
          <a:p>
            <a:pPr marL="342900" lvl="0" indent="-342900" algn="just">
              <a:lnSpc>
                <a:spcPct val="107000"/>
              </a:lnSpc>
              <a:buFont typeface="Arial" panose="020B0604020202020204" pitchFamily="34" charset="0"/>
              <a:buChar char="•"/>
            </a:pPr>
            <a:r>
              <a:rPr lang="en-US" sz="1200" dirty="0">
                <a:effectLst/>
                <a:latin typeface="Roboto" panose="02000000000000000000" pitchFamily="2" charset="0"/>
                <a:ea typeface="Roboto" panose="02000000000000000000" pitchFamily="2" charset="0"/>
                <a:cs typeface="Roboto" panose="02000000000000000000" pitchFamily="2" charset="0"/>
              </a:rPr>
              <a:t>Women are often overlooked for promotions =&gt; stuck with lower compensation = &gt; more likely to change jobs or industries or leave the labor force entirely. </a:t>
            </a:r>
          </a:p>
          <a:p>
            <a:pPr marL="342900" lvl="0" indent="-342900" algn="just">
              <a:lnSpc>
                <a:spcPct val="107000"/>
              </a:lnSpc>
              <a:spcAft>
                <a:spcPts val="800"/>
              </a:spcAft>
              <a:buFont typeface="Arial" panose="020B0604020202020204" pitchFamily="34" charset="0"/>
              <a:buChar char="•"/>
            </a:pPr>
            <a:r>
              <a:rPr lang="en-US" sz="1200" dirty="0">
                <a:effectLst/>
                <a:latin typeface="Roboto" panose="02000000000000000000" pitchFamily="2" charset="0"/>
                <a:ea typeface="Roboto" panose="02000000000000000000" pitchFamily="2" charset="0"/>
                <a:cs typeface="Roboto" panose="02000000000000000000" pitchFamily="2" charset="0"/>
              </a:rPr>
              <a:t>Without diversity, organizations miss out on ideas, projects, and sales that could have positioned them as industry leaders</a:t>
            </a:r>
          </a:p>
          <a:p>
            <a:pPr algn="just">
              <a:lnSpc>
                <a:spcPct val="107000"/>
              </a:lnSpc>
              <a:spcAft>
                <a:spcPts val="800"/>
              </a:spcAft>
              <a:buNone/>
            </a:pPr>
            <a:r>
              <a:rPr lang="en-US" sz="1200" b="1" dirty="0">
                <a:effectLst/>
                <a:latin typeface="Roboto" panose="02000000000000000000" pitchFamily="2" charset="0"/>
                <a:ea typeface="Roboto" panose="02000000000000000000" pitchFamily="2" charset="0"/>
                <a:cs typeface="Roboto" panose="02000000000000000000" pitchFamily="2" charset="0"/>
              </a:rPr>
              <a:t>2. Stunted innovation</a:t>
            </a:r>
            <a:endParaRPr lang="en-US" sz="1200" dirty="0">
              <a:effectLst/>
              <a:latin typeface="Roboto" panose="02000000000000000000" pitchFamily="2" charset="0"/>
              <a:ea typeface="Roboto" panose="02000000000000000000" pitchFamily="2" charset="0"/>
              <a:cs typeface="Roboto" panose="02000000000000000000" pitchFamily="2" charset="0"/>
            </a:endParaRPr>
          </a:p>
          <a:p>
            <a:pPr marL="342900" lvl="0" indent="-342900" algn="just">
              <a:lnSpc>
                <a:spcPct val="107000"/>
              </a:lnSpc>
              <a:buFont typeface="Arial" panose="020B0604020202020204" pitchFamily="34" charset="0"/>
              <a:buChar char="•"/>
            </a:pPr>
            <a:r>
              <a:rPr lang="en-US" sz="1200" dirty="0">
                <a:effectLst/>
                <a:latin typeface="Roboto" panose="02000000000000000000" pitchFamily="2" charset="0"/>
                <a:ea typeface="Roboto" panose="02000000000000000000" pitchFamily="2" charset="0"/>
                <a:cs typeface="Roboto" panose="02000000000000000000" pitchFamily="2" charset="0"/>
              </a:rPr>
              <a:t>Diverse perspectives drive innovation. So, when women are excluded from key decision-making, research and development (R&amp;D) can stagnate. </a:t>
            </a:r>
          </a:p>
          <a:p>
            <a:pPr marL="342900" lvl="0" indent="-342900" algn="just">
              <a:lnSpc>
                <a:spcPct val="107000"/>
              </a:lnSpc>
              <a:spcAft>
                <a:spcPts val="800"/>
              </a:spcAft>
              <a:buFont typeface="Arial" panose="020B0604020202020204" pitchFamily="34" charset="0"/>
              <a:buChar char="•"/>
            </a:pPr>
            <a:r>
              <a:rPr lang="en-US" sz="1200" dirty="0">
                <a:effectLst/>
                <a:latin typeface="Roboto" panose="02000000000000000000" pitchFamily="2" charset="0"/>
                <a:ea typeface="Roboto" panose="02000000000000000000" pitchFamily="2" charset="0"/>
                <a:cs typeface="Roboto" panose="02000000000000000000" pitchFamily="2" charset="0"/>
              </a:rPr>
              <a:t>Fostering gender diversity, equity, and inclusion results in increased employee engagement and better employee retention..</a:t>
            </a:r>
          </a:p>
          <a:p>
            <a:pPr algn="just">
              <a:lnSpc>
                <a:spcPct val="107000"/>
              </a:lnSpc>
              <a:spcAft>
                <a:spcPts val="800"/>
              </a:spcAft>
              <a:buNone/>
            </a:pPr>
            <a:r>
              <a:rPr lang="en-US" sz="1200" b="1" dirty="0">
                <a:effectLst/>
                <a:latin typeface="Roboto" panose="02000000000000000000" pitchFamily="2" charset="0"/>
                <a:ea typeface="Roboto" panose="02000000000000000000" pitchFamily="2" charset="0"/>
                <a:cs typeface="Roboto" panose="02000000000000000000" pitchFamily="2" charset="0"/>
              </a:rPr>
              <a:t>3. Mental health implications</a:t>
            </a:r>
            <a:endParaRPr lang="en-US" sz="1200" dirty="0">
              <a:effectLst/>
              <a:latin typeface="Roboto" panose="02000000000000000000" pitchFamily="2" charset="0"/>
              <a:ea typeface="Roboto" panose="02000000000000000000" pitchFamily="2" charset="0"/>
              <a:cs typeface="Roboto" panose="02000000000000000000" pitchFamily="2" charset="0"/>
            </a:endParaRPr>
          </a:p>
          <a:p>
            <a:pPr marL="342900" lvl="0" indent="-342900" algn="just">
              <a:lnSpc>
                <a:spcPct val="107000"/>
              </a:lnSpc>
              <a:spcAft>
                <a:spcPts val="800"/>
              </a:spcAft>
              <a:buFont typeface="Arial" panose="020B0604020202020204" pitchFamily="34" charset="0"/>
              <a:buChar char="•"/>
            </a:pPr>
            <a:r>
              <a:rPr lang="en-US" sz="1200" dirty="0">
                <a:effectLst/>
                <a:latin typeface="Roboto" panose="02000000000000000000" pitchFamily="2" charset="0"/>
                <a:ea typeface="Roboto" panose="02000000000000000000" pitchFamily="2" charset="0"/>
                <a:cs typeface="Roboto" panose="02000000000000000000" pitchFamily="2" charset="0"/>
              </a:rPr>
              <a:t>Sexism is also a mental health issue, threatening female employees’ well-being. Working as hard as their male counterparts without receiving the same recognition is draining. Discrimination and sexual harassment can quickly lead to burnout and a decline in productivity. </a:t>
            </a:r>
            <a:endParaRPr lang="en-US" sz="1200" dirty="0">
              <a:solidFill>
                <a:srgbClr val="FF0000"/>
              </a:solidFill>
              <a:effectLst/>
              <a:latin typeface="Roboto" panose="02000000000000000000" pitchFamily="2" charset="0"/>
              <a:ea typeface="Roboto" panose="02000000000000000000" pitchFamily="2" charset="0"/>
              <a:cs typeface="Roboto" panose="02000000000000000000" pitchFamily="2" charset="0"/>
            </a:endParaRPr>
          </a:p>
          <a:p>
            <a:endParaRPr lang="fr-FR" dirty="0"/>
          </a:p>
        </p:txBody>
      </p:sp>
      <p:sp>
        <p:nvSpPr>
          <p:cNvPr id="4" name="Espace réservé du numéro de diapositive 3"/>
          <p:cNvSpPr>
            <a:spLocks noGrp="1"/>
          </p:cNvSpPr>
          <p:nvPr>
            <p:ph type="sldNum" sz="quarter" idx="5"/>
          </p:nvPr>
        </p:nvSpPr>
        <p:spPr/>
        <p:txBody>
          <a:bodyPr/>
          <a:lstStyle/>
          <a:p>
            <a:fld id="{9091D507-CD54-49D5-9965-42967AEAECF0}" type="slidenum">
              <a:rPr lang="fr-FR" smtClean="0"/>
              <a:t>17</a:t>
            </a:fld>
            <a:endParaRPr lang="fr-FR"/>
          </a:p>
        </p:txBody>
      </p:sp>
    </p:spTree>
    <p:extLst>
      <p:ext uri="{BB962C8B-B14F-4D97-AF65-F5344CB8AC3E}">
        <p14:creationId xmlns:p14="http://schemas.microsoft.com/office/powerpoint/2010/main" val="2734892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DFF4B-F02C-C742-7DFA-F50E34A2483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C1ED095-55F9-DB46-8C57-0E5468638F5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C115058-D45A-0BA6-688A-B5BAA67318E6}"/>
              </a:ext>
            </a:extLst>
          </p:cNvPr>
          <p:cNvSpPr>
            <a:spLocks noGrp="1"/>
          </p:cNvSpPr>
          <p:nvPr>
            <p:ph type="body" idx="1"/>
          </p:nvPr>
        </p:nvSpPr>
        <p:spPr/>
        <p:txBody>
          <a:bodyPr/>
          <a:lstStyle/>
          <a:p>
            <a:pPr algn="just">
              <a:lnSpc>
                <a:spcPct val="107000"/>
              </a:lnSpc>
              <a:spcAft>
                <a:spcPts val="800"/>
              </a:spcAft>
              <a:buNone/>
            </a:pPr>
            <a:r>
              <a:rPr lang="en-US" sz="1400" b="1" dirty="0">
                <a:effectLst/>
                <a:latin typeface="Roboto" panose="02000000000000000000" pitchFamily="2" charset="0"/>
                <a:ea typeface="Roboto" panose="02000000000000000000" pitchFamily="2" charset="0"/>
                <a:cs typeface="Roboto" panose="02000000000000000000" pitchFamily="2" charset="0"/>
              </a:rPr>
              <a:t>1. Legal and ethical imperatives	</a:t>
            </a:r>
            <a:endParaRPr lang="en-US" sz="1400" dirty="0">
              <a:effectLst/>
              <a:latin typeface="Roboto" panose="02000000000000000000" pitchFamily="2" charset="0"/>
              <a:ea typeface="Roboto" panose="02000000000000000000" pitchFamily="2" charset="0"/>
              <a:cs typeface="Roboto" panose="02000000000000000000" pitchFamily="2" charset="0"/>
            </a:endParaRPr>
          </a:p>
          <a:p>
            <a:pPr marL="342900" lvl="0" indent="-342900" algn="just">
              <a:lnSpc>
                <a:spcPct val="107000"/>
              </a:lnSpc>
              <a:spcAft>
                <a:spcPts val="800"/>
              </a:spcAft>
              <a:buFont typeface="Arial" panose="020B0604020202020204" pitchFamily="34" charset="0"/>
              <a:buChar char="•"/>
            </a:pPr>
            <a:r>
              <a:rPr lang="en-US" sz="1400" dirty="0">
                <a:effectLst/>
                <a:latin typeface="Roboto" panose="02000000000000000000" pitchFamily="2" charset="0"/>
                <a:ea typeface="Roboto" panose="02000000000000000000" pitchFamily="2" charset="0"/>
                <a:cs typeface="Roboto" panose="02000000000000000000" pitchFamily="2" charset="0"/>
              </a:rPr>
              <a:t>Addressing the gender promotion gap is not only ethically responsible but also aligns with legal requirements, mitigating the risk of legal challenges and ensuring compliance with evolving societal expectations.</a:t>
            </a:r>
          </a:p>
          <a:p>
            <a:pPr marL="342900" lvl="0" indent="-342900" algn="just">
              <a:lnSpc>
                <a:spcPct val="107000"/>
              </a:lnSpc>
              <a:spcAft>
                <a:spcPts val="800"/>
              </a:spcAft>
              <a:buFont typeface="Arial" panose="020B0604020202020204" pitchFamily="34" charset="0"/>
              <a:buChar char="•"/>
            </a:pPr>
            <a:endParaRPr lang="en-US" sz="1400" b="1"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endParaRPr>
          </a:p>
          <a:p>
            <a:pPr algn="just">
              <a:lnSpc>
                <a:spcPct val="107000"/>
              </a:lnSpc>
              <a:spcAft>
                <a:spcPts val="800"/>
              </a:spcAft>
              <a:buNone/>
            </a:pPr>
            <a:r>
              <a:rPr lang="en-US" sz="1400" b="1"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rPr>
              <a:t>2. Enhanced organizational performance</a:t>
            </a:r>
            <a:r>
              <a:rPr lang="en-US" sz="1200" b="1" dirty="0">
                <a:effectLst/>
                <a:latin typeface="Roboto" panose="02000000000000000000" pitchFamily="2" charset="0"/>
                <a:ea typeface="Roboto" panose="02000000000000000000" pitchFamily="2" charset="0"/>
                <a:cs typeface="Roboto" panose="02000000000000000000" pitchFamily="2" charset="0"/>
              </a:rPr>
              <a:t>			</a:t>
            </a:r>
            <a:endParaRPr lang="en-US" sz="1200" dirty="0">
              <a:effectLst/>
              <a:latin typeface="Roboto" panose="02000000000000000000" pitchFamily="2" charset="0"/>
              <a:ea typeface="Roboto" panose="02000000000000000000" pitchFamily="2" charset="0"/>
              <a:cs typeface="Roboto" panose="02000000000000000000" pitchFamily="2" charset="0"/>
            </a:endParaRPr>
          </a:p>
          <a:p>
            <a:pPr marL="342900" lvl="0" indent="-342900" algn="just">
              <a:lnSpc>
                <a:spcPct val="107000"/>
              </a:lnSpc>
              <a:buFont typeface="Arial" panose="020B0604020202020204" pitchFamily="34" charset="0"/>
              <a:buChar char="•"/>
            </a:pPr>
            <a:r>
              <a:rPr lang="en-US" sz="1200" dirty="0">
                <a:effectLst/>
                <a:latin typeface="Roboto" panose="02000000000000000000" pitchFamily="2" charset="0"/>
                <a:ea typeface="Roboto" panose="02000000000000000000" pitchFamily="2" charset="0"/>
                <a:cs typeface="Roboto" panose="02000000000000000000" pitchFamily="2" charset="0"/>
              </a:rPr>
              <a:t>Diverse leadership teams bring a variety of perspectives, experiences, and problem-solving approaches. </a:t>
            </a:r>
          </a:p>
          <a:p>
            <a:pPr marL="342900" lvl="0" indent="-342900" algn="just">
              <a:lnSpc>
                <a:spcPct val="107000"/>
              </a:lnSpc>
              <a:spcAft>
                <a:spcPts val="800"/>
              </a:spcAft>
              <a:buFont typeface="Arial" panose="020B0604020202020204" pitchFamily="34" charset="0"/>
              <a:buChar char="•"/>
            </a:pPr>
            <a:r>
              <a:rPr lang="en-US" sz="1200" dirty="0">
                <a:effectLst/>
                <a:latin typeface="Roboto" panose="02000000000000000000" pitchFamily="2" charset="0"/>
                <a:ea typeface="Roboto" panose="02000000000000000000" pitchFamily="2" charset="0"/>
                <a:cs typeface="Roboto" panose="02000000000000000000" pitchFamily="2" charset="0"/>
              </a:rPr>
              <a:t>This diversity fosters innovation, creativity, and adaptability, essential qualities in today's rapidly changing business landscape.		</a:t>
            </a:r>
          </a:p>
          <a:p>
            <a:pPr lvl="0" algn="just">
              <a:lnSpc>
                <a:spcPct val="107000"/>
              </a:lnSpc>
              <a:spcAft>
                <a:spcPts val="800"/>
              </a:spcAft>
            </a:pPr>
            <a:endParaRPr lang="en-US" sz="1200" dirty="0">
              <a:effectLst/>
              <a:latin typeface="Roboto" panose="02000000000000000000" pitchFamily="2" charset="0"/>
              <a:ea typeface="Roboto" panose="02000000000000000000" pitchFamily="2" charset="0"/>
              <a:cs typeface="Roboto" panose="02000000000000000000" pitchFamily="2" charset="0"/>
            </a:endParaRPr>
          </a:p>
          <a:p>
            <a:pPr algn="just">
              <a:lnSpc>
                <a:spcPct val="107000"/>
              </a:lnSpc>
              <a:spcAft>
                <a:spcPts val="800"/>
              </a:spcAft>
              <a:buNone/>
            </a:pPr>
            <a:r>
              <a:rPr lang="en-US" sz="1400" b="1"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rPr>
              <a:t>3. Broader talent pool and skills diversity</a:t>
            </a:r>
            <a:r>
              <a:rPr lang="en-US" sz="1200" b="1" dirty="0">
                <a:effectLst/>
                <a:latin typeface="Roboto" panose="02000000000000000000" pitchFamily="2" charset="0"/>
                <a:ea typeface="Roboto" panose="02000000000000000000" pitchFamily="2" charset="0"/>
                <a:cs typeface="Roboto" panose="02000000000000000000" pitchFamily="2" charset="0"/>
              </a:rPr>
              <a:t>			</a:t>
            </a:r>
            <a:endParaRPr lang="en-US" sz="1200" dirty="0">
              <a:effectLst/>
              <a:latin typeface="Roboto" panose="02000000000000000000" pitchFamily="2" charset="0"/>
              <a:ea typeface="Roboto" panose="02000000000000000000" pitchFamily="2" charset="0"/>
              <a:cs typeface="Roboto" panose="02000000000000000000" pitchFamily="2" charset="0"/>
            </a:endParaRPr>
          </a:p>
          <a:p>
            <a:pPr marL="342900" lvl="0" indent="-342900" algn="just">
              <a:lnSpc>
                <a:spcPct val="107000"/>
              </a:lnSpc>
              <a:spcAft>
                <a:spcPts val="800"/>
              </a:spcAft>
              <a:buFont typeface="Arial" panose="020B0604020202020204" pitchFamily="34" charset="0"/>
              <a:buChar char="•"/>
            </a:pPr>
            <a:r>
              <a:rPr lang="en-US" sz="1200" dirty="0">
                <a:effectLst/>
                <a:latin typeface="Roboto" panose="02000000000000000000" pitchFamily="2" charset="0"/>
                <a:ea typeface="Roboto" panose="02000000000000000000" pitchFamily="2" charset="0"/>
                <a:cs typeface="Roboto" panose="02000000000000000000" pitchFamily="2" charset="0"/>
              </a:rPr>
              <a:t>By actively promoting gender equality in professional advancement, organizations can tap into a broader range of skills and competencies. 			</a:t>
            </a:r>
          </a:p>
          <a:p>
            <a:pPr algn="just">
              <a:lnSpc>
                <a:spcPct val="107000"/>
              </a:lnSpc>
              <a:spcAft>
                <a:spcPts val="800"/>
              </a:spcAft>
              <a:buNone/>
            </a:pPr>
            <a:r>
              <a:rPr lang="en-US" sz="1400" b="1"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rPr>
              <a:t>4. Employee engagement and satisfaction</a:t>
            </a:r>
            <a:r>
              <a:rPr lang="en-US" sz="1200" b="1" dirty="0">
                <a:effectLst/>
                <a:latin typeface="Roboto" panose="02000000000000000000" pitchFamily="2" charset="0"/>
                <a:ea typeface="Roboto" panose="02000000000000000000" pitchFamily="2" charset="0"/>
                <a:cs typeface="Roboto" panose="02000000000000000000" pitchFamily="2" charset="0"/>
              </a:rPr>
              <a:t>			</a:t>
            </a:r>
            <a:endParaRPr lang="en-US" sz="1200" dirty="0">
              <a:effectLst/>
              <a:latin typeface="Roboto" panose="02000000000000000000" pitchFamily="2" charset="0"/>
              <a:ea typeface="Roboto" panose="02000000000000000000" pitchFamily="2" charset="0"/>
              <a:cs typeface="Roboto" panose="02000000000000000000" pitchFamily="2" charset="0"/>
            </a:endParaRPr>
          </a:p>
          <a:p>
            <a:pPr marL="342900" lvl="0" indent="-342900" algn="just">
              <a:lnSpc>
                <a:spcPct val="107000"/>
              </a:lnSpc>
              <a:buFont typeface="Arial" panose="020B0604020202020204" pitchFamily="34" charset="0"/>
              <a:buChar char="•"/>
            </a:pPr>
            <a:r>
              <a:rPr lang="en-US" sz="1200" dirty="0">
                <a:effectLst/>
                <a:latin typeface="Roboto" panose="02000000000000000000" pitchFamily="2" charset="0"/>
                <a:ea typeface="Roboto" panose="02000000000000000000" pitchFamily="2" charset="0"/>
                <a:cs typeface="Roboto" panose="02000000000000000000" pitchFamily="2" charset="0"/>
              </a:rPr>
              <a:t>Employees, regardless of gender, are more likely to be engaged and satisfied in an environment that values their contributions and provides equal opportunities for growth. </a:t>
            </a:r>
          </a:p>
          <a:p>
            <a:pPr marL="342900" lvl="0" indent="-342900" algn="just">
              <a:lnSpc>
                <a:spcPct val="107000"/>
              </a:lnSpc>
              <a:spcAft>
                <a:spcPts val="800"/>
              </a:spcAft>
              <a:buFont typeface="Arial" panose="020B0604020202020204" pitchFamily="34" charset="0"/>
              <a:buChar char="•"/>
            </a:pPr>
            <a:r>
              <a:rPr lang="en-US" sz="1200" dirty="0">
                <a:effectLst/>
                <a:latin typeface="Roboto" panose="02000000000000000000" pitchFamily="2" charset="0"/>
                <a:ea typeface="Roboto" panose="02000000000000000000" pitchFamily="2" charset="0"/>
                <a:cs typeface="Roboto" panose="02000000000000000000" pitchFamily="2" charset="0"/>
              </a:rPr>
              <a:t>This positive workplace culture of inclusivity and fairness contributes to improving well-being and health at work, which leads to a more motivated workforce and to higher retention rates.</a:t>
            </a:r>
          </a:p>
          <a:p>
            <a:pPr marL="342900" lvl="0" indent="-342900" algn="just">
              <a:lnSpc>
                <a:spcPct val="107000"/>
              </a:lnSpc>
              <a:spcAft>
                <a:spcPts val="800"/>
              </a:spcAft>
              <a:buFont typeface="Arial" panose="020B0604020202020204" pitchFamily="34" charset="0"/>
              <a:buChar char="•"/>
            </a:pPr>
            <a:endParaRPr lang="en-US" sz="1200" dirty="0">
              <a:effectLst/>
              <a:latin typeface="Roboto" panose="02000000000000000000" pitchFamily="2" charset="0"/>
              <a:ea typeface="Roboto" panose="02000000000000000000" pitchFamily="2" charset="0"/>
              <a:cs typeface="Roboto" panose="02000000000000000000" pitchFamily="2" charset="0"/>
            </a:endParaRPr>
          </a:p>
          <a:p>
            <a:pPr algn="just">
              <a:lnSpc>
                <a:spcPct val="107000"/>
              </a:lnSpc>
              <a:spcAft>
                <a:spcPts val="800"/>
              </a:spcAft>
              <a:buNone/>
            </a:pPr>
            <a:r>
              <a:rPr lang="en-US" sz="2000" b="1" dirty="0">
                <a:effectLst/>
                <a:latin typeface="Roboto" panose="02000000000000000000" pitchFamily="2" charset="0"/>
                <a:ea typeface="Roboto" panose="02000000000000000000" pitchFamily="2" charset="0"/>
                <a:cs typeface="Roboto" panose="02000000000000000000" pitchFamily="2" charset="0"/>
              </a:rPr>
              <a:t>5. Corporate social responsibility and reputation			</a:t>
            </a:r>
            <a:endParaRPr lang="en-US" sz="2000" dirty="0">
              <a:effectLst/>
              <a:latin typeface="Roboto" panose="02000000000000000000" pitchFamily="2" charset="0"/>
              <a:ea typeface="Roboto" panose="02000000000000000000" pitchFamily="2" charset="0"/>
              <a:cs typeface="Roboto" panose="02000000000000000000" pitchFamily="2" charset="0"/>
            </a:endParaRPr>
          </a:p>
          <a:p>
            <a:pPr marL="342900" lvl="0" indent="-342900" algn="just">
              <a:lnSpc>
                <a:spcPct val="107000"/>
              </a:lnSpc>
              <a:buFont typeface="Arial" panose="020B0604020202020204" pitchFamily="34" charset="0"/>
              <a:buChar char="•"/>
            </a:pPr>
            <a:r>
              <a:rPr lang="en-US" sz="2000" dirty="0">
                <a:effectLst/>
                <a:latin typeface="Roboto" panose="02000000000000000000" pitchFamily="2" charset="0"/>
                <a:ea typeface="Roboto" panose="02000000000000000000" pitchFamily="2" charset="0"/>
                <a:cs typeface="Roboto" panose="02000000000000000000" pitchFamily="2" charset="0"/>
              </a:rPr>
              <a:t>Companies that champion gender equality in professional advancement are perceived as ethical, progressive, and socially responsible, which positively impacts their reputation. </a:t>
            </a:r>
          </a:p>
          <a:p>
            <a:pPr marL="342900" lvl="0" indent="-342900" algn="just">
              <a:lnSpc>
                <a:spcPct val="107000"/>
              </a:lnSpc>
              <a:spcAft>
                <a:spcPts val="800"/>
              </a:spcAft>
              <a:buFont typeface="Arial" panose="020B0604020202020204" pitchFamily="34" charset="0"/>
              <a:buChar char="•"/>
            </a:pPr>
            <a:r>
              <a:rPr lang="en-US" sz="2000" dirty="0">
                <a:effectLst/>
                <a:latin typeface="Roboto" panose="02000000000000000000" pitchFamily="2" charset="0"/>
                <a:ea typeface="Roboto" panose="02000000000000000000" pitchFamily="2" charset="0"/>
                <a:cs typeface="Roboto" panose="02000000000000000000" pitchFamily="2" charset="0"/>
              </a:rPr>
              <a:t>This can lead to increased brand loyalty and attract top talent seeking inclusive work environments.		</a:t>
            </a:r>
          </a:p>
          <a:p>
            <a:pPr marL="342900" lvl="0" indent="-342900" algn="just">
              <a:lnSpc>
                <a:spcPct val="107000"/>
              </a:lnSpc>
              <a:spcAft>
                <a:spcPts val="800"/>
              </a:spcAft>
              <a:buFont typeface="Arial" panose="020B0604020202020204" pitchFamily="34" charset="0"/>
              <a:buChar char="•"/>
            </a:pPr>
            <a:endParaRPr lang="en-US" sz="2000" dirty="0">
              <a:effectLst/>
              <a:latin typeface="Roboto" panose="02000000000000000000" pitchFamily="2" charset="0"/>
              <a:ea typeface="Roboto" panose="02000000000000000000" pitchFamily="2" charset="0"/>
              <a:cs typeface="Roboto" panose="02000000000000000000" pitchFamily="2" charset="0"/>
            </a:endParaRPr>
          </a:p>
          <a:p>
            <a:pPr algn="just">
              <a:lnSpc>
                <a:spcPct val="107000"/>
              </a:lnSpc>
              <a:spcAft>
                <a:spcPts val="800"/>
              </a:spcAft>
              <a:buNone/>
            </a:pPr>
            <a:r>
              <a:rPr lang="en-US" sz="2000" b="1" dirty="0">
                <a:effectLst/>
                <a:latin typeface="Roboto" panose="02000000000000000000" pitchFamily="2" charset="0"/>
                <a:ea typeface="Roboto" panose="02000000000000000000" pitchFamily="2" charset="0"/>
                <a:cs typeface="Roboto" panose="02000000000000000000" pitchFamily="2" charset="0"/>
              </a:rPr>
              <a:t>6. Positive economic impact			</a:t>
            </a:r>
            <a:endParaRPr lang="en-US" sz="2000" dirty="0">
              <a:effectLst/>
              <a:latin typeface="Roboto" panose="02000000000000000000" pitchFamily="2" charset="0"/>
              <a:ea typeface="Roboto" panose="02000000000000000000" pitchFamily="2" charset="0"/>
              <a:cs typeface="Roboto" panose="02000000000000000000" pitchFamily="2" charset="0"/>
            </a:endParaRPr>
          </a:p>
          <a:p>
            <a:pPr marL="342900" lvl="0" indent="-342900" algn="just">
              <a:lnSpc>
                <a:spcPct val="107000"/>
              </a:lnSpc>
              <a:buFont typeface="Arial" panose="020B0604020202020204" pitchFamily="34" charset="0"/>
              <a:buChar char="•"/>
            </a:pPr>
            <a:r>
              <a:rPr lang="en-US" sz="2000" dirty="0">
                <a:effectLst/>
                <a:latin typeface="Roboto" panose="02000000000000000000" pitchFamily="2" charset="0"/>
                <a:ea typeface="Roboto" panose="02000000000000000000" pitchFamily="2" charset="0"/>
                <a:cs typeface="Roboto" panose="02000000000000000000" pitchFamily="2" charset="0"/>
              </a:rPr>
              <a:t>Closing the gender promotion gap has positive economic implications on both micro and macro levels. </a:t>
            </a:r>
          </a:p>
          <a:p>
            <a:pPr marL="800100" lvl="1" indent="-342900" algn="just">
              <a:lnSpc>
                <a:spcPct val="107000"/>
              </a:lnSpc>
              <a:buFont typeface="Arial" panose="020B0604020202020204" pitchFamily="34" charset="0"/>
              <a:buChar char="•"/>
            </a:pPr>
            <a:r>
              <a:rPr lang="en-US" sz="2000" dirty="0">
                <a:effectLst/>
                <a:latin typeface="Roboto" panose="02000000000000000000" pitchFamily="2" charset="0"/>
                <a:ea typeface="Roboto" panose="02000000000000000000" pitchFamily="2" charset="0"/>
                <a:cs typeface="Roboto" panose="02000000000000000000" pitchFamily="2" charset="0"/>
              </a:rPr>
              <a:t>At the organizational level, it contributes to increased productivity and profitability. </a:t>
            </a:r>
          </a:p>
          <a:p>
            <a:pPr marL="800100" lvl="1" indent="-342900">
              <a:buFont typeface="Arial" panose="020B0604020202020204" pitchFamily="34" charset="0"/>
              <a:buChar char="•"/>
            </a:pPr>
            <a:r>
              <a:rPr lang="en-US" sz="2000" dirty="0">
                <a:effectLst/>
                <a:latin typeface="Roboto" panose="02000000000000000000" pitchFamily="2" charset="0"/>
                <a:ea typeface="Roboto" panose="02000000000000000000" pitchFamily="2" charset="0"/>
                <a:cs typeface="Roboto" panose="02000000000000000000" pitchFamily="2" charset="0"/>
              </a:rPr>
              <a:t>At the societal level, it helps maximize the economic potential of all citizens, contributing to overall economic growth and development</a:t>
            </a:r>
            <a:endParaRPr lang="en-US" sz="1200" dirty="0">
              <a:effectLst/>
              <a:latin typeface="Roboto" panose="02000000000000000000" pitchFamily="2" charset="0"/>
              <a:ea typeface="Roboto" panose="02000000000000000000" pitchFamily="2" charset="0"/>
              <a:cs typeface="Roboto" panose="02000000000000000000" pitchFamily="2" charset="0"/>
            </a:endParaRPr>
          </a:p>
          <a:p>
            <a:endParaRPr lang="fr-FR" dirty="0"/>
          </a:p>
        </p:txBody>
      </p:sp>
      <p:sp>
        <p:nvSpPr>
          <p:cNvPr id="4" name="Espace réservé du numéro de diapositive 3">
            <a:extLst>
              <a:ext uri="{FF2B5EF4-FFF2-40B4-BE49-F238E27FC236}">
                <a16:creationId xmlns:a16="http://schemas.microsoft.com/office/drawing/2014/main" id="{7746DEA0-6216-2879-B9EA-A330EB2E31F8}"/>
              </a:ext>
            </a:extLst>
          </p:cNvPr>
          <p:cNvSpPr>
            <a:spLocks noGrp="1"/>
          </p:cNvSpPr>
          <p:nvPr>
            <p:ph type="sldNum" sz="quarter" idx="5"/>
          </p:nvPr>
        </p:nvSpPr>
        <p:spPr/>
        <p:txBody>
          <a:bodyPr/>
          <a:lstStyle/>
          <a:p>
            <a:fld id="{9091D507-CD54-49D5-9965-42967AEAECF0}" type="slidenum">
              <a:rPr lang="fr-FR" smtClean="0"/>
              <a:t>18</a:t>
            </a:fld>
            <a:endParaRPr lang="fr-FR"/>
          </a:p>
        </p:txBody>
      </p:sp>
    </p:spTree>
    <p:extLst>
      <p:ext uri="{BB962C8B-B14F-4D97-AF65-F5344CB8AC3E}">
        <p14:creationId xmlns:p14="http://schemas.microsoft.com/office/powerpoint/2010/main" val="503126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9D8C1-2A47-DA8A-F14F-788EA2D199D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A274D22-229D-37FC-3E41-29467462801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3FD5EDB-6F18-C7CA-1D6B-8BEBD49F2D9C}"/>
              </a:ext>
            </a:extLst>
          </p:cNvPr>
          <p:cNvSpPr>
            <a:spLocks noGrp="1"/>
          </p:cNvSpPr>
          <p:nvPr>
            <p:ph type="body" idx="1"/>
          </p:nvPr>
        </p:nvSpPr>
        <p:spPr/>
        <p:txBody>
          <a:bodyPr/>
          <a:lstStyle/>
          <a:p>
            <a:pPr algn="just">
              <a:lnSpc>
                <a:spcPct val="107000"/>
              </a:lnSpc>
              <a:spcAft>
                <a:spcPts val="800"/>
              </a:spcAft>
            </a:pPr>
            <a:r>
              <a:rPr lang="en-US" sz="2800" b="1" dirty="0">
                <a:solidFill>
                  <a:srgbClr val="00B0F0"/>
                </a:solidFill>
                <a:latin typeface="RoBOTO" panose="02000000000000000000" pitchFamily="2" charset="0"/>
                <a:ea typeface="RoBOTO" panose="02000000000000000000" pitchFamily="2" charset="0"/>
                <a:cs typeface="RoBOTO" panose="02000000000000000000" pitchFamily="2" charset="0"/>
              </a:rPr>
              <a:t>Gender mainstreaming = a strategy towards achieving gender equality. </a:t>
            </a:r>
          </a:p>
          <a:p>
            <a:pPr marL="342900" indent="-342900" algn="just">
              <a:lnSpc>
                <a:spcPct val="107000"/>
              </a:lnSpc>
              <a:spcAft>
                <a:spcPts val="800"/>
              </a:spcAft>
              <a:buFont typeface="Arial" panose="020B0604020202020204" pitchFamily="34" charset="0"/>
              <a:buChar char="•"/>
            </a:pPr>
            <a:r>
              <a:rPr lang="en-US" sz="2000" dirty="0">
                <a:effectLst/>
                <a:latin typeface="Roboto" panose="02000000000000000000" pitchFamily="2" charset="0"/>
                <a:ea typeface="Calibri" panose="020F0502020204030204" pitchFamily="34" charset="0"/>
                <a:cs typeface="Times New Roman" panose="02020603050405020304" pitchFamily="18" charset="0"/>
              </a:rPr>
              <a:t>It entails integrating a gender perspective into the planning, designing, implementing, monitoring, and evaluating of policies, projects, products, and/or services.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US" sz="2000" dirty="0">
                <a:effectLst/>
                <a:latin typeface="Roboto" panose="02000000000000000000" pitchFamily="2" charset="0"/>
                <a:ea typeface="Calibri" panose="020F0502020204030204" pitchFamily="34" charset="0"/>
                <a:cs typeface="Times New Roman" panose="02020603050405020304" pitchFamily="18" charset="0"/>
              </a:rPr>
              <a:t>It entails analyzing the current state of affairs to pinpoint inequalities and creating meant to address those imbalances and reverse the processes that created them.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US" sz="2000" dirty="0">
                <a:effectLst/>
                <a:latin typeface="Roboto" panose="02000000000000000000" pitchFamily="2" charset="0"/>
                <a:ea typeface="Calibri" panose="020F0502020204030204" pitchFamily="34" charset="0"/>
                <a:cs typeface="Times New Roman" panose="02020603050405020304" pitchFamily="18" charset="0"/>
              </a:rPr>
              <a:t>It requires a contextual analysis of the needs, interests, roles and experiences of women and men, as well as the integration of specific actions to address any gender-based inequalities that may have emerged from this analysis.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US" sz="2000" dirty="0">
                <a:effectLst/>
                <a:latin typeface="Roboto" panose="02000000000000000000" pitchFamily="2" charset="0"/>
                <a:ea typeface="Calibri" panose="020F0502020204030204" pitchFamily="34" charset="0"/>
                <a:cs typeface="Times New Roman" panose="02020603050405020304" pitchFamily="18" charset="0"/>
              </a:rPr>
              <a:t>We have seen before what integrating a gender perspective into the policies of a company can do, and we can highlight some indisputable and measurable advantages again: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Arial" panose="020B0604020202020204" pitchFamily="34" charset="0"/>
              <a:buChar char="•"/>
            </a:pPr>
            <a:r>
              <a:rPr lang="en-US" sz="2000" b="1" dirty="0">
                <a:effectLst/>
                <a:latin typeface="Roboto" panose="02000000000000000000" pitchFamily="2" charset="0"/>
                <a:ea typeface="Lato" panose="020F0502020204030203" pitchFamily="34" charset="0"/>
                <a:cs typeface="Lato" panose="020F0502020204030203" pitchFamily="34" charset="0"/>
              </a:rPr>
              <a:t>Corporate attractiveness</a:t>
            </a:r>
            <a:endParaRPr lang="en-US" sz="2000" dirty="0">
              <a:effectLst/>
              <a:latin typeface="Lato" panose="020F0502020204030203" pitchFamily="34" charset="0"/>
              <a:ea typeface="Lato" panose="020F0502020204030203" pitchFamily="34" charset="0"/>
              <a:cs typeface="Lato" panose="020F0502020204030203" pitchFamily="34" charset="0"/>
            </a:endParaRPr>
          </a:p>
          <a:p>
            <a:pPr marL="800100" lvl="1" indent="-342900" algn="just">
              <a:lnSpc>
                <a:spcPct val="107000"/>
              </a:lnSpc>
              <a:buFont typeface="Arial" panose="020B0604020202020204" pitchFamily="34" charset="0"/>
              <a:buChar char="•"/>
            </a:pPr>
            <a:r>
              <a:rPr lang="en-US" sz="2000" b="1" dirty="0">
                <a:effectLst/>
                <a:latin typeface="Roboto" panose="02000000000000000000" pitchFamily="2" charset="0"/>
                <a:ea typeface="Lato" panose="020F0502020204030203" pitchFamily="34" charset="0"/>
                <a:cs typeface="Lato" panose="020F0502020204030203" pitchFamily="34" charset="0"/>
              </a:rPr>
              <a:t>Performance</a:t>
            </a:r>
            <a:endParaRPr lang="en-US" sz="2000" dirty="0">
              <a:effectLst/>
              <a:latin typeface="Lato" panose="020F0502020204030203" pitchFamily="34" charset="0"/>
              <a:ea typeface="Lato" panose="020F0502020204030203" pitchFamily="34" charset="0"/>
              <a:cs typeface="Lato" panose="020F0502020204030203" pitchFamily="34" charset="0"/>
            </a:endParaRPr>
          </a:p>
          <a:p>
            <a:pPr marL="800100" lvl="1" indent="-342900" algn="just">
              <a:lnSpc>
                <a:spcPct val="107000"/>
              </a:lnSpc>
              <a:buFont typeface="Arial" panose="020B0604020202020204" pitchFamily="34" charset="0"/>
              <a:buChar char="•"/>
            </a:pPr>
            <a:r>
              <a:rPr lang="en-US" sz="2000" b="1" dirty="0">
                <a:effectLst/>
                <a:latin typeface="Roboto" panose="02000000000000000000" pitchFamily="2" charset="0"/>
                <a:ea typeface="Lato" panose="020F0502020204030203" pitchFamily="34" charset="0"/>
                <a:cs typeface="Lato" panose="020F0502020204030203" pitchFamily="34" charset="0"/>
              </a:rPr>
              <a:t>Well-being at work</a:t>
            </a:r>
            <a:endParaRPr lang="en-US" sz="2000" dirty="0">
              <a:effectLst/>
              <a:latin typeface="Lato" panose="020F0502020204030203" pitchFamily="34" charset="0"/>
              <a:ea typeface="Lato" panose="020F0502020204030203" pitchFamily="34" charset="0"/>
              <a:cs typeface="Lato" panose="020F0502020204030203" pitchFamily="34" charset="0"/>
            </a:endParaRPr>
          </a:p>
          <a:p>
            <a:pPr marL="800100" lvl="1" indent="-342900" algn="just">
              <a:lnSpc>
                <a:spcPct val="107000"/>
              </a:lnSpc>
              <a:spcAft>
                <a:spcPts val="800"/>
              </a:spcAft>
              <a:buFont typeface="Arial" panose="020B0604020202020204" pitchFamily="34" charset="0"/>
              <a:buChar char="•"/>
            </a:pPr>
            <a:r>
              <a:rPr lang="en-US" sz="2000" b="1" dirty="0">
                <a:effectLst/>
                <a:latin typeface="Roboto" panose="02000000000000000000" pitchFamily="2" charset="0"/>
                <a:ea typeface="Lato" panose="020F0502020204030203" pitchFamily="34" charset="0"/>
                <a:cs typeface="Lato" panose="020F0502020204030203" pitchFamily="34" charset="0"/>
              </a:rPr>
              <a:t>Enhancing Competitiveness</a:t>
            </a:r>
            <a:endParaRPr lang="en-US" sz="2000" dirty="0">
              <a:effectLst/>
              <a:latin typeface="Lato" panose="020F0502020204030203" pitchFamily="34" charset="0"/>
              <a:ea typeface="Lato" panose="020F0502020204030203" pitchFamily="34" charset="0"/>
              <a:cs typeface="Lato" panose="020F0502020204030203" pitchFamily="34" charset="0"/>
            </a:endParaRPr>
          </a:p>
          <a:p>
            <a:endParaRPr lang="fr-FR" dirty="0"/>
          </a:p>
        </p:txBody>
      </p:sp>
      <p:sp>
        <p:nvSpPr>
          <p:cNvPr id="4" name="Espace réservé du numéro de diapositive 3">
            <a:extLst>
              <a:ext uri="{FF2B5EF4-FFF2-40B4-BE49-F238E27FC236}">
                <a16:creationId xmlns:a16="http://schemas.microsoft.com/office/drawing/2014/main" id="{D356E04C-1DCD-8B66-8F05-040E802C83E4}"/>
              </a:ext>
            </a:extLst>
          </p:cNvPr>
          <p:cNvSpPr>
            <a:spLocks noGrp="1"/>
          </p:cNvSpPr>
          <p:nvPr>
            <p:ph type="sldNum" sz="quarter" idx="5"/>
          </p:nvPr>
        </p:nvSpPr>
        <p:spPr/>
        <p:txBody>
          <a:bodyPr/>
          <a:lstStyle/>
          <a:p>
            <a:fld id="{9091D507-CD54-49D5-9965-42967AEAECF0}" type="slidenum">
              <a:rPr lang="fr-FR" smtClean="0"/>
              <a:t>19</a:t>
            </a:fld>
            <a:endParaRPr lang="fr-FR"/>
          </a:p>
        </p:txBody>
      </p:sp>
    </p:spTree>
    <p:extLst>
      <p:ext uri="{BB962C8B-B14F-4D97-AF65-F5344CB8AC3E}">
        <p14:creationId xmlns:p14="http://schemas.microsoft.com/office/powerpoint/2010/main" val="3568145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EC1C9-ADDE-4830-68F1-D8F973FCB3C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972767B-BEDA-C258-B1EA-02894C05690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C15690A-A462-3D6D-2914-02B3D76521F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70EEB1F-B6D2-3544-65D9-C99AC5781F81}"/>
              </a:ext>
            </a:extLst>
          </p:cNvPr>
          <p:cNvSpPr>
            <a:spLocks noGrp="1"/>
          </p:cNvSpPr>
          <p:nvPr>
            <p:ph type="sldNum" sz="quarter" idx="5"/>
          </p:nvPr>
        </p:nvSpPr>
        <p:spPr/>
        <p:txBody>
          <a:bodyPr/>
          <a:lstStyle/>
          <a:p>
            <a:fld id="{9091D507-CD54-49D5-9965-42967AEAECF0}" type="slidenum">
              <a:rPr lang="fr-FR" smtClean="0"/>
              <a:t>20</a:t>
            </a:fld>
            <a:endParaRPr lang="fr-FR"/>
          </a:p>
        </p:txBody>
      </p:sp>
    </p:spTree>
    <p:extLst>
      <p:ext uri="{BB962C8B-B14F-4D97-AF65-F5344CB8AC3E}">
        <p14:creationId xmlns:p14="http://schemas.microsoft.com/office/powerpoint/2010/main" val="363730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E7E40-D682-F614-995F-0FBD33FFDC4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D7ACB3D-D8F2-B7B6-3865-B8378E568FC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3C8C6BF-EE60-8496-EB8A-C508E4E549CC}"/>
              </a:ext>
            </a:extLst>
          </p:cNvPr>
          <p:cNvSpPr>
            <a:spLocks noGrp="1"/>
          </p:cNvSpPr>
          <p:nvPr>
            <p:ph type="body" idx="1"/>
          </p:nvPr>
        </p:nvSpPr>
        <p:spPr/>
        <p:txBody>
          <a:bodyPr/>
          <a:lstStyle/>
          <a:p>
            <a:pPr algn="just">
              <a:lnSpc>
                <a:spcPct val="107000"/>
              </a:lnSpc>
              <a:spcAft>
                <a:spcPts val="800"/>
              </a:spcAft>
              <a:buNone/>
            </a:pPr>
            <a:r>
              <a:rPr lang="en-US" sz="1200" dirty="0">
                <a:effectLst/>
                <a:latin typeface="Roboto" panose="02000000000000000000" pitchFamily="2" charset="0"/>
                <a:ea typeface="Roboto" panose="02000000000000000000" pitchFamily="2" charset="0"/>
                <a:cs typeface="Roboto" panose="02000000000000000000" pitchFamily="2" charset="0"/>
              </a:rPr>
              <a:t>Our </a:t>
            </a:r>
            <a:r>
              <a:rPr lang="en-US" sz="1200" b="1" dirty="0">
                <a:effectLst/>
                <a:latin typeface="Roboto" panose="02000000000000000000" pitchFamily="2" charset="0"/>
                <a:ea typeface="Roboto" panose="02000000000000000000" pitchFamily="2" charset="0"/>
                <a:cs typeface="Roboto" panose="02000000000000000000" pitchFamily="2" charset="0"/>
              </a:rPr>
              <a:t>Penelope Project </a:t>
            </a:r>
            <a:r>
              <a:rPr lang="en-US" sz="1200" dirty="0">
                <a:effectLst/>
                <a:latin typeface="Roboto" panose="02000000000000000000" pitchFamily="2" charset="0"/>
                <a:ea typeface="Roboto" panose="02000000000000000000" pitchFamily="2" charset="0"/>
                <a:cs typeface="Roboto" panose="02000000000000000000" pitchFamily="2" charset="0"/>
              </a:rPr>
              <a:t>offers you the following tools you can use for developing a gender equality strategy and integrating the gender perspective in your activities:</a:t>
            </a:r>
          </a:p>
          <a:p>
            <a:pPr algn="just">
              <a:lnSpc>
                <a:spcPct val="107000"/>
              </a:lnSpc>
              <a:spcAft>
                <a:spcPts val="800"/>
              </a:spcAft>
              <a:buNone/>
            </a:pPr>
            <a:endParaRPr lang="en-US" sz="1200" dirty="0">
              <a:effectLst/>
              <a:latin typeface="Roboto" panose="02000000000000000000" pitchFamily="2" charset="0"/>
              <a:ea typeface="Roboto" panose="02000000000000000000" pitchFamily="2" charset="0"/>
              <a:cs typeface="Roboto" panose="02000000000000000000" pitchFamily="2" charset="0"/>
            </a:endParaRPr>
          </a:p>
          <a:p>
            <a:pPr marL="342900" indent="-342900" algn="just">
              <a:lnSpc>
                <a:spcPct val="107000"/>
              </a:lnSpc>
              <a:spcAft>
                <a:spcPts val="800"/>
              </a:spcAft>
              <a:buFont typeface="Arial" panose="020B0604020202020204" pitchFamily="34" charset="0"/>
              <a:buChar char="•"/>
            </a:pPr>
            <a:r>
              <a:rPr lang="en-US" sz="1200" dirty="0">
                <a:effectLst/>
                <a:latin typeface="Roboto" panose="02000000000000000000" pitchFamily="2" charset="0"/>
                <a:ea typeface="Roboto" panose="02000000000000000000" pitchFamily="2" charset="0"/>
                <a:cs typeface="Roboto" panose="02000000000000000000" pitchFamily="2" charset="0"/>
              </a:rPr>
              <a:t>the Penelope </a:t>
            </a:r>
            <a:r>
              <a:rPr lang="en-US" sz="1200" u="sng" dirty="0">
                <a:solidFill>
                  <a:srgbClr val="0563C1"/>
                </a:solidFill>
                <a:effectLst/>
                <a:latin typeface="Roboto" panose="02000000000000000000" pitchFamily="2" charset="0"/>
                <a:ea typeface="Roboto" panose="02000000000000000000" pitchFamily="2" charset="0"/>
                <a:cs typeface="Roboto" panose="02000000000000000000" pitchFamily="2" charset="0"/>
                <a:hlinkClick r:id="rId3"/>
              </a:rPr>
              <a:t>GENDER EQUALITY TRAINING HANDBOOK</a:t>
            </a:r>
            <a:r>
              <a:rPr lang="en-US" sz="1200" dirty="0">
                <a:effectLst/>
                <a:latin typeface="Roboto" panose="02000000000000000000" pitchFamily="2" charset="0"/>
                <a:ea typeface="Roboto" panose="02000000000000000000" pitchFamily="2" charset="0"/>
                <a:cs typeface="Roboto" panose="02000000000000000000" pitchFamily="2" charset="0"/>
              </a:rPr>
              <a:t> - SUPPORTING EUROPEAN CLUSTERS TOWARDS GENDER MAINSTREAMING, with good practices, interviews and tools related to gender mainstreaming</a:t>
            </a:r>
          </a:p>
          <a:p>
            <a:pPr marL="342900" indent="-342900" algn="just">
              <a:lnSpc>
                <a:spcPct val="107000"/>
              </a:lnSpc>
              <a:spcAft>
                <a:spcPts val="800"/>
              </a:spcAft>
              <a:buFont typeface="Arial" panose="020B0604020202020204" pitchFamily="34" charset="0"/>
              <a:buChar char="•"/>
            </a:pPr>
            <a:endParaRPr lang="en-US" sz="1200" dirty="0">
              <a:effectLst/>
              <a:latin typeface="Roboto" panose="02000000000000000000" pitchFamily="2" charset="0"/>
              <a:ea typeface="Roboto" panose="02000000000000000000" pitchFamily="2" charset="0"/>
              <a:cs typeface="Roboto" panose="02000000000000000000" pitchFamily="2" charset="0"/>
            </a:endParaRPr>
          </a:p>
          <a:p>
            <a:pPr marL="342900" indent="-342900" algn="just">
              <a:lnSpc>
                <a:spcPct val="107000"/>
              </a:lnSpc>
              <a:spcAft>
                <a:spcPts val="800"/>
              </a:spcAft>
              <a:buFont typeface="Arial" panose="020B0604020202020204" pitchFamily="34" charset="0"/>
              <a:buChar char="•"/>
            </a:pPr>
            <a:r>
              <a:rPr lang="en-US" sz="1200" dirty="0">
                <a:effectLst/>
                <a:latin typeface="Roboto" panose="02000000000000000000" pitchFamily="2" charset="0"/>
                <a:ea typeface="Roboto" panose="02000000000000000000" pitchFamily="2" charset="0"/>
                <a:cs typeface="Roboto" panose="02000000000000000000" pitchFamily="2" charset="0"/>
              </a:rPr>
              <a:t>a </a:t>
            </a:r>
            <a:r>
              <a:rPr lang="en-US" sz="1200" u="sng" dirty="0">
                <a:solidFill>
                  <a:srgbClr val="0563C1"/>
                </a:solidFill>
                <a:effectLst/>
                <a:latin typeface="Roboto" panose="02000000000000000000" pitchFamily="2" charset="0"/>
                <a:ea typeface="Roboto" panose="02000000000000000000" pitchFamily="2" charset="0"/>
                <a:cs typeface="Roboto" panose="02000000000000000000" pitchFamily="2" charset="0"/>
                <a:hlinkClick r:id="rId4"/>
              </a:rPr>
              <a:t>Video Toolkit</a:t>
            </a:r>
            <a:r>
              <a:rPr lang="en-US" sz="1200" dirty="0">
                <a:effectLst/>
                <a:latin typeface="Roboto" panose="02000000000000000000" pitchFamily="2" charset="0"/>
                <a:ea typeface="Roboto" panose="02000000000000000000" pitchFamily="2" charset="0"/>
                <a:cs typeface="Roboto" panose="02000000000000000000" pitchFamily="2" charset="0"/>
              </a:rPr>
              <a:t> designed to equip organizations with practical tools and insights to promote gender equality in the workplace. </a:t>
            </a:r>
          </a:p>
          <a:p>
            <a:pPr algn="just">
              <a:lnSpc>
                <a:spcPct val="107000"/>
              </a:lnSpc>
              <a:spcAft>
                <a:spcPts val="800"/>
              </a:spcAft>
            </a:pPr>
            <a:endParaRPr lang="en-US" sz="1200" dirty="0">
              <a:effectLst/>
              <a:latin typeface="Roboto" panose="02000000000000000000" pitchFamily="2" charset="0"/>
              <a:ea typeface="Roboto" panose="02000000000000000000" pitchFamily="2" charset="0"/>
              <a:cs typeface="Roboto" panose="02000000000000000000" pitchFamily="2" charset="0"/>
            </a:endParaRPr>
          </a:p>
          <a:p>
            <a:pPr marL="342900" indent="-342900" algn="just">
              <a:lnSpc>
                <a:spcPct val="107000"/>
              </a:lnSpc>
              <a:spcAft>
                <a:spcPts val="800"/>
              </a:spcAft>
              <a:buFont typeface="Arial" panose="020B0604020202020204" pitchFamily="34" charset="0"/>
              <a:buChar char="•"/>
            </a:pPr>
            <a:r>
              <a:rPr lang="en-US" sz="1200" dirty="0">
                <a:effectLst/>
                <a:latin typeface="Roboto" panose="02000000000000000000" pitchFamily="2" charset="0"/>
                <a:ea typeface="Roboto" panose="02000000000000000000" pitchFamily="2" charset="0"/>
                <a:cs typeface="Roboto" panose="02000000000000000000" pitchFamily="2" charset="0"/>
              </a:rPr>
              <a:t>the </a:t>
            </a:r>
            <a:r>
              <a:rPr lang="en-US" sz="1200" u="sng" dirty="0">
                <a:solidFill>
                  <a:srgbClr val="0563C1"/>
                </a:solidFill>
                <a:effectLst/>
                <a:latin typeface="Roboto" panose="02000000000000000000" pitchFamily="2" charset="0"/>
                <a:ea typeface="Roboto" panose="02000000000000000000" pitchFamily="2" charset="0"/>
                <a:cs typeface="Roboto" panose="02000000000000000000" pitchFamily="2" charset="0"/>
                <a:hlinkClick r:id="rId5"/>
              </a:rPr>
              <a:t>Virtual Learning Environment</a:t>
            </a:r>
            <a:r>
              <a:rPr lang="en-US" sz="1200" dirty="0">
                <a:effectLst/>
                <a:latin typeface="Roboto" panose="02000000000000000000" pitchFamily="2" charset="0"/>
                <a:ea typeface="Roboto" panose="02000000000000000000" pitchFamily="2" charset="0"/>
                <a:cs typeface="Roboto" panose="02000000000000000000" pitchFamily="2" charset="0"/>
              </a:rPr>
              <a:t>, where you will find a training designed specifically for SMEs, in order to help them build a gender-inclusive company culture and to develop internal strategies to solve potential gender inequities in the workplace, contributing to the basis of broad-based, long-term, and substantial reforms within European SMEs landscape, where you can learn, amongst other things, how to conduct a gender audit, how to develop a gender equality strategy, a gender inclusive budget, a gender equality monitoring plan, how to integrate the gender perspective in the talent recruitment and in the overall work environment.  </a:t>
            </a:r>
          </a:p>
          <a:p>
            <a:endParaRPr lang="fr-FR" dirty="0"/>
          </a:p>
        </p:txBody>
      </p:sp>
      <p:sp>
        <p:nvSpPr>
          <p:cNvPr id="4" name="Espace réservé du numéro de diapositive 3">
            <a:extLst>
              <a:ext uri="{FF2B5EF4-FFF2-40B4-BE49-F238E27FC236}">
                <a16:creationId xmlns:a16="http://schemas.microsoft.com/office/drawing/2014/main" id="{C2026202-08CF-BDDD-DBF6-BAEAB6DFA0C7}"/>
              </a:ext>
            </a:extLst>
          </p:cNvPr>
          <p:cNvSpPr>
            <a:spLocks noGrp="1"/>
          </p:cNvSpPr>
          <p:nvPr>
            <p:ph type="sldNum" sz="quarter" idx="5"/>
          </p:nvPr>
        </p:nvSpPr>
        <p:spPr/>
        <p:txBody>
          <a:bodyPr/>
          <a:lstStyle/>
          <a:p>
            <a:fld id="{9091D507-CD54-49D5-9965-42967AEAECF0}" type="slidenum">
              <a:rPr lang="fr-FR" smtClean="0"/>
              <a:t>21</a:t>
            </a:fld>
            <a:endParaRPr lang="fr-FR"/>
          </a:p>
        </p:txBody>
      </p:sp>
    </p:spTree>
    <p:extLst>
      <p:ext uri="{BB962C8B-B14F-4D97-AF65-F5344CB8AC3E}">
        <p14:creationId xmlns:p14="http://schemas.microsoft.com/office/powerpoint/2010/main" val="724624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buNone/>
            </a:pPr>
            <a:r>
              <a:rPr lang="en-US" sz="1200" dirty="0">
                <a:effectLst/>
                <a:latin typeface="Roboto" panose="02000000000000000000" pitchFamily="2" charset="0"/>
                <a:ea typeface="Calibri" panose="020F0502020204030204" pitchFamily="34" charset="0"/>
                <a:cs typeface="Times New Roman" panose="02020603050405020304" pitchFamily="18" charset="0"/>
              </a:rPr>
              <a:t>The </a:t>
            </a:r>
            <a:r>
              <a:rPr lang="en-US" sz="1200" b="1" dirty="0">
                <a:effectLst/>
                <a:latin typeface="Roboto" panose="02000000000000000000" pitchFamily="2" charset="0"/>
                <a:ea typeface="Calibri" panose="020F0502020204030204" pitchFamily="34" charset="0"/>
                <a:cs typeface="Times New Roman" panose="02020603050405020304" pitchFamily="18" charset="0"/>
              </a:rPr>
              <a:t>Virtual Learning Environment </a:t>
            </a:r>
            <a:r>
              <a:rPr lang="en-US" sz="1200" dirty="0">
                <a:effectLst/>
                <a:latin typeface="Roboto" panose="02000000000000000000" pitchFamily="2" charset="0"/>
                <a:ea typeface="Calibri" panose="020F0502020204030204" pitchFamily="34" charset="0"/>
                <a:cs typeface="Times New Roman" panose="02020603050405020304" pitchFamily="18" charset="0"/>
              </a:rPr>
              <a:t>comes with a </a:t>
            </a:r>
            <a:r>
              <a:rPr lang="en-US" sz="1200" b="1" dirty="0">
                <a:effectLst/>
                <a:latin typeface="Roboto" panose="02000000000000000000" pitchFamily="2" charset="0"/>
                <a:ea typeface="Calibri" panose="020F0502020204030204" pitchFamily="34" charset="0"/>
                <a:cs typeface="Times New Roman" panose="02020603050405020304" pitchFamily="18" charset="0"/>
              </a:rPr>
              <a:t>USER GUIDE </a:t>
            </a:r>
            <a:r>
              <a:rPr lang="en-US" sz="1200" dirty="0">
                <a:effectLst/>
                <a:latin typeface="Roboto" panose="02000000000000000000" pitchFamily="2" charset="0"/>
                <a:ea typeface="Calibri" panose="020F0502020204030204" pitchFamily="34" charset="0"/>
                <a:cs typeface="Times New Roman" panose="02020603050405020304" pitchFamily="18" charset="0"/>
              </a:rPr>
              <a:t>that will provide any information necessary for navigating and using the platform.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dirty="0">
                <a:effectLst/>
                <a:latin typeface="Roboto" panose="02000000000000000000" pitchFamily="2" charset="0"/>
                <a:ea typeface="Calibri" panose="020F0502020204030204" pitchFamily="34" charset="0"/>
                <a:cs typeface="Times New Roman" panose="02020603050405020304" pitchFamily="18" charset="0"/>
              </a:rPr>
              <a:t>The first step will be, of course, </a:t>
            </a:r>
            <a:r>
              <a:rPr lang="en-US" sz="1200" b="1" dirty="0">
                <a:effectLst/>
                <a:latin typeface="Roboto" panose="02000000000000000000" pitchFamily="2" charset="0"/>
                <a:ea typeface="Calibri" panose="020F0502020204030204" pitchFamily="34" charset="0"/>
                <a:cs typeface="Times New Roman" panose="02020603050405020304" pitchFamily="18" charset="0"/>
              </a:rPr>
              <a:t>creating an account </a:t>
            </a:r>
            <a:r>
              <a:rPr lang="en-US" sz="1200" dirty="0">
                <a:effectLst/>
                <a:latin typeface="Roboto" panose="02000000000000000000" pitchFamily="2" charset="0"/>
                <a:ea typeface="Calibri" panose="020F0502020204030204" pitchFamily="34" charset="0"/>
                <a:cs typeface="Times New Roman" panose="02020603050405020304" pitchFamily="18" charset="0"/>
              </a:rPr>
              <a:t>and </a:t>
            </a:r>
            <a:r>
              <a:rPr lang="en-US" sz="1200" b="1" dirty="0">
                <a:effectLst/>
                <a:latin typeface="Roboto" panose="02000000000000000000" pitchFamily="2" charset="0"/>
                <a:ea typeface="Calibri" panose="020F0502020204030204" pitchFamily="34" charset="0"/>
                <a:cs typeface="Times New Roman" panose="02020603050405020304" pitchFamily="18" charset="0"/>
              </a:rPr>
              <a:t>registering</a:t>
            </a:r>
            <a:r>
              <a:rPr lang="en-US" sz="1200" dirty="0">
                <a:effectLst/>
                <a:latin typeface="Roboto" panose="02000000000000000000" pitchFamily="2" charset="0"/>
                <a:ea typeface="Calibri" panose="020F0502020204030204" pitchFamily="34" charset="0"/>
                <a:cs typeface="Times New Roman" panose="02020603050405020304" pitchFamily="18" charset="0"/>
              </a:rPr>
              <a:t> on the platform. </a:t>
            </a:r>
          </a:p>
          <a:p>
            <a:pPr algn="just">
              <a:lnSpc>
                <a:spcPct val="107000"/>
              </a:lnSpc>
              <a:spcAft>
                <a:spcPts val="800"/>
              </a:spcAft>
            </a:pPr>
            <a:r>
              <a:rPr lang="en-US" sz="1200" dirty="0">
                <a:effectLst/>
                <a:latin typeface="Roboto" panose="02000000000000000000" pitchFamily="2" charset="0"/>
                <a:ea typeface="Calibri" panose="020F0502020204030204" pitchFamily="34" charset="0"/>
                <a:cs typeface="Times New Roman" panose="02020603050405020304" pitchFamily="18" charset="0"/>
              </a:rPr>
              <a:t>Use your </a:t>
            </a:r>
            <a:r>
              <a:rPr lang="en-US" sz="1200" b="1" dirty="0">
                <a:effectLst/>
                <a:latin typeface="Roboto" panose="02000000000000000000" pitchFamily="2" charset="0"/>
                <a:ea typeface="Calibri" panose="020F0502020204030204" pitchFamily="34" charset="0"/>
                <a:cs typeface="Times New Roman" panose="02020603050405020304" pitchFamily="18" charset="0"/>
              </a:rPr>
              <a:t>entire name and surname </a:t>
            </a:r>
            <a:r>
              <a:rPr lang="en-US" sz="1200" dirty="0">
                <a:effectLst/>
                <a:latin typeface="Roboto" panose="02000000000000000000" pitchFamily="2" charset="0"/>
                <a:ea typeface="Calibri" panose="020F0502020204030204" pitchFamily="34" charset="0"/>
                <a:cs typeface="Times New Roman" panose="02020603050405020304" pitchFamily="18" charset="0"/>
              </a:rPr>
              <a:t>and do it </a:t>
            </a:r>
            <a:r>
              <a:rPr lang="en-US" sz="1200" b="1" dirty="0">
                <a:effectLst/>
                <a:latin typeface="Roboto" panose="02000000000000000000" pitchFamily="2" charset="0"/>
                <a:ea typeface="Calibri" panose="020F0502020204030204" pitchFamily="34" charset="0"/>
                <a:cs typeface="Times New Roman" panose="02020603050405020304" pitchFamily="18" charset="0"/>
              </a:rPr>
              <a:t>correctly</a:t>
            </a:r>
            <a:r>
              <a:rPr lang="en-US" sz="1200" dirty="0">
                <a:effectLst/>
                <a:latin typeface="Roboto" panose="02000000000000000000" pitchFamily="2" charset="0"/>
                <a:ea typeface="Calibri" panose="020F0502020204030204" pitchFamily="34" charset="0"/>
                <a:cs typeface="Times New Roman" panose="02020603050405020304" pitchFamily="18" charset="0"/>
              </a:rPr>
              <a:t>, because they will appear on the </a:t>
            </a:r>
            <a:r>
              <a:rPr lang="en-US" sz="1200" b="1" dirty="0">
                <a:effectLst/>
                <a:latin typeface="Roboto" panose="02000000000000000000" pitchFamily="2" charset="0"/>
                <a:ea typeface="Calibri" panose="020F0502020204030204" pitchFamily="34" charset="0"/>
                <a:cs typeface="Times New Roman" panose="02020603050405020304" pitchFamily="18" charset="0"/>
              </a:rPr>
              <a:t>certificate</a:t>
            </a:r>
            <a:r>
              <a:rPr lang="en-US" sz="1200" dirty="0">
                <a:effectLst/>
                <a:latin typeface="Roboto" panose="02000000000000000000" pitchFamily="2" charset="0"/>
                <a:ea typeface="Calibri" panose="020F0502020204030204" pitchFamily="34" charset="0"/>
                <a:cs typeface="Times New Roman" panose="02020603050405020304" pitchFamily="18" charset="0"/>
              </a:rPr>
              <a:t> that you will obtain in case you take all the training courses and activities.</a:t>
            </a:r>
          </a:p>
          <a:p>
            <a:pPr algn="just">
              <a:lnSpc>
                <a:spcPct val="107000"/>
              </a:lnSpc>
              <a:spcAft>
                <a:spcPts val="800"/>
              </a:spcAft>
            </a:pPr>
            <a:endParaRPr lang="en-US" sz="1200" dirty="0">
              <a:effectLst/>
              <a:latin typeface="Roboto" panose="02000000000000000000" pitchFamily="2"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en-US" sz="1200" kern="100" dirty="0">
                <a:effectLst/>
                <a:latin typeface="Roboto" panose="02000000000000000000" pitchFamily="2" charset="0"/>
                <a:ea typeface="Calibri" panose="020F0502020204030204" pitchFamily="34" charset="0"/>
                <a:cs typeface="Times New Roman" panose="02020603050405020304" pitchFamily="18" charset="0"/>
              </a:rPr>
              <a:t>After logging in, you will access the “Home” screen, where these PENELOPE virtual learning</a:t>
            </a:r>
            <a:r>
              <a:rPr lang="en-US" sz="1200" dirty="0">
                <a:effectLst/>
                <a:latin typeface="Roboto" panose="02000000000000000000" pitchFamily="2" charset="0"/>
                <a:ea typeface="Calibri" panose="020F0502020204030204" pitchFamily="34" charset="0"/>
                <a:cs typeface="Times New Roman" panose="02020603050405020304" pitchFamily="18" charset="0"/>
              </a:rPr>
              <a:t> </a:t>
            </a:r>
            <a:r>
              <a:rPr lang="en-US" sz="1200" kern="100" dirty="0">
                <a:effectLst/>
                <a:latin typeface="Roboto" panose="02000000000000000000" pitchFamily="2" charset="0"/>
                <a:ea typeface="Calibri" panose="020F0502020204030204" pitchFamily="34" charset="0"/>
                <a:cs typeface="Times New Roman" panose="02020603050405020304" pitchFamily="18" charset="0"/>
              </a:rPr>
              <a:t>environment guidelines are available for download on the left of the page. In addition, there is</a:t>
            </a:r>
            <a:r>
              <a:rPr lang="en-US" sz="1200" dirty="0">
                <a:effectLst/>
                <a:latin typeface="Roboto" panose="02000000000000000000" pitchFamily="2" charset="0"/>
                <a:ea typeface="Calibri" panose="020F0502020204030204" pitchFamily="34" charset="0"/>
                <a:cs typeface="Times New Roman" panose="02020603050405020304" pitchFamily="18" charset="0"/>
              </a:rPr>
              <a:t> </a:t>
            </a:r>
            <a:r>
              <a:rPr lang="en-US" sz="1200" kern="100" dirty="0">
                <a:effectLst/>
                <a:latin typeface="Roboto" panose="02000000000000000000" pitchFamily="2" charset="0"/>
                <a:ea typeface="Calibri" panose="020F0502020204030204" pitchFamily="34" charset="0"/>
                <a:cs typeface="Times New Roman" panose="02020603050405020304" pitchFamily="18" charset="0"/>
              </a:rPr>
              <a:t>a short introduction to the course, with a video that explains the whole PENELOPE training</a:t>
            </a:r>
            <a:r>
              <a:rPr lang="en-US" sz="1200" dirty="0">
                <a:effectLst/>
                <a:latin typeface="Roboto" panose="02000000000000000000" pitchFamily="2" charset="0"/>
                <a:ea typeface="Calibri" panose="020F0502020204030204" pitchFamily="34" charset="0"/>
                <a:cs typeface="Times New Roman" panose="02020603050405020304" pitchFamily="18" charset="0"/>
              </a:rPr>
              <a:t> course</a:t>
            </a:r>
            <a:endParaRPr lang="en-US" sz="1200" dirty="0"/>
          </a:p>
          <a:p>
            <a:pPr algn="just">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9091D507-CD54-49D5-9965-42967AEAECF0}" type="slidenum">
              <a:rPr lang="fr-FR" smtClean="0"/>
              <a:t>24</a:t>
            </a:fld>
            <a:endParaRPr lang="fr-FR"/>
          </a:p>
        </p:txBody>
      </p:sp>
    </p:spTree>
    <p:extLst>
      <p:ext uri="{BB962C8B-B14F-4D97-AF65-F5344CB8AC3E}">
        <p14:creationId xmlns:p14="http://schemas.microsoft.com/office/powerpoint/2010/main" val="2817592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buNone/>
            </a:pPr>
            <a:r>
              <a:rPr lang="en-US" sz="1200" kern="100" dirty="0">
                <a:effectLst/>
                <a:latin typeface="Roboto" panose="02000000000000000000" pitchFamily="2" charset="0"/>
                <a:ea typeface="Roboto" panose="02000000000000000000" pitchFamily="2" charset="0"/>
                <a:cs typeface="Roboto" panose="02000000000000000000" pitchFamily="2" charset="0"/>
              </a:rPr>
              <a:t>In order to access the different training paths, you need to click on the “Training” icon in the top</a:t>
            </a:r>
            <a:r>
              <a:rPr lang="en-US" sz="1200" dirty="0">
                <a:effectLst/>
                <a:latin typeface="Roboto" panose="02000000000000000000" pitchFamily="2" charset="0"/>
                <a:ea typeface="Roboto" panose="02000000000000000000" pitchFamily="2" charset="0"/>
                <a:cs typeface="Roboto" panose="02000000000000000000" pitchFamily="2" charset="0"/>
              </a:rPr>
              <a:t> menu.</a:t>
            </a:r>
          </a:p>
          <a:p>
            <a:pPr algn="just">
              <a:lnSpc>
                <a:spcPct val="107000"/>
              </a:lnSpc>
              <a:spcAft>
                <a:spcPts val="800"/>
              </a:spcAft>
            </a:pPr>
            <a:r>
              <a:rPr lang="en-US" sz="1200" dirty="0">
                <a:effectLst/>
                <a:latin typeface="Roboto" panose="02000000000000000000" pitchFamily="2" charset="0"/>
                <a:ea typeface="Roboto" panose="02000000000000000000" pitchFamily="2" charset="0"/>
                <a:cs typeface="Roboto" panose="02000000000000000000" pitchFamily="2" charset="0"/>
              </a:rPr>
              <a:t>You will see the two training paths, one for clusters and one for SMEs. </a:t>
            </a:r>
          </a:p>
          <a:p>
            <a:pPr algn="just">
              <a:lnSpc>
                <a:spcPct val="107000"/>
              </a:lnSpc>
              <a:spcAft>
                <a:spcPts val="800"/>
              </a:spcAft>
            </a:pPr>
            <a:endParaRPr lang="en-US" sz="1200" dirty="0">
              <a:effectLst/>
              <a:latin typeface="Roboto" panose="02000000000000000000" pitchFamily="2" charset="0"/>
              <a:ea typeface="Roboto" panose="02000000000000000000" pitchFamily="2" charset="0"/>
              <a:cs typeface="Roboto" panose="02000000000000000000" pitchFamily="2" charset="0"/>
            </a:endParaRPr>
          </a:p>
          <a:p>
            <a:pPr algn="just">
              <a:buNone/>
            </a:pPr>
            <a:r>
              <a:rPr lang="en-US" sz="1200" kern="100" dirty="0">
                <a:effectLst/>
                <a:latin typeface="Roboto" panose="02000000000000000000" pitchFamily="2" charset="0"/>
                <a:ea typeface="Calibri" panose="020F0502020204030204" pitchFamily="34" charset="0"/>
                <a:cs typeface="Times New Roman" panose="02020603050405020304" pitchFamily="18" charset="0"/>
              </a:rPr>
              <a:t>The next steps will be to choose one, enroll and join the training!</a:t>
            </a:r>
          </a:p>
          <a:p>
            <a:pPr algn="just">
              <a:buNone/>
            </a:pPr>
            <a:r>
              <a:rPr lang="en-US" sz="1200" kern="100" dirty="0">
                <a:effectLst/>
                <a:latin typeface="Roboto" panose="02000000000000000000" pitchFamily="2" charset="0"/>
                <a:ea typeface="Calibri" panose="020F0502020204030204" pitchFamily="34" charset="0"/>
                <a:cs typeface="Times New Roman" panose="02020603050405020304" pitchFamily="18" charset="0"/>
              </a:rPr>
              <a:t>The learning path consists of PDF presentations, videos, and practical exercises. To progress through the training content, simply click the "Next" button. This will take you to the next activity, and the platform will automatically register your completion of the current activity.</a:t>
            </a:r>
          </a:p>
          <a:p>
            <a:pPr algn="just">
              <a:lnSpc>
                <a:spcPct val="107000"/>
              </a:lnSpc>
              <a:spcAft>
                <a:spcPts val="800"/>
              </a:spcAft>
            </a:pPr>
            <a:endParaRPr lang="en-US" sz="1200" dirty="0">
              <a:effectLst/>
              <a:latin typeface="Roboto" panose="02000000000000000000" pitchFamily="2" charset="0"/>
              <a:ea typeface="Roboto" panose="02000000000000000000" pitchFamily="2" charset="0"/>
              <a:cs typeface="Roboto" panose="02000000000000000000" pitchFamily="2" charset="0"/>
            </a:endParaRPr>
          </a:p>
          <a:p>
            <a:endParaRPr lang="fr-FR" dirty="0"/>
          </a:p>
        </p:txBody>
      </p:sp>
      <p:sp>
        <p:nvSpPr>
          <p:cNvPr id="4" name="Espace réservé du numéro de diapositive 3"/>
          <p:cNvSpPr>
            <a:spLocks noGrp="1"/>
          </p:cNvSpPr>
          <p:nvPr>
            <p:ph type="sldNum" sz="quarter" idx="5"/>
          </p:nvPr>
        </p:nvSpPr>
        <p:spPr/>
        <p:txBody>
          <a:bodyPr/>
          <a:lstStyle/>
          <a:p>
            <a:fld id="{9091D507-CD54-49D5-9965-42967AEAECF0}" type="slidenum">
              <a:rPr lang="fr-FR" smtClean="0"/>
              <a:t>25</a:t>
            </a:fld>
            <a:endParaRPr lang="fr-FR"/>
          </a:p>
        </p:txBody>
      </p:sp>
    </p:spTree>
    <p:extLst>
      <p:ext uri="{BB962C8B-B14F-4D97-AF65-F5344CB8AC3E}">
        <p14:creationId xmlns:p14="http://schemas.microsoft.com/office/powerpoint/2010/main" val="3992401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buNone/>
            </a:pPr>
            <a:r>
              <a:rPr lang="en-US" sz="1200" kern="100" dirty="0">
                <a:effectLst/>
                <a:latin typeface="Roboto" panose="02000000000000000000" pitchFamily="2" charset="0"/>
                <a:ea typeface="Roboto" panose="02000000000000000000" pitchFamily="2" charset="0"/>
                <a:cs typeface="Roboto" panose="02000000000000000000" pitchFamily="2" charset="0"/>
              </a:rPr>
              <a:t>You can watch videos directly in the VLE, without necessity to go to YouTube. Once finalized, you need to follow the same step as previously, clicking in the “Next” button to access to the next video or activity. </a:t>
            </a:r>
          </a:p>
          <a:p>
            <a:pPr algn="just">
              <a:lnSpc>
                <a:spcPct val="107000"/>
              </a:lnSpc>
              <a:spcAft>
                <a:spcPts val="800"/>
              </a:spcAft>
              <a:buNone/>
            </a:pPr>
            <a:r>
              <a:rPr lang="en-US" sz="1200" b="1" kern="100" dirty="0">
                <a:effectLst/>
                <a:latin typeface="Roboto" panose="02000000000000000000" pitchFamily="2" charset="0"/>
                <a:ea typeface="Roboto" panose="02000000000000000000" pitchFamily="2" charset="0"/>
                <a:cs typeface="Roboto" panose="02000000000000000000" pitchFamily="2" charset="0"/>
              </a:rPr>
              <a:t>Important</a:t>
            </a:r>
            <a:r>
              <a:rPr lang="en-US" sz="1200" kern="100" dirty="0">
                <a:effectLst/>
                <a:latin typeface="Roboto" panose="02000000000000000000" pitchFamily="2" charset="0"/>
                <a:ea typeface="Roboto" panose="02000000000000000000" pitchFamily="2" charset="0"/>
                <a:cs typeface="Roboto" panose="02000000000000000000" pitchFamily="2" charset="0"/>
              </a:rPr>
              <a:t>: If you don’t click the "Next" button in each activity, it will remain marked as "Pending" in the progress status. Make sure to go through all activities and learning materials by clicking "Next" to ensure they are completed.</a:t>
            </a:r>
          </a:p>
          <a:p>
            <a:pPr algn="just">
              <a:lnSpc>
                <a:spcPct val="107000"/>
              </a:lnSpc>
              <a:spcAft>
                <a:spcPts val="800"/>
              </a:spcAft>
              <a:buNone/>
            </a:pPr>
            <a:endParaRPr lang="en-US" sz="1200" kern="100" dirty="0">
              <a:effectLst/>
              <a:latin typeface="Roboto" panose="02000000000000000000" pitchFamily="2" charset="0"/>
              <a:ea typeface="Roboto" panose="02000000000000000000" pitchFamily="2" charset="0"/>
              <a:cs typeface="Roboto" panose="02000000000000000000" pitchFamily="2" charset="0"/>
            </a:endParaRPr>
          </a:p>
          <a:p>
            <a:pPr algn="just">
              <a:buNone/>
            </a:pPr>
            <a:r>
              <a:rPr lang="en-US" sz="1200" kern="100" dirty="0">
                <a:effectLst/>
                <a:latin typeface="Roboto" panose="02000000000000000000" pitchFamily="2" charset="0"/>
                <a:ea typeface="Calibri" panose="020F0502020204030204" pitchFamily="34" charset="0"/>
                <a:cs typeface="Times New Roman" panose="02020603050405020304" pitchFamily="18" charset="0"/>
              </a:rPr>
              <a:t>Each training module contains different type of activities:</a:t>
            </a:r>
          </a:p>
          <a:p>
            <a:pPr algn="just">
              <a:buNone/>
            </a:pPr>
            <a:r>
              <a:rPr lang="en-US" sz="1200" kern="100" dirty="0">
                <a:effectLst/>
                <a:latin typeface="Roboto" panose="02000000000000000000" pitchFamily="2" charset="0"/>
                <a:ea typeface="Calibri" panose="020F0502020204030204" pitchFamily="34" charset="0"/>
                <a:cs typeface="Times New Roman" panose="02020603050405020304" pitchFamily="18" charset="0"/>
              </a:rPr>
              <a:t>✓ Multiple choice test.</a:t>
            </a:r>
          </a:p>
          <a:p>
            <a:pPr algn="just">
              <a:buNone/>
            </a:pPr>
            <a:r>
              <a:rPr lang="en-US" sz="1200" kern="100" dirty="0">
                <a:effectLst/>
                <a:latin typeface="Roboto" panose="02000000000000000000" pitchFamily="2" charset="0"/>
                <a:ea typeface="Calibri" panose="020F0502020204030204" pitchFamily="34" charset="0"/>
                <a:cs typeface="Times New Roman" panose="02020603050405020304" pitchFamily="18" charset="0"/>
              </a:rPr>
              <a:t>✓ True or false test.</a:t>
            </a:r>
          </a:p>
          <a:p>
            <a:pPr algn="just">
              <a:buNone/>
            </a:pPr>
            <a:r>
              <a:rPr lang="en-US" sz="1200" kern="100" dirty="0">
                <a:effectLst/>
                <a:latin typeface="Roboto" panose="02000000000000000000" pitchFamily="2" charset="0"/>
                <a:ea typeface="Calibri" panose="020F0502020204030204" pitchFamily="34" charset="0"/>
                <a:cs typeface="Times New Roman" panose="02020603050405020304" pitchFamily="18" charset="0"/>
              </a:rPr>
              <a:t>✓ Drag the word.</a:t>
            </a:r>
          </a:p>
          <a:p>
            <a:pPr algn="just">
              <a:buNone/>
            </a:pPr>
            <a:r>
              <a:rPr lang="en-US" sz="1200" kern="100" dirty="0">
                <a:effectLst/>
                <a:latin typeface="Roboto" panose="02000000000000000000" pitchFamily="2" charset="0"/>
                <a:ea typeface="Calibri" panose="020F0502020204030204" pitchFamily="34" charset="0"/>
                <a:cs typeface="Times New Roman" panose="02020603050405020304" pitchFamily="18" charset="0"/>
              </a:rPr>
              <a:t>✓ Find the word</a:t>
            </a:r>
          </a:p>
          <a:p>
            <a:pPr algn="just">
              <a:buNone/>
            </a:pPr>
            <a:endParaRPr lang="en-US" sz="1200" kern="100" dirty="0">
              <a:effectLst/>
              <a:latin typeface="Roboto" panose="02000000000000000000" pitchFamily="2" charset="0"/>
              <a:ea typeface="Calibri" panose="020F0502020204030204" pitchFamily="34" charset="0"/>
              <a:cs typeface="Times New Roman" panose="02020603050405020304" pitchFamily="18" charset="0"/>
            </a:endParaRPr>
          </a:p>
          <a:p>
            <a:pPr algn="just">
              <a:buNone/>
            </a:pPr>
            <a:r>
              <a:rPr lang="en-US" sz="1200" kern="100" dirty="0">
                <a:effectLst/>
                <a:latin typeface="Roboto" panose="02000000000000000000" pitchFamily="2" charset="0"/>
                <a:ea typeface="Calibri" panose="020F0502020204030204" pitchFamily="34" charset="0"/>
                <a:cs typeface="Times New Roman" panose="02020603050405020304" pitchFamily="18" charset="0"/>
              </a:rPr>
              <a:t>You can access any of the training modules included in the learning path, but you will only obtain the certificate for your chosen learning path if you pass all the gamification activities in</a:t>
            </a:r>
          </a:p>
          <a:p>
            <a:pPr algn="just">
              <a:buNone/>
            </a:pPr>
            <a:r>
              <a:rPr lang="en-US" sz="1200" kern="100" dirty="0">
                <a:effectLst/>
                <a:latin typeface="Roboto" panose="02000000000000000000" pitchFamily="2" charset="0"/>
                <a:ea typeface="Calibri" panose="020F0502020204030204" pitchFamily="34" charset="0"/>
                <a:cs typeface="Times New Roman" panose="02020603050405020304" pitchFamily="18" charset="0"/>
              </a:rPr>
              <a:t>each course. You need at least 60% correct answers to pass each activity and you have up to four tries per activity, but you can "Redo" the training activities until you earn the PENELOPE course certificate.</a:t>
            </a:r>
          </a:p>
          <a:p>
            <a:pPr algn="just">
              <a:buNone/>
            </a:pPr>
            <a:endParaRPr lang="en-US" sz="1200" kern="100" dirty="0">
              <a:latin typeface="Roboto" panose="02000000000000000000" pitchFamily="2" charset="0"/>
              <a:ea typeface="Calibri" panose="020F0502020204030204" pitchFamily="34" charset="0"/>
              <a:cs typeface="Times New Roman" panose="02020603050405020304" pitchFamily="18" charset="0"/>
            </a:endParaRPr>
          </a:p>
          <a:p>
            <a:pPr algn="just">
              <a:buNone/>
            </a:pPr>
            <a:r>
              <a:rPr lang="en-US" sz="1200" kern="100" dirty="0">
                <a:effectLst/>
                <a:latin typeface="Roboto" panose="02000000000000000000" pitchFamily="2" charset="0"/>
                <a:ea typeface="Calibri" panose="020F0502020204030204" pitchFamily="34" charset="0"/>
                <a:cs typeface="Times New Roman" panose="02020603050405020304" pitchFamily="18" charset="0"/>
              </a:rPr>
              <a:t>You can keep track of your progress on the home page in the "Latest Activity" section, where the global progress percentage is displayed. Clicking on it will take you directly to the training module section.</a:t>
            </a:r>
          </a:p>
          <a:p>
            <a:pPr algn="just">
              <a:lnSpc>
                <a:spcPct val="107000"/>
              </a:lnSpc>
              <a:spcAft>
                <a:spcPts val="800"/>
              </a:spcAft>
              <a:buNone/>
            </a:pPr>
            <a:endParaRPr lang="en-US" sz="1200" kern="100" dirty="0">
              <a:effectLst/>
              <a:latin typeface="Roboto" panose="02000000000000000000" pitchFamily="2" charset="0"/>
              <a:ea typeface="Roboto" panose="02000000000000000000" pitchFamily="2" charset="0"/>
              <a:cs typeface="Roboto" panose="02000000000000000000" pitchFamily="2" charset="0"/>
            </a:endParaRPr>
          </a:p>
          <a:p>
            <a:endParaRPr lang="fr-FR" dirty="0"/>
          </a:p>
        </p:txBody>
      </p:sp>
      <p:sp>
        <p:nvSpPr>
          <p:cNvPr id="4" name="Espace réservé du numéro de diapositive 3"/>
          <p:cNvSpPr>
            <a:spLocks noGrp="1"/>
          </p:cNvSpPr>
          <p:nvPr>
            <p:ph type="sldNum" sz="quarter" idx="5"/>
          </p:nvPr>
        </p:nvSpPr>
        <p:spPr/>
        <p:txBody>
          <a:bodyPr/>
          <a:lstStyle/>
          <a:p>
            <a:fld id="{9091D507-CD54-49D5-9965-42967AEAECF0}" type="slidenum">
              <a:rPr lang="fr-FR" smtClean="0"/>
              <a:t>26</a:t>
            </a:fld>
            <a:endParaRPr lang="fr-FR"/>
          </a:p>
        </p:txBody>
      </p:sp>
    </p:spTree>
    <p:extLst>
      <p:ext uri="{BB962C8B-B14F-4D97-AF65-F5344CB8AC3E}">
        <p14:creationId xmlns:p14="http://schemas.microsoft.com/office/powerpoint/2010/main" val="2173296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00" dirty="0">
                <a:effectLst/>
                <a:latin typeface="Roboto" panose="02000000000000000000" pitchFamily="2" charset="0"/>
                <a:ea typeface="Roboto" panose="02000000000000000000" pitchFamily="2" charset="0"/>
                <a:cs typeface="Roboto" panose="02000000000000000000" pitchFamily="2" charset="0"/>
              </a:rPr>
              <a:t>You can check the global training progress of a specific module in the “Training” and “See Progress” sections</a:t>
            </a:r>
          </a:p>
          <a:p>
            <a:endParaRPr lang="en-US" sz="1200" kern="100" dirty="0">
              <a:effectLst/>
              <a:latin typeface="Roboto" panose="02000000000000000000" pitchFamily="2" charset="0"/>
              <a:ea typeface="Roboto" panose="02000000000000000000" pitchFamily="2" charset="0"/>
              <a:cs typeface="Roboto" panose="02000000000000000000" pitchFamily="2" charset="0"/>
            </a:endParaRPr>
          </a:p>
          <a:p>
            <a:r>
              <a:rPr lang="en-US" sz="1200" dirty="0">
                <a:effectLst/>
                <a:latin typeface="Roboto" panose="02000000000000000000" pitchFamily="2" charset="0"/>
                <a:ea typeface="Calibri" panose="020F0502020204030204" pitchFamily="34" charset="0"/>
                <a:cs typeface="Times New Roman" panose="02020603050405020304" pitchFamily="18" charset="0"/>
              </a:rPr>
              <a:t>The VLE is very intuitive and user friendly and the used guide answers all the possible questions you may have</a:t>
            </a:r>
            <a:endParaRPr lang="fr-FR" dirty="0"/>
          </a:p>
        </p:txBody>
      </p:sp>
      <p:sp>
        <p:nvSpPr>
          <p:cNvPr id="4" name="Espace réservé du numéro de diapositive 3"/>
          <p:cNvSpPr>
            <a:spLocks noGrp="1"/>
          </p:cNvSpPr>
          <p:nvPr>
            <p:ph type="sldNum" sz="quarter" idx="5"/>
          </p:nvPr>
        </p:nvSpPr>
        <p:spPr/>
        <p:txBody>
          <a:bodyPr/>
          <a:lstStyle/>
          <a:p>
            <a:fld id="{9091D507-CD54-49D5-9965-42967AEAECF0}" type="slidenum">
              <a:rPr lang="fr-FR" smtClean="0"/>
              <a:t>27</a:t>
            </a:fld>
            <a:endParaRPr lang="fr-FR"/>
          </a:p>
        </p:txBody>
      </p:sp>
    </p:spTree>
    <p:extLst>
      <p:ext uri="{BB962C8B-B14F-4D97-AF65-F5344CB8AC3E}">
        <p14:creationId xmlns:p14="http://schemas.microsoft.com/office/powerpoint/2010/main" val="977578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indent="-342900" algn="just">
              <a:lnSpc>
                <a:spcPct val="107000"/>
              </a:lnSpc>
              <a:spcAft>
                <a:spcPts val="800"/>
              </a:spcAft>
              <a:buFont typeface="Arial" panose="020B0604020202020204" pitchFamily="34" charset="0"/>
              <a:buChar char="•"/>
            </a:pPr>
            <a:r>
              <a:rPr lang="en-US" sz="1200" b="1" dirty="0">
                <a:effectLst/>
                <a:latin typeface="Roboto" panose="02000000000000000000" pitchFamily="2" charset="0"/>
                <a:ea typeface="Roboto" panose="02000000000000000000" pitchFamily="2" charset="0"/>
                <a:cs typeface="Roboto" panose="02000000000000000000" pitchFamily="2" charset="0"/>
              </a:rPr>
              <a:t>2030 Agenda for Sustainable Development</a:t>
            </a:r>
            <a:r>
              <a:rPr lang="en-US" sz="1200" dirty="0">
                <a:effectLst/>
                <a:latin typeface="Roboto" panose="02000000000000000000" pitchFamily="2" charset="0"/>
                <a:ea typeface="Roboto" panose="02000000000000000000" pitchFamily="2" charset="0"/>
                <a:cs typeface="Roboto" panose="02000000000000000000" pitchFamily="2" charset="0"/>
              </a:rPr>
              <a:t> highlights gender equality as a fundamental goal (Goal 5), </a:t>
            </a:r>
          </a:p>
          <a:p>
            <a:pPr marL="342900" indent="-342900" algn="just">
              <a:lnSpc>
                <a:spcPct val="107000"/>
              </a:lnSpc>
              <a:spcAft>
                <a:spcPts val="800"/>
              </a:spcAft>
              <a:buFont typeface="Arial" panose="020B0604020202020204" pitchFamily="34" charset="0"/>
              <a:buChar char="•"/>
            </a:pPr>
            <a:r>
              <a:rPr lang="en-US" sz="1200" b="1" dirty="0">
                <a:effectLst/>
                <a:latin typeface="Roboto" panose="02000000000000000000" pitchFamily="2" charset="0"/>
                <a:ea typeface="Roboto" panose="02000000000000000000" pitchFamily="2" charset="0"/>
                <a:cs typeface="Roboto" panose="02000000000000000000" pitchFamily="2" charset="0"/>
              </a:rPr>
              <a:t>EU Gender Equality Strategy 2020-2025</a:t>
            </a:r>
            <a:r>
              <a:rPr lang="en-US" sz="1200" dirty="0">
                <a:effectLst/>
                <a:latin typeface="Roboto" panose="02000000000000000000" pitchFamily="2" charset="0"/>
                <a:ea typeface="Roboto" panose="02000000000000000000" pitchFamily="2" charset="0"/>
                <a:cs typeface="Roboto" panose="02000000000000000000" pitchFamily="2" charset="0"/>
              </a:rPr>
              <a:t> envisions a Europe where men and women can thrive and lead without stereotypes. </a:t>
            </a:r>
          </a:p>
          <a:p>
            <a:pPr marL="342900" indent="-342900" algn="just">
              <a:lnSpc>
                <a:spcPct val="107000"/>
              </a:lnSpc>
              <a:spcAft>
                <a:spcPts val="800"/>
              </a:spcAft>
              <a:buFont typeface="Arial" panose="020B0604020202020204" pitchFamily="34" charset="0"/>
              <a:buChar char="•"/>
            </a:pPr>
            <a:r>
              <a:rPr lang="en-US" sz="1200" dirty="0">
                <a:effectLst/>
                <a:latin typeface="Roboto" panose="02000000000000000000" pitchFamily="2" charset="0"/>
                <a:ea typeface="Roboto" panose="02000000000000000000" pitchFamily="2" charset="0"/>
                <a:cs typeface="Roboto" panose="02000000000000000000" pitchFamily="2" charset="0"/>
              </a:rPr>
              <a:t>Industrial development is </a:t>
            </a:r>
            <a:r>
              <a:rPr lang="en-US" sz="1200" b="1" dirty="0">
                <a:effectLst/>
                <a:latin typeface="Roboto" panose="02000000000000000000" pitchFamily="2" charset="0"/>
                <a:ea typeface="Roboto" panose="02000000000000000000" pitchFamily="2" charset="0"/>
                <a:cs typeface="Roboto" panose="02000000000000000000" pitchFamily="2" charset="0"/>
              </a:rPr>
              <a:t>not a gender-neutral</a:t>
            </a:r>
            <a:r>
              <a:rPr lang="en-US" sz="1200" dirty="0">
                <a:effectLst/>
                <a:latin typeface="Roboto" panose="02000000000000000000" pitchFamily="2" charset="0"/>
                <a:ea typeface="Roboto" panose="02000000000000000000" pitchFamily="2" charset="0"/>
                <a:cs typeface="Roboto" panose="02000000000000000000" pitchFamily="2" charset="0"/>
              </a:rPr>
              <a:t> process, and it can lead to unequal opportunities if the strategies for the development and promotion of industrialization, technology and innovation do not take into account the gender dimension.</a:t>
            </a:r>
          </a:p>
          <a:p>
            <a:pPr marL="342900" indent="-342900" algn="just">
              <a:lnSpc>
                <a:spcPct val="107000"/>
              </a:lnSpc>
              <a:spcAft>
                <a:spcPts val="800"/>
              </a:spcAft>
              <a:buFont typeface="Arial" panose="020B0604020202020204" pitchFamily="34" charset="0"/>
              <a:buChar char="•"/>
            </a:pPr>
            <a:r>
              <a:rPr lang="en-US" sz="1200" dirty="0">
                <a:effectLst/>
                <a:latin typeface="Roboto" panose="02000000000000000000" pitchFamily="2" charset="0"/>
                <a:ea typeface="Roboto" panose="02000000000000000000" pitchFamily="2" charset="0"/>
                <a:cs typeface="Roboto" panose="02000000000000000000" pitchFamily="2" charset="0"/>
              </a:rPr>
              <a:t>The </a:t>
            </a:r>
            <a:r>
              <a:rPr lang="en-US" sz="1200" b="1" dirty="0">
                <a:effectLst/>
                <a:latin typeface="Roboto" panose="02000000000000000000" pitchFamily="2" charset="0"/>
                <a:ea typeface="Roboto" panose="02000000000000000000" pitchFamily="2" charset="0"/>
                <a:cs typeface="Roboto" panose="02000000000000000000" pitchFamily="2" charset="0"/>
              </a:rPr>
              <a:t>EU Directive 2006/54/EC</a:t>
            </a:r>
            <a:r>
              <a:rPr lang="en-US" sz="1200" dirty="0">
                <a:effectLst/>
                <a:latin typeface="Roboto" panose="02000000000000000000" pitchFamily="2" charset="0"/>
                <a:ea typeface="Roboto" panose="02000000000000000000" pitchFamily="2" charset="0"/>
                <a:cs typeface="Roboto" panose="02000000000000000000" pitchFamily="2" charset="0"/>
              </a:rPr>
              <a:t> encourages companies to </a:t>
            </a:r>
            <a:r>
              <a:rPr lang="en-US" sz="1200" b="1" dirty="0">
                <a:effectLst/>
                <a:latin typeface="Roboto" panose="02000000000000000000" pitchFamily="2" charset="0"/>
                <a:ea typeface="Roboto" panose="02000000000000000000" pitchFamily="2" charset="0"/>
                <a:cs typeface="Roboto" panose="02000000000000000000" pitchFamily="2" charset="0"/>
              </a:rPr>
              <a:t>promote</a:t>
            </a:r>
            <a:r>
              <a:rPr lang="en-US" sz="1200" dirty="0">
                <a:effectLst/>
                <a:latin typeface="Roboto" panose="02000000000000000000" pitchFamily="2" charset="0"/>
                <a:ea typeface="Roboto" panose="02000000000000000000" pitchFamily="2" charset="0"/>
                <a:cs typeface="Roboto" panose="02000000000000000000" pitchFamily="2" charset="0"/>
              </a:rPr>
              <a:t> </a:t>
            </a:r>
            <a:r>
              <a:rPr lang="en-US" sz="1200" b="1" dirty="0">
                <a:effectLst/>
                <a:latin typeface="Roboto" panose="02000000000000000000" pitchFamily="2" charset="0"/>
                <a:ea typeface="Roboto" panose="02000000000000000000" pitchFamily="2" charset="0"/>
                <a:cs typeface="Roboto" panose="02000000000000000000" pitchFamily="2" charset="0"/>
              </a:rPr>
              <a:t>a systematic equal treatment</a:t>
            </a:r>
            <a:r>
              <a:rPr lang="en-US" sz="1200" dirty="0">
                <a:effectLst/>
                <a:latin typeface="Roboto" panose="02000000000000000000" pitchFamily="2" charset="0"/>
                <a:ea typeface="Roboto" panose="02000000000000000000" pitchFamily="2" charset="0"/>
                <a:cs typeface="Roboto" panose="02000000000000000000" pitchFamily="2" charset="0"/>
              </a:rPr>
              <a:t> in employment, training, and career advancement, which can be effectively achieved through the </a:t>
            </a:r>
            <a:r>
              <a:rPr lang="en-US" sz="1200" b="1" dirty="0">
                <a:effectLst/>
                <a:latin typeface="Roboto" panose="02000000000000000000" pitchFamily="2" charset="0"/>
                <a:ea typeface="Roboto" panose="02000000000000000000" pitchFamily="2" charset="0"/>
                <a:cs typeface="Roboto" panose="02000000000000000000" pitchFamily="2" charset="0"/>
              </a:rPr>
              <a:t>development and implementation of diverse gender mainstreaming strategies.</a:t>
            </a:r>
            <a:endParaRPr lang="en-US" sz="1200" dirty="0">
              <a:latin typeface="Roboto" panose="02000000000000000000" pitchFamily="2" charset="0"/>
              <a:ea typeface="Roboto" panose="02000000000000000000" pitchFamily="2" charset="0"/>
              <a:cs typeface="Roboto" panose="02000000000000000000" pitchFamily="2" charset="0"/>
            </a:endParaRPr>
          </a:p>
          <a:p>
            <a:pPr marL="342900" indent="-342900" algn="just">
              <a:lnSpc>
                <a:spcPct val="107000"/>
              </a:lnSpc>
              <a:spcAft>
                <a:spcPts val="800"/>
              </a:spcAft>
              <a:buFont typeface="Arial" panose="020B0604020202020204" pitchFamily="34" charset="0"/>
              <a:buChar char="•"/>
            </a:pPr>
            <a:r>
              <a:rPr lang="en-US" sz="1200" b="1" dirty="0">
                <a:effectLst/>
                <a:latin typeface="Roboto" panose="02000000000000000000" pitchFamily="2" charset="0"/>
                <a:ea typeface="Roboto" panose="02000000000000000000" pitchFamily="2" charset="0"/>
                <a:cs typeface="Roboto" panose="02000000000000000000" pitchFamily="2" charset="0"/>
              </a:rPr>
              <a:t>It is essential to equip cluster organizations’ staff with the understanding of core gender mainstreaming principles</a:t>
            </a:r>
            <a:r>
              <a:rPr lang="en-US" sz="1200" dirty="0">
                <a:effectLst/>
                <a:latin typeface="Roboto" panose="02000000000000000000" pitchFamily="2" charset="0"/>
                <a:ea typeface="Roboto" panose="02000000000000000000" pitchFamily="2" charset="0"/>
                <a:cs typeface="Roboto" panose="02000000000000000000" pitchFamily="2" charset="0"/>
              </a:rPr>
              <a:t> </a:t>
            </a:r>
          </a:p>
          <a:p>
            <a:endParaRPr lang="fr-FR" dirty="0"/>
          </a:p>
        </p:txBody>
      </p:sp>
      <p:sp>
        <p:nvSpPr>
          <p:cNvPr id="4" name="Espace réservé du numéro de diapositive 3"/>
          <p:cNvSpPr>
            <a:spLocks noGrp="1"/>
          </p:cNvSpPr>
          <p:nvPr>
            <p:ph type="sldNum" sz="quarter" idx="5"/>
          </p:nvPr>
        </p:nvSpPr>
        <p:spPr/>
        <p:txBody>
          <a:bodyPr/>
          <a:lstStyle/>
          <a:p>
            <a:fld id="{9091D507-CD54-49D5-9965-42967AEAECF0}" type="slidenum">
              <a:rPr lang="fr-FR" smtClean="0"/>
              <a:t>5</a:t>
            </a:fld>
            <a:endParaRPr lang="fr-FR"/>
          </a:p>
        </p:txBody>
      </p:sp>
    </p:spTree>
    <p:extLst>
      <p:ext uri="{BB962C8B-B14F-4D97-AF65-F5344CB8AC3E}">
        <p14:creationId xmlns:p14="http://schemas.microsoft.com/office/powerpoint/2010/main" val="3420038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ts val="3500"/>
              </a:lnSpc>
            </a:pPr>
            <a:r>
              <a:rPr lang="en-US" sz="12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Now let’s go a bit into details about the training path for SMEs!</a:t>
            </a:r>
          </a:p>
          <a:p>
            <a:pPr algn="just">
              <a:lnSpc>
                <a:spcPts val="3500"/>
              </a:lnSpc>
            </a:pPr>
            <a:endParaRPr lang="en-US" sz="12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endParaRPr>
          </a:p>
          <a:p>
            <a:pPr algn="just">
              <a:lnSpc>
                <a:spcPts val="3500"/>
              </a:lnSpc>
            </a:pPr>
            <a:r>
              <a:rPr lang="en-US" sz="12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This </a:t>
            </a:r>
            <a:r>
              <a:rPr lang="en-US" sz="1200" b="1"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training program </a:t>
            </a:r>
            <a:r>
              <a:rPr lang="en-US" sz="12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is designed to help SMEs foster a </a:t>
            </a:r>
            <a:r>
              <a:rPr lang="en-US" sz="1200" b="1"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more inclusive and equitable workplace </a:t>
            </a:r>
            <a:r>
              <a:rPr lang="en-US" sz="12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by </a:t>
            </a:r>
            <a:r>
              <a:rPr lang="en-US" sz="1200" b="1"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integrating gender equality strategies</a:t>
            </a:r>
            <a:r>
              <a:rPr lang="en-US" sz="12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 into their operations. By addressing key areas such as </a:t>
            </a:r>
            <a:r>
              <a:rPr lang="en-US" sz="1200" b="1"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recruitment, career progression, and workplace culture</a:t>
            </a:r>
            <a:r>
              <a:rPr lang="en-US" sz="12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 SMEs can not only meet legal and ethical obligations, but also enhance innovation, employee satisfaction, and overall business performance.</a:t>
            </a:r>
          </a:p>
          <a:p>
            <a:pPr algn="just">
              <a:lnSpc>
                <a:spcPts val="3500"/>
              </a:lnSpc>
            </a:pPr>
            <a:endParaRPr lang="en-US" sz="12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endParaRPr>
          </a:p>
          <a:p>
            <a:pPr algn="just">
              <a:lnSpc>
                <a:spcPts val="3500"/>
              </a:lnSpc>
            </a:pPr>
            <a:r>
              <a:rPr lang="en-US" sz="12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A </a:t>
            </a:r>
            <a:r>
              <a:rPr lang="en-US" sz="1200" b="1"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diverse and inclusive workforce </a:t>
            </a:r>
            <a:r>
              <a:rPr lang="en-US" sz="12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leads to </a:t>
            </a:r>
            <a:r>
              <a:rPr lang="en-US" sz="1200" b="1"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improved decision-making, increased creativity</a:t>
            </a:r>
            <a:r>
              <a:rPr lang="en-US" sz="12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 and a </a:t>
            </a:r>
            <a:r>
              <a:rPr lang="en-US" sz="1200" b="1"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stronger reputation </a:t>
            </a:r>
            <a:r>
              <a:rPr lang="en-US" sz="12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in the market. This training equips SMEs with </a:t>
            </a:r>
            <a:r>
              <a:rPr lang="en-US" sz="1200" b="1"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practical tools </a:t>
            </a:r>
            <a:r>
              <a:rPr lang="en-US" sz="12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and </a:t>
            </a:r>
            <a:r>
              <a:rPr lang="en-US" sz="1200" b="1"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actionable strategies </a:t>
            </a:r>
            <a:r>
              <a:rPr lang="en-US" sz="12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to implement gender-inclusive policies, ensuring long-term sustainability and growth in a competitive business environment.</a:t>
            </a:r>
          </a:p>
          <a:p>
            <a:pPr algn="just">
              <a:lnSpc>
                <a:spcPts val="3500"/>
              </a:lnSpc>
            </a:pPr>
            <a:endParaRPr lang="en-US" sz="12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endParaRPr>
          </a:p>
          <a:p>
            <a:pPr algn="just">
              <a:lnSpc>
                <a:spcPts val="3500"/>
              </a:lnSpc>
            </a:pPr>
            <a:r>
              <a:rPr lang="en-US" sz="12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The training course for SMEs contains the following modules:</a:t>
            </a:r>
          </a:p>
          <a:p>
            <a:endParaRPr lang="fr-FR" dirty="0"/>
          </a:p>
        </p:txBody>
      </p:sp>
      <p:sp>
        <p:nvSpPr>
          <p:cNvPr id="4" name="Espace réservé du numéro de diapositive 3"/>
          <p:cNvSpPr>
            <a:spLocks noGrp="1"/>
          </p:cNvSpPr>
          <p:nvPr>
            <p:ph type="sldNum" sz="quarter" idx="5"/>
          </p:nvPr>
        </p:nvSpPr>
        <p:spPr/>
        <p:txBody>
          <a:bodyPr/>
          <a:lstStyle/>
          <a:p>
            <a:fld id="{9091D507-CD54-49D5-9965-42967AEAECF0}" type="slidenum">
              <a:rPr lang="fr-FR" smtClean="0"/>
              <a:t>28</a:t>
            </a:fld>
            <a:endParaRPr lang="fr-FR"/>
          </a:p>
        </p:txBody>
      </p:sp>
    </p:spTree>
    <p:extLst>
      <p:ext uri="{BB962C8B-B14F-4D97-AF65-F5344CB8AC3E}">
        <p14:creationId xmlns:p14="http://schemas.microsoft.com/office/powerpoint/2010/main" val="4142567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091D507-CD54-49D5-9965-42967AEAECF0}" type="slidenum">
              <a:rPr lang="fr-FR" smtClean="0"/>
              <a:t>30</a:t>
            </a:fld>
            <a:endParaRPr lang="fr-FR"/>
          </a:p>
        </p:txBody>
      </p:sp>
    </p:spTree>
    <p:extLst>
      <p:ext uri="{BB962C8B-B14F-4D97-AF65-F5344CB8AC3E}">
        <p14:creationId xmlns:p14="http://schemas.microsoft.com/office/powerpoint/2010/main" val="2434719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buNone/>
            </a:pPr>
            <a:r>
              <a:rPr lang="en-US" sz="1200" dirty="0">
                <a:effectLst/>
                <a:latin typeface="Roboto" panose="02000000000000000000" pitchFamily="2" charset="0"/>
                <a:ea typeface="Roboto" panose="02000000000000000000" pitchFamily="2" charset="0"/>
                <a:cs typeface="Roboto" panose="02000000000000000000" pitchFamily="2" charset="0"/>
              </a:rPr>
              <a:t>The </a:t>
            </a:r>
            <a:r>
              <a:rPr lang="en-US" sz="1200" b="1" dirty="0">
                <a:effectLst/>
                <a:latin typeface="Roboto" panose="02000000000000000000" pitchFamily="2" charset="0"/>
                <a:ea typeface="Roboto" panose="02000000000000000000" pitchFamily="2" charset="0"/>
                <a:cs typeface="Roboto" panose="02000000000000000000" pitchFamily="2" charset="0"/>
              </a:rPr>
              <a:t>first goal </a:t>
            </a:r>
            <a:r>
              <a:rPr lang="en-US" sz="1200" dirty="0">
                <a:effectLst/>
                <a:latin typeface="Roboto" panose="02000000000000000000" pitchFamily="2" charset="0"/>
                <a:ea typeface="Roboto" panose="02000000000000000000" pitchFamily="2" charset="0"/>
                <a:cs typeface="Roboto" panose="02000000000000000000" pitchFamily="2" charset="0"/>
              </a:rPr>
              <a:t>of this workshop was to show you some of </a:t>
            </a:r>
            <a:r>
              <a:rPr lang="en-US" sz="1200" b="1" dirty="0">
                <a:effectLst/>
                <a:latin typeface="Roboto" panose="02000000000000000000" pitchFamily="2" charset="0"/>
                <a:ea typeface="Roboto" panose="02000000000000000000" pitchFamily="2" charset="0"/>
                <a:cs typeface="Roboto" panose="02000000000000000000" pitchFamily="2" charset="0"/>
              </a:rPr>
              <a:t>the </a:t>
            </a:r>
            <a:r>
              <a:rPr lang="en-US" sz="1200" b="1" dirty="0">
                <a:solidFill>
                  <a:srgbClr val="000000"/>
                </a:solidFill>
                <a:effectLst/>
                <a:latin typeface="Roboto" panose="02000000000000000000" pitchFamily="2" charset="0"/>
                <a:ea typeface="Roboto" panose="02000000000000000000" pitchFamily="2" charset="0"/>
                <a:cs typeface="Roboto" panose="02000000000000000000" pitchFamily="2" charset="0"/>
              </a:rPr>
              <a:t>most important </a:t>
            </a:r>
            <a:r>
              <a:rPr lang="en-US" sz="1200" b="1" dirty="0">
                <a:effectLst/>
                <a:latin typeface="Roboto" panose="02000000000000000000" pitchFamily="2" charset="0"/>
                <a:ea typeface="Roboto" panose="02000000000000000000" pitchFamily="2" charset="0"/>
                <a:cs typeface="Roboto" panose="02000000000000000000" pitchFamily="2" charset="0"/>
              </a:rPr>
              <a:t>aspects </a:t>
            </a:r>
            <a:r>
              <a:rPr lang="en-US" sz="1200" dirty="0">
                <a:effectLst/>
                <a:latin typeface="Roboto" panose="02000000000000000000" pitchFamily="2" charset="0"/>
                <a:ea typeface="Roboto" panose="02000000000000000000" pitchFamily="2" charset="0"/>
                <a:cs typeface="Roboto" panose="02000000000000000000" pitchFamily="2" charset="0"/>
              </a:rPr>
              <a:t>of the </a:t>
            </a:r>
            <a:r>
              <a:rPr lang="en-US" sz="1200" b="1" dirty="0">
                <a:effectLst/>
                <a:latin typeface="Roboto" panose="02000000000000000000" pitchFamily="2" charset="0"/>
                <a:ea typeface="Roboto" panose="02000000000000000000" pitchFamily="2" charset="0"/>
                <a:cs typeface="Roboto" panose="02000000000000000000" pitchFamily="2" charset="0"/>
              </a:rPr>
              <a:t>gender problematic </a:t>
            </a:r>
            <a:r>
              <a:rPr lang="en-US" sz="1200" dirty="0">
                <a:effectLst/>
                <a:latin typeface="Roboto" panose="02000000000000000000" pitchFamily="2" charset="0"/>
                <a:ea typeface="Roboto" panose="02000000000000000000" pitchFamily="2" charset="0"/>
                <a:cs typeface="Roboto" panose="02000000000000000000" pitchFamily="2" charset="0"/>
              </a:rPr>
              <a:t>and </a:t>
            </a:r>
            <a:r>
              <a:rPr lang="en-US" sz="1200" b="1" dirty="0">
                <a:effectLst/>
                <a:latin typeface="Roboto" panose="02000000000000000000" pitchFamily="2" charset="0"/>
                <a:ea typeface="Roboto" panose="02000000000000000000" pitchFamily="2" charset="0"/>
                <a:cs typeface="Roboto" panose="02000000000000000000" pitchFamily="2" charset="0"/>
              </a:rPr>
              <a:t>the need to implement specific company strategies</a:t>
            </a:r>
            <a:r>
              <a:rPr lang="en-US" sz="1200" dirty="0">
                <a:effectLst/>
                <a:latin typeface="Roboto" panose="02000000000000000000" pitchFamily="2" charset="0"/>
                <a:ea typeface="Roboto" panose="02000000000000000000" pitchFamily="2" charset="0"/>
                <a:cs typeface="Roboto" panose="02000000000000000000" pitchFamily="2" charset="0"/>
              </a:rPr>
              <a:t>. This way, you will be able to understand the benefits of taking an interest in this subject, and get inspired to learn more and take appropriate and effective measures.</a:t>
            </a:r>
          </a:p>
          <a:p>
            <a:pPr algn="just">
              <a:lnSpc>
                <a:spcPct val="107000"/>
              </a:lnSpc>
              <a:spcAft>
                <a:spcPts val="800"/>
              </a:spcAft>
              <a:buNone/>
            </a:pPr>
            <a:endParaRPr lang="en-US" sz="1200" dirty="0">
              <a:effectLst/>
              <a:latin typeface="Roboto" panose="02000000000000000000" pitchFamily="2" charset="0"/>
              <a:ea typeface="Roboto" panose="02000000000000000000" pitchFamily="2" charset="0"/>
              <a:cs typeface="Roboto" panose="02000000000000000000" pitchFamily="2" charset="0"/>
            </a:endParaRPr>
          </a:p>
          <a:p>
            <a:pPr algn="just">
              <a:lnSpc>
                <a:spcPct val="107000"/>
              </a:lnSpc>
              <a:spcAft>
                <a:spcPts val="800"/>
              </a:spcAft>
              <a:buNone/>
            </a:pPr>
            <a:r>
              <a:rPr lang="en-US" sz="1200" dirty="0">
                <a:effectLst/>
                <a:latin typeface="Roboto" panose="02000000000000000000" pitchFamily="2" charset="0"/>
                <a:ea typeface="Roboto" panose="02000000000000000000" pitchFamily="2" charset="0"/>
                <a:cs typeface="Roboto" panose="02000000000000000000" pitchFamily="2" charset="0"/>
              </a:rPr>
              <a:t>The </a:t>
            </a:r>
            <a:r>
              <a:rPr lang="en-US" sz="1200" b="1" dirty="0">
                <a:effectLst/>
                <a:latin typeface="Roboto" panose="02000000000000000000" pitchFamily="2" charset="0"/>
                <a:ea typeface="Roboto" panose="02000000000000000000" pitchFamily="2" charset="0"/>
                <a:cs typeface="Roboto" panose="02000000000000000000" pitchFamily="2" charset="0"/>
              </a:rPr>
              <a:t>second</a:t>
            </a:r>
            <a:r>
              <a:rPr lang="en-US" sz="1200" dirty="0">
                <a:effectLst/>
                <a:latin typeface="Roboto" panose="02000000000000000000" pitchFamily="2" charset="0"/>
                <a:ea typeface="Roboto" panose="02000000000000000000" pitchFamily="2" charset="0"/>
                <a:cs typeface="Roboto" panose="02000000000000000000" pitchFamily="2" charset="0"/>
              </a:rPr>
              <a:t> was to present to you the </a:t>
            </a:r>
            <a:r>
              <a:rPr lang="en-US" sz="1200" b="1" dirty="0">
                <a:solidFill>
                  <a:srgbClr val="000000"/>
                </a:solidFill>
                <a:effectLst/>
                <a:latin typeface="Roboto" panose="02000000000000000000" pitchFamily="2" charset="0"/>
                <a:ea typeface="Roboto" panose="02000000000000000000" pitchFamily="2" charset="0"/>
                <a:cs typeface="Roboto" panose="02000000000000000000" pitchFamily="2" charset="0"/>
              </a:rPr>
              <a:t>PENELOPE training platform</a:t>
            </a:r>
            <a:r>
              <a:rPr lang="en-US"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 where you</a:t>
            </a:r>
            <a:r>
              <a:rPr lang="en-US" sz="1200" dirty="0">
                <a:effectLst/>
                <a:latin typeface="Roboto" panose="02000000000000000000" pitchFamily="2" charset="0"/>
                <a:ea typeface="Roboto" panose="02000000000000000000" pitchFamily="2" charset="0"/>
                <a:cs typeface="Roboto" panose="02000000000000000000" pitchFamily="2" charset="0"/>
              </a:rPr>
              <a:t> wi</a:t>
            </a:r>
            <a:r>
              <a:rPr lang="en-US"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ll find a wealth of training content and a variety of activities to help you understand in greater detail and implement actions tailored to the way your company operates.</a:t>
            </a:r>
          </a:p>
          <a:p>
            <a:pPr algn="just">
              <a:lnSpc>
                <a:spcPct val="107000"/>
              </a:lnSpc>
              <a:spcAft>
                <a:spcPts val="800"/>
              </a:spcAft>
              <a:buNone/>
            </a:pPr>
            <a:endParaRPr lang="en-US" sz="1200" dirty="0">
              <a:effectLst/>
              <a:latin typeface="Roboto" panose="02000000000000000000" pitchFamily="2" charset="0"/>
              <a:ea typeface="Roboto" panose="02000000000000000000" pitchFamily="2" charset="0"/>
              <a:cs typeface="Roboto" panose="02000000000000000000" pitchFamily="2" charset="0"/>
            </a:endParaRPr>
          </a:p>
          <a:p>
            <a:pPr>
              <a:lnSpc>
                <a:spcPct val="107000"/>
              </a:lnSpc>
              <a:spcAft>
                <a:spcPts val="800"/>
              </a:spcAft>
            </a:pPr>
            <a:r>
              <a:rPr lang="en-US" sz="1200" dirty="0">
                <a:latin typeface="Roboto" panose="02000000000000000000" pitchFamily="2" charset="0"/>
                <a:ea typeface="Roboto" panose="02000000000000000000" pitchFamily="2" charset="0"/>
                <a:cs typeface="Roboto" panose="02000000000000000000" pitchFamily="2" charset="0"/>
              </a:rPr>
              <a:t>Hopefully </a:t>
            </a:r>
            <a:r>
              <a:rPr lang="en-US" sz="1200" dirty="0">
                <a:effectLst/>
                <a:latin typeface="Roboto" panose="02000000000000000000" pitchFamily="2" charset="0"/>
                <a:ea typeface="Roboto" panose="02000000000000000000" pitchFamily="2" charset="0"/>
                <a:cs typeface="Roboto" panose="02000000000000000000" pitchFamily="2" charset="0"/>
              </a:rPr>
              <a:t>you will be motivated to take action and to go on our platform to get the help you need!</a:t>
            </a:r>
          </a:p>
          <a:p>
            <a:endParaRPr lang="fr-FR" dirty="0"/>
          </a:p>
        </p:txBody>
      </p:sp>
      <p:sp>
        <p:nvSpPr>
          <p:cNvPr id="4" name="Espace réservé du numéro de diapositive 3"/>
          <p:cNvSpPr>
            <a:spLocks noGrp="1"/>
          </p:cNvSpPr>
          <p:nvPr>
            <p:ph type="sldNum" sz="quarter" idx="5"/>
          </p:nvPr>
        </p:nvSpPr>
        <p:spPr/>
        <p:txBody>
          <a:bodyPr/>
          <a:lstStyle/>
          <a:p>
            <a:fld id="{9091D507-CD54-49D5-9965-42967AEAECF0}" type="slidenum">
              <a:rPr lang="fr-FR" smtClean="0"/>
              <a:t>40</a:t>
            </a:fld>
            <a:endParaRPr lang="fr-FR"/>
          </a:p>
        </p:txBody>
      </p:sp>
    </p:spTree>
    <p:extLst>
      <p:ext uri="{BB962C8B-B14F-4D97-AF65-F5344CB8AC3E}">
        <p14:creationId xmlns:p14="http://schemas.microsoft.com/office/powerpoint/2010/main" val="2149963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pPr>
            <a:r>
              <a:rPr lang="en-US" sz="1400" b="1" dirty="0">
                <a:solidFill>
                  <a:srgbClr val="00B0F0"/>
                </a:solidFill>
                <a:latin typeface="RoBOTO" panose="02000000000000000000" pitchFamily="2" charset="0"/>
                <a:ea typeface="RoBOTO" panose="02000000000000000000" pitchFamily="2" charset="0"/>
                <a:cs typeface="RoBOTO" panose="02000000000000000000" pitchFamily="2" charset="0"/>
                <a:sym typeface="Open Sans 1"/>
              </a:rPr>
              <a:t>Objectives and expected results of Penelope</a:t>
            </a:r>
          </a:p>
          <a:p>
            <a:pPr algn="just">
              <a:lnSpc>
                <a:spcPct val="107000"/>
              </a:lnSpc>
              <a:spcAft>
                <a:spcPts val="800"/>
              </a:spcAft>
            </a:pPr>
            <a:r>
              <a:rPr lang="en-US" sz="1200" dirty="0">
                <a:effectLst/>
                <a:latin typeface="Roboto" panose="02000000000000000000" pitchFamily="2" charset="0"/>
                <a:ea typeface="Calibri" panose="020F0502020204030204" pitchFamily="34" charset="0"/>
                <a:cs typeface="Times New Roman" panose="02020603050405020304" pitchFamily="18" charset="0"/>
              </a:rPr>
              <a:t>The PENELOPE project was created to </a:t>
            </a:r>
            <a:r>
              <a:rPr lang="en-US" sz="1200" b="1" dirty="0">
                <a:effectLst/>
                <a:latin typeface="Roboto" panose="02000000000000000000" pitchFamily="2" charset="0"/>
                <a:ea typeface="Calibri" panose="020F0502020204030204" pitchFamily="34" charset="0"/>
                <a:cs typeface="Times New Roman" panose="02020603050405020304" pitchFamily="18" charset="0"/>
              </a:rPr>
              <a:t>equip SMEs, clusters, and stakeholders with concrete solutions</a:t>
            </a:r>
            <a:r>
              <a:rPr lang="en-US" sz="1200" dirty="0">
                <a:effectLst/>
                <a:latin typeface="Roboto" panose="02000000000000000000" pitchFamily="2" charset="0"/>
                <a:ea typeface="Calibri" panose="020F0502020204030204" pitchFamily="34" charset="0"/>
                <a:cs typeface="Times New Roman" panose="02020603050405020304" pitchFamily="18" charset="0"/>
              </a:rPr>
              <a:t> to implement sustainable gender equality strategies.</a:t>
            </a:r>
          </a:p>
          <a:p>
            <a:pPr algn="just">
              <a:lnSpc>
                <a:spcPct val="107000"/>
              </a:lnSpc>
              <a:spcAft>
                <a:spcPts val="800"/>
              </a:spcAft>
            </a:pPr>
            <a:r>
              <a:rPr lang="en-US" sz="1400" b="1" dirty="0">
                <a:solidFill>
                  <a:srgbClr val="00B0F0"/>
                </a:solidFill>
                <a:latin typeface="RoBOTO" panose="02000000000000000000" pitchFamily="2" charset="0"/>
                <a:ea typeface="RoBOTO" panose="02000000000000000000" pitchFamily="2" charset="0"/>
                <a:cs typeface="RoBOTO" panose="02000000000000000000" pitchFamily="2" charset="0"/>
                <a:sym typeface="Open Sans 1"/>
              </a:rPr>
              <a:t>Penelope Project partners</a:t>
            </a:r>
            <a:endParaRPr lang="en-US" sz="14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sym typeface="Open Sans 1"/>
            </a:endParaRPr>
          </a:p>
          <a:p>
            <a:pPr algn="just">
              <a:lnSpc>
                <a:spcPct val="107000"/>
              </a:lnSpc>
              <a:spcAft>
                <a:spcPts val="800"/>
              </a:spcAft>
            </a:pPr>
            <a:r>
              <a:rPr lang="en-US" sz="1200" dirty="0">
                <a:effectLst/>
                <a:latin typeface="Roboto" panose="02000000000000000000" pitchFamily="2" charset="0"/>
                <a:ea typeface="Roboto" panose="02000000000000000000" pitchFamily="2" charset="0"/>
                <a:cs typeface="Roboto" panose="02000000000000000000" pitchFamily="2" charset="0"/>
              </a:rPr>
              <a:t>PENELOPE aims, first, to develop </a:t>
            </a:r>
            <a:r>
              <a:rPr lang="en-US" sz="1200" b="1" dirty="0">
                <a:effectLst/>
                <a:latin typeface="Roboto" panose="02000000000000000000" pitchFamily="2" charset="0"/>
                <a:ea typeface="Roboto" panose="02000000000000000000" pitchFamily="2" charset="0"/>
                <a:cs typeface="Roboto" panose="02000000000000000000" pitchFamily="2" charset="0"/>
              </a:rPr>
              <a:t>innovative tools for gender mainstreaming strategies</a:t>
            </a:r>
            <a:r>
              <a:rPr lang="en-US" sz="1200" dirty="0">
                <a:effectLst/>
                <a:latin typeface="Roboto" panose="02000000000000000000" pitchFamily="2" charset="0"/>
                <a:ea typeface="Roboto" panose="02000000000000000000" pitchFamily="2" charset="0"/>
                <a:cs typeface="Roboto" panose="02000000000000000000" pitchFamily="2" charset="0"/>
              </a:rPr>
              <a:t> in SMEs, then rely on clusters in different sectors to ensure the transfer and implementation of these tools within SMEs. </a:t>
            </a:r>
          </a:p>
          <a:p>
            <a:pPr marL="342900" lvl="0" indent="-342900" algn="just">
              <a:lnSpc>
                <a:spcPct val="107000"/>
              </a:lnSpc>
              <a:spcAft>
                <a:spcPts val="800"/>
              </a:spcAft>
              <a:buFont typeface="Arial" panose="020B0604020202020204" pitchFamily="34" charset="0"/>
              <a:buChar char="•"/>
              <a:tabLst>
                <a:tab pos="457200" algn="l"/>
              </a:tabLst>
            </a:pPr>
            <a:r>
              <a:rPr lang="en-US" sz="1200" dirty="0">
                <a:effectLst/>
                <a:latin typeface="Roboto" panose="02000000000000000000" pitchFamily="2" charset="0"/>
                <a:ea typeface="Roboto" panose="02000000000000000000" pitchFamily="2" charset="0"/>
                <a:cs typeface="Roboto" panose="02000000000000000000" pitchFamily="2" charset="0"/>
              </a:rPr>
              <a:t>A </a:t>
            </a:r>
            <a:r>
              <a:rPr lang="en-US"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pioneering and innovative</a:t>
            </a:r>
            <a:r>
              <a:rPr lang="en-US" sz="1200" dirty="0">
                <a:effectLst/>
                <a:latin typeface="Roboto" panose="02000000000000000000" pitchFamily="2" charset="0"/>
                <a:ea typeface="Roboto" panose="02000000000000000000" pitchFamily="2" charset="0"/>
                <a:cs typeface="Roboto" panose="02000000000000000000" pitchFamily="2" charset="0"/>
              </a:rPr>
              <a:t> </a:t>
            </a:r>
            <a:r>
              <a:rPr lang="en-US" sz="1200" b="1" dirty="0">
                <a:effectLst/>
                <a:latin typeface="Roboto" panose="02000000000000000000" pitchFamily="2" charset="0"/>
                <a:ea typeface="Roboto" panose="02000000000000000000" pitchFamily="2" charset="0"/>
                <a:cs typeface="Roboto" panose="02000000000000000000" pitchFamily="2" charset="0"/>
              </a:rPr>
              <a:t>training handbook </a:t>
            </a:r>
            <a:r>
              <a:rPr lang="en-US" sz="1200" dirty="0">
                <a:effectLst/>
                <a:latin typeface="Roboto" panose="02000000000000000000" pitchFamily="2" charset="0"/>
                <a:ea typeface="Roboto" panose="02000000000000000000" pitchFamily="2" charset="0"/>
                <a:cs typeface="Roboto" panose="02000000000000000000" pitchFamily="2" charset="0"/>
              </a:rPr>
              <a:t>containing </a:t>
            </a:r>
            <a:r>
              <a:rPr lang="en-US" sz="1200" b="1" dirty="0">
                <a:effectLst/>
                <a:latin typeface="Roboto" panose="02000000000000000000" pitchFamily="2" charset="0"/>
                <a:ea typeface="Roboto" panose="02000000000000000000" pitchFamily="2" charset="0"/>
                <a:cs typeface="Roboto" panose="02000000000000000000" pitchFamily="2" charset="0"/>
              </a:rPr>
              <a:t>best practices</a:t>
            </a:r>
            <a:r>
              <a:rPr lang="en-US" sz="1200" dirty="0">
                <a:effectLst/>
                <a:latin typeface="Roboto" panose="02000000000000000000" pitchFamily="2" charset="0"/>
                <a:ea typeface="Roboto" panose="02000000000000000000" pitchFamily="2" charset="0"/>
                <a:cs typeface="Roboto" panose="02000000000000000000" pitchFamily="2" charset="0"/>
              </a:rPr>
              <a:t> from EU clusters and policy makers, </a:t>
            </a:r>
            <a:r>
              <a:rPr lang="en-US" sz="1200" b="1" dirty="0">
                <a:effectLst/>
                <a:latin typeface="Roboto" panose="02000000000000000000" pitchFamily="2" charset="0"/>
                <a:ea typeface="Roboto" panose="02000000000000000000" pitchFamily="2" charset="0"/>
                <a:cs typeface="Roboto" panose="02000000000000000000" pitchFamily="2" charset="0"/>
              </a:rPr>
              <a:t>interviews</a:t>
            </a:r>
            <a:r>
              <a:rPr lang="en-US" sz="1200" dirty="0">
                <a:effectLst/>
                <a:latin typeface="Roboto" panose="02000000000000000000" pitchFamily="2" charset="0"/>
                <a:ea typeface="Roboto" panose="02000000000000000000" pitchFamily="2" charset="0"/>
                <a:cs typeface="Roboto" panose="02000000000000000000" pitchFamily="2" charset="0"/>
              </a:rPr>
              <a:t> with key-industry representatives and a </a:t>
            </a:r>
            <a:r>
              <a:rPr lang="en-US" sz="1200" b="1" dirty="0">
                <a:effectLst/>
                <a:latin typeface="Roboto" panose="02000000000000000000" pitchFamily="2" charset="0"/>
                <a:ea typeface="Roboto" panose="02000000000000000000" pitchFamily="2" charset="0"/>
                <a:cs typeface="Roboto" panose="02000000000000000000" pitchFamily="2" charset="0"/>
              </a:rPr>
              <a:t>guidebook of tools</a:t>
            </a:r>
            <a:r>
              <a:rPr lang="en-US" sz="1200" dirty="0">
                <a:effectLst/>
                <a:latin typeface="Roboto" panose="02000000000000000000" pitchFamily="2" charset="0"/>
                <a:ea typeface="Roboto" panose="02000000000000000000" pitchFamily="2" charset="0"/>
                <a:cs typeface="Roboto" panose="02000000000000000000" pitchFamily="2" charset="0"/>
              </a:rPr>
              <a:t> or </a:t>
            </a:r>
            <a:r>
              <a:rPr lang="en-US" sz="1200" dirty="0" err="1">
                <a:effectLst/>
                <a:latin typeface="Roboto" panose="02000000000000000000" pitchFamily="2" charset="0"/>
                <a:ea typeface="Roboto" panose="02000000000000000000" pitchFamily="2" charset="0"/>
                <a:cs typeface="Roboto" panose="02000000000000000000" pitchFamily="2" charset="0"/>
              </a:rPr>
              <a:t>implementingender</a:t>
            </a:r>
            <a:r>
              <a:rPr lang="en-US" sz="1200" dirty="0">
                <a:effectLst/>
                <a:latin typeface="Roboto" panose="02000000000000000000" pitchFamily="2" charset="0"/>
                <a:ea typeface="Roboto" panose="02000000000000000000" pitchFamily="2" charset="0"/>
                <a:cs typeface="Roboto" panose="02000000000000000000" pitchFamily="2" charset="0"/>
              </a:rPr>
              <a:t> mainstreaming in SMEs</a:t>
            </a:r>
          </a:p>
          <a:p>
            <a:pPr marL="342900" lvl="0" indent="-342900" algn="just">
              <a:lnSpc>
                <a:spcPct val="107000"/>
              </a:lnSpc>
              <a:spcAft>
                <a:spcPts val="800"/>
              </a:spcAft>
              <a:buFont typeface="Arial" panose="020B0604020202020204" pitchFamily="34" charset="0"/>
              <a:buChar char="•"/>
              <a:tabLst>
                <a:tab pos="457200" algn="l"/>
              </a:tabLst>
            </a:pPr>
            <a:r>
              <a:rPr lang="en-US" sz="1200" dirty="0">
                <a:effectLst/>
                <a:latin typeface="Roboto" panose="02000000000000000000" pitchFamily="2" charset="0"/>
                <a:ea typeface="Roboto" panose="02000000000000000000" pitchFamily="2" charset="0"/>
                <a:cs typeface="Roboto" panose="02000000000000000000" pitchFamily="2" charset="0"/>
              </a:rPr>
              <a:t>A set of </a:t>
            </a:r>
            <a:r>
              <a:rPr lang="en-US" sz="1200" b="1" dirty="0">
                <a:effectLst/>
                <a:latin typeface="Roboto" panose="02000000000000000000" pitchFamily="2" charset="0"/>
                <a:ea typeface="Roboto" panose="02000000000000000000" pitchFamily="2" charset="0"/>
                <a:cs typeface="Roboto" panose="02000000000000000000" pitchFamily="2" charset="0"/>
              </a:rPr>
              <a:t>video pills</a:t>
            </a:r>
            <a:r>
              <a:rPr lang="en-US" sz="1200" dirty="0">
                <a:effectLst/>
                <a:latin typeface="Roboto" panose="02000000000000000000" pitchFamily="2" charset="0"/>
                <a:ea typeface="Roboto" panose="02000000000000000000" pitchFamily="2" charset="0"/>
                <a:cs typeface="Roboto" panose="02000000000000000000" pitchFamily="2" charset="0"/>
              </a:rPr>
              <a:t> as useful resources on gender mainstreaming and on how companies can increase and keep female participation in the labor market.</a:t>
            </a:r>
          </a:p>
          <a:p>
            <a:pPr marL="342900" lvl="0" indent="-342900" algn="just">
              <a:lnSpc>
                <a:spcPct val="107000"/>
              </a:lnSpc>
              <a:spcAft>
                <a:spcPts val="800"/>
              </a:spcAft>
              <a:buFont typeface="Arial" panose="020B0604020202020204" pitchFamily="34" charset="0"/>
              <a:buChar char="•"/>
              <a:tabLst>
                <a:tab pos="457200" algn="l"/>
              </a:tabLst>
            </a:pPr>
            <a:r>
              <a:rPr lang="en-US" sz="1200" dirty="0">
                <a:effectLst/>
                <a:latin typeface="Roboto" panose="02000000000000000000" pitchFamily="2" charset="0"/>
                <a:ea typeface="Roboto" panose="02000000000000000000" pitchFamily="2" charset="0"/>
                <a:cs typeface="Roboto" panose="02000000000000000000" pitchFamily="2" charset="0"/>
              </a:rPr>
              <a:t>A </a:t>
            </a:r>
            <a:r>
              <a:rPr lang="en-US" sz="1200" b="1" dirty="0">
                <a:effectLst/>
                <a:latin typeface="Roboto" panose="02000000000000000000" pitchFamily="2" charset="0"/>
                <a:ea typeface="Roboto" panose="02000000000000000000" pitchFamily="2" charset="0"/>
                <a:cs typeface="Roboto" panose="02000000000000000000" pitchFamily="2" charset="0"/>
              </a:rPr>
              <a:t>Virtual Learning Environment</a:t>
            </a:r>
            <a:r>
              <a:rPr lang="en-US" sz="1200" dirty="0">
                <a:effectLst/>
                <a:latin typeface="Roboto" panose="02000000000000000000" pitchFamily="2" charset="0"/>
                <a:ea typeface="Roboto" panose="02000000000000000000" pitchFamily="2" charset="0"/>
                <a:cs typeface="Roboto" panose="02000000000000000000" pitchFamily="2" charset="0"/>
              </a:rPr>
              <a:t>, free of charge for five years, offering adaptive trainings for both clusters and SMEs.</a:t>
            </a:r>
          </a:p>
          <a:p>
            <a:pPr marL="342900" lvl="0" indent="-342900" algn="just">
              <a:lnSpc>
                <a:spcPct val="107000"/>
              </a:lnSpc>
              <a:spcAft>
                <a:spcPts val="800"/>
              </a:spcAft>
              <a:buFont typeface="Arial" panose="020B0604020202020204" pitchFamily="34" charset="0"/>
              <a:buChar char="•"/>
              <a:tabLst>
                <a:tab pos="457200" algn="l"/>
              </a:tabLst>
            </a:pPr>
            <a:r>
              <a:rPr lang="en-US" sz="1200" dirty="0">
                <a:effectLst/>
                <a:latin typeface="Roboto" panose="02000000000000000000" pitchFamily="2" charset="0"/>
                <a:ea typeface="Roboto" panose="02000000000000000000" pitchFamily="2" charset="0"/>
                <a:cs typeface="Roboto" panose="02000000000000000000" pitchFamily="2" charset="0"/>
              </a:rPr>
              <a:t>A </a:t>
            </a:r>
            <a:r>
              <a:rPr lang="en-US" sz="1200" b="1" dirty="0">
                <a:effectLst/>
                <a:latin typeface="Roboto" panose="02000000000000000000" pitchFamily="2" charset="0"/>
                <a:ea typeface="Roboto" panose="02000000000000000000" pitchFamily="2" charset="0"/>
                <a:cs typeface="Roboto" panose="02000000000000000000" pitchFamily="2" charset="0"/>
              </a:rPr>
              <a:t>training methodology</a:t>
            </a:r>
            <a:r>
              <a:rPr lang="en-US" sz="1200" dirty="0">
                <a:effectLst/>
                <a:latin typeface="Roboto" panose="02000000000000000000" pitchFamily="2" charset="0"/>
                <a:ea typeface="Roboto" panose="02000000000000000000" pitchFamily="2" charset="0"/>
                <a:cs typeface="Roboto" panose="02000000000000000000" pitchFamily="2" charset="0"/>
              </a:rPr>
              <a:t> for the clusters that what to train their members to use the tools provided by the project</a:t>
            </a:r>
          </a:p>
          <a:p>
            <a:endParaRPr lang="fr-FR" dirty="0"/>
          </a:p>
        </p:txBody>
      </p:sp>
      <p:sp>
        <p:nvSpPr>
          <p:cNvPr id="4" name="Espace réservé du numéro de diapositive 3"/>
          <p:cNvSpPr>
            <a:spLocks noGrp="1"/>
          </p:cNvSpPr>
          <p:nvPr>
            <p:ph type="sldNum" sz="quarter" idx="5"/>
          </p:nvPr>
        </p:nvSpPr>
        <p:spPr/>
        <p:txBody>
          <a:bodyPr/>
          <a:lstStyle/>
          <a:p>
            <a:fld id="{9091D507-CD54-49D5-9965-42967AEAECF0}" type="slidenum">
              <a:rPr lang="fr-FR" smtClean="0"/>
              <a:t>6</a:t>
            </a:fld>
            <a:endParaRPr lang="fr-FR"/>
          </a:p>
        </p:txBody>
      </p:sp>
    </p:spTree>
    <p:extLst>
      <p:ext uri="{BB962C8B-B14F-4D97-AF65-F5344CB8AC3E}">
        <p14:creationId xmlns:p14="http://schemas.microsoft.com/office/powerpoint/2010/main" val="3473503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41FA1-5B6E-3368-041F-1A697016A0F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925DD46-C0DD-A3D5-E7D8-E12A6662348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213B5ED-4F95-7387-E577-E816185FDA1D}"/>
              </a:ext>
            </a:extLst>
          </p:cNvPr>
          <p:cNvSpPr>
            <a:spLocks noGrp="1"/>
          </p:cNvSpPr>
          <p:nvPr>
            <p:ph type="body" idx="1"/>
          </p:nvPr>
        </p:nvSpPr>
        <p:spPr/>
        <p:txBody>
          <a:bodyPr/>
          <a:lstStyle/>
          <a:p>
            <a:pPr algn="just">
              <a:lnSpc>
                <a:spcPts val="3500"/>
              </a:lnSpc>
            </a:pPr>
            <a:r>
              <a:rPr lang="en-US" sz="1400" b="1" dirty="0">
                <a:solidFill>
                  <a:srgbClr val="00B0F0"/>
                </a:solidFill>
                <a:latin typeface="RoBOTO" panose="02000000000000000000" pitchFamily="2" charset="0"/>
                <a:ea typeface="RoBOTO" panose="02000000000000000000" pitchFamily="2" charset="0"/>
                <a:cs typeface="RoBOTO" panose="02000000000000000000" pitchFamily="2" charset="0"/>
                <a:sym typeface="Open Sans 1"/>
              </a:rPr>
              <a:t>Notions of equality - What is Gender equality ? </a:t>
            </a:r>
            <a:endParaRPr lang="en-US" sz="12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endParaRPr>
          </a:p>
          <a:p>
            <a:pPr marL="342900" indent="-342900" algn="just">
              <a:lnSpc>
                <a:spcPts val="3500"/>
              </a:lnSpc>
              <a:buFont typeface="Arial" panose="020B0604020202020204" pitchFamily="34" charset="0"/>
              <a:buChar char="•"/>
            </a:pPr>
            <a:r>
              <a:rPr lang="en-US" sz="1200" b="1"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Equal rights for women and men </a:t>
            </a:r>
            <a:r>
              <a:rPr lang="en-US" sz="12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 a fundamental goal of the European Union, which was created on the principle of equality: a Union where women and men, girls and boys, in all their diversity, are free to pursue their chosen path in life, have equal opportunities to thrive, and can equally participate in and lead our society.</a:t>
            </a:r>
          </a:p>
          <a:p>
            <a:pPr marL="342900" indent="-342900" algn="just">
              <a:lnSpc>
                <a:spcPts val="3500"/>
              </a:lnSpc>
              <a:buFont typeface="Arial" panose="020B0604020202020204" pitchFamily="34" charset="0"/>
              <a:buChar char="•"/>
            </a:pPr>
            <a:endParaRPr lang="en-US" sz="12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endParaRPr>
          </a:p>
          <a:p>
            <a:pPr algn="just">
              <a:lnSpc>
                <a:spcPts val="3500"/>
              </a:lnSpc>
            </a:pPr>
            <a:r>
              <a:rPr lang="en-US" sz="12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When we talk about equality between men and women at work, the first thing that comes to mind is </a:t>
            </a:r>
            <a:r>
              <a:rPr lang="en-US" sz="1200" b="1"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equal pay</a:t>
            </a:r>
            <a:r>
              <a:rPr lang="en-US" sz="12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 </a:t>
            </a:r>
          </a:p>
          <a:p>
            <a:pPr algn="just">
              <a:lnSpc>
                <a:spcPts val="3500"/>
              </a:lnSpc>
            </a:pPr>
            <a:r>
              <a:rPr lang="en-US" sz="1200" b="1"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But it also concerns : </a:t>
            </a:r>
            <a:r>
              <a:rPr lang="en-US" sz="1200" dirty="0"/>
              <a:t>hiring, training, career development, working conditions, health and safety at work, work-life balance.</a:t>
            </a:r>
            <a:endParaRPr lang="en-US" sz="12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endParaRPr>
          </a:p>
          <a:p>
            <a:pPr marL="0" indent="0" algn="just">
              <a:lnSpc>
                <a:spcPts val="3500"/>
              </a:lnSpc>
              <a:buFont typeface="Arial" panose="020B0604020202020204" pitchFamily="34" charset="0"/>
              <a:buNone/>
            </a:pPr>
            <a:endParaRPr lang="en-US" sz="12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endParaRPr>
          </a:p>
          <a:p>
            <a:endParaRPr lang="fr-FR" dirty="0"/>
          </a:p>
        </p:txBody>
      </p:sp>
      <p:sp>
        <p:nvSpPr>
          <p:cNvPr id="4" name="Espace réservé du numéro de diapositive 3">
            <a:extLst>
              <a:ext uri="{FF2B5EF4-FFF2-40B4-BE49-F238E27FC236}">
                <a16:creationId xmlns:a16="http://schemas.microsoft.com/office/drawing/2014/main" id="{C83E20EA-8F32-5F9B-07EB-137EB13D3807}"/>
              </a:ext>
            </a:extLst>
          </p:cNvPr>
          <p:cNvSpPr>
            <a:spLocks noGrp="1"/>
          </p:cNvSpPr>
          <p:nvPr>
            <p:ph type="sldNum" sz="quarter" idx="5"/>
          </p:nvPr>
        </p:nvSpPr>
        <p:spPr/>
        <p:txBody>
          <a:bodyPr/>
          <a:lstStyle/>
          <a:p>
            <a:fld id="{9091D507-CD54-49D5-9965-42967AEAECF0}" type="slidenum">
              <a:rPr lang="fr-FR" smtClean="0"/>
              <a:t>7</a:t>
            </a:fld>
            <a:endParaRPr lang="fr-FR"/>
          </a:p>
        </p:txBody>
      </p:sp>
    </p:spTree>
    <p:extLst>
      <p:ext uri="{BB962C8B-B14F-4D97-AF65-F5344CB8AC3E}">
        <p14:creationId xmlns:p14="http://schemas.microsoft.com/office/powerpoint/2010/main" val="2922309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ts val="3500"/>
              </a:lnSpc>
            </a:pPr>
            <a:r>
              <a:rPr lang="en-US" sz="1400" b="1" dirty="0">
                <a:solidFill>
                  <a:srgbClr val="00B0F0"/>
                </a:solidFill>
                <a:latin typeface="RoBOTO" panose="02000000000000000000" pitchFamily="2" charset="0"/>
                <a:ea typeface="RoBOTO" panose="02000000000000000000" pitchFamily="2" charset="0"/>
                <a:cs typeface="RoBOTO" panose="02000000000000000000" pitchFamily="2" charset="0"/>
                <a:sym typeface="Open Sans 1"/>
              </a:rPr>
              <a:t>Notions of equality - What is Gender equality ? </a:t>
            </a:r>
            <a:endParaRPr lang="en-US" sz="12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endParaRPr>
          </a:p>
          <a:p>
            <a:pPr marL="342900" indent="-342900" algn="just">
              <a:lnSpc>
                <a:spcPts val="3500"/>
              </a:lnSpc>
              <a:buFont typeface="Arial" panose="020B0604020202020204" pitchFamily="34" charset="0"/>
              <a:buChar char="•"/>
            </a:pPr>
            <a:r>
              <a:rPr lang="en-US" sz="1200" b="1"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Equal rights for women and men </a:t>
            </a:r>
            <a:r>
              <a:rPr lang="en-US" sz="12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 a fundamental goal of the European Union, which was created on the principle of equality: a Union where women and men, girls and boys, in all their diversity, are free to pursue their chosen path in life, have equal opportunities to thrive, and can equally participate in and lead our society.</a:t>
            </a:r>
          </a:p>
          <a:p>
            <a:pPr marL="342900" indent="-342900" algn="just">
              <a:lnSpc>
                <a:spcPts val="3500"/>
              </a:lnSpc>
              <a:buFont typeface="Arial" panose="020B0604020202020204" pitchFamily="34" charset="0"/>
              <a:buChar char="•"/>
            </a:pPr>
            <a:endParaRPr lang="en-US" sz="12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endParaRPr>
          </a:p>
          <a:p>
            <a:pPr algn="just">
              <a:lnSpc>
                <a:spcPts val="3500"/>
              </a:lnSpc>
            </a:pPr>
            <a:r>
              <a:rPr lang="en-US" sz="12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When we talk about equality between men and women at work, the first thing that comes to mind is </a:t>
            </a:r>
            <a:r>
              <a:rPr lang="en-US" sz="1200" b="1"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equal pay</a:t>
            </a:r>
            <a:r>
              <a:rPr lang="en-US" sz="12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 </a:t>
            </a:r>
          </a:p>
          <a:p>
            <a:pPr algn="just">
              <a:lnSpc>
                <a:spcPts val="3500"/>
              </a:lnSpc>
            </a:pPr>
            <a:r>
              <a:rPr lang="en-US" sz="1200" b="1"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But it also concerns other topics </a:t>
            </a:r>
            <a:r>
              <a:rPr lang="en-US" sz="1200" b="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that receive less attention, but where inequalities between men and women also exist, like </a:t>
            </a:r>
            <a:r>
              <a:rPr lang="en-US" sz="1200" dirty="0"/>
              <a:t>hiring, training, career development, working conditions, health and safety at work, work-life balance.</a:t>
            </a:r>
            <a:endParaRPr lang="en-US" sz="12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endParaRPr>
          </a:p>
          <a:p>
            <a:pPr marL="0" indent="0" algn="just">
              <a:lnSpc>
                <a:spcPts val="3500"/>
              </a:lnSpc>
              <a:buFont typeface="Arial" panose="020B0604020202020204" pitchFamily="34" charset="0"/>
              <a:buNone/>
            </a:pPr>
            <a:endParaRPr lang="en-US" sz="12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endParaRPr>
          </a:p>
          <a:p>
            <a:endParaRPr lang="fr-FR" dirty="0"/>
          </a:p>
        </p:txBody>
      </p:sp>
      <p:sp>
        <p:nvSpPr>
          <p:cNvPr id="4" name="Espace réservé du numéro de diapositive 3"/>
          <p:cNvSpPr>
            <a:spLocks noGrp="1"/>
          </p:cNvSpPr>
          <p:nvPr>
            <p:ph type="sldNum" sz="quarter" idx="5"/>
          </p:nvPr>
        </p:nvSpPr>
        <p:spPr/>
        <p:txBody>
          <a:bodyPr/>
          <a:lstStyle/>
          <a:p>
            <a:fld id="{9091D507-CD54-49D5-9965-42967AEAECF0}" type="slidenum">
              <a:rPr lang="fr-FR" smtClean="0"/>
              <a:t>8</a:t>
            </a:fld>
            <a:endParaRPr lang="fr-FR"/>
          </a:p>
        </p:txBody>
      </p:sp>
    </p:spTree>
    <p:extLst>
      <p:ext uri="{BB962C8B-B14F-4D97-AF65-F5344CB8AC3E}">
        <p14:creationId xmlns:p14="http://schemas.microsoft.com/office/powerpoint/2010/main" val="1141530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ts val="3500"/>
              </a:lnSpc>
            </a:pPr>
            <a:r>
              <a:rPr lang="en-US" sz="1400" b="1" dirty="0">
                <a:solidFill>
                  <a:srgbClr val="00B0F0"/>
                </a:solidFill>
                <a:latin typeface="RoBOTO" panose="02000000000000000000" pitchFamily="2" charset="0"/>
                <a:ea typeface="RoBOTO" panose="02000000000000000000" pitchFamily="2" charset="0"/>
                <a:cs typeface="RoBOTO" panose="02000000000000000000" pitchFamily="2" charset="0"/>
                <a:sym typeface="Open Sans 1"/>
              </a:rPr>
              <a:t>Why gender inequality is a social construction?</a:t>
            </a:r>
            <a:r>
              <a:rPr lang="en-US" sz="14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 </a:t>
            </a:r>
          </a:p>
          <a:p>
            <a:pPr marL="342900" indent="-342900" algn="just">
              <a:lnSpc>
                <a:spcPts val="3500"/>
              </a:lnSpc>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sym typeface="Open Sans 1"/>
              </a:rPr>
              <a:t>Hetero-patriarchal binary system assigns specific roles and attributes to men and women, positioning men as dominant in the public and professional spheres while limiting women’s roles to caregiving and domestic responsibilities. </a:t>
            </a:r>
          </a:p>
          <a:p>
            <a:pPr marL="342900" indent="-342900" algn="just">
              <a:lnSpc>
                <a:spcPts val="3500"/>
              </a:lnSpc>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sym typeface="Open Sans 1"/>
              </a:rPr>
              <a:t>Productive work —typically performed by men— is financially and socially recognized, while reproductive and care work —largely performed by women— remains invisible, unpaid, and unprotected by labor rights.</a:t>
            </a:r>
          </a:p>
          <a:p>
            <a:pPr algn="just">
              <a:lnSpc>
                <a:spcPts val="3500"/>
              </a:lnSpc>
            </a:pPr>
            <a:r>
              <a:rPr lang="en-US" sz="1400" dirty="0">
                <a:latin typeface="RoBOTO" panose="02000000000000000000" pitchFamily="2" charset="0"/>
                <a:ea typeface="RoBOTO" panose="02000000000000000000" pitchFamily="2" charset="0"/>
                <a:cs typeface="RoBOTO" panose="02000000000000000000" pitchFamily="2" charset="0"/>
                <a:sym typeface="Open Sans 1"/>
              </a:rPr>
              <a:t>Understanding </a:t>
            </a:r>
            <a:r>
              <a:rPr lang="en-US" sz="1400" b="1" dirty="0">
                <a:latin typeface="RoBOTO" panose="02000000000000000000" pitchFamily="2" charset="0"/>
                <a:ea typeface="RoBOTO" panose="02000000000000000000" pitchFamily="2" charset="0"/>
                <a:cs typeface="RoBOTO" panose="02000000000000000000" pitchFamily="2" charset="0"/>
                <a:sym typeface="Open Sans 1"/>
              </a:rPr>
              <a:t>gender inequality as a socially constructed and structural issue </a:t>
            </a:r>
            <a:r>
              <a:rPr lang="en-US" sz="1400" dirty="0">
                <a:latin typeface="RoBOTO" panose="02000000000000000000" pitchFamily="2" charset="0"/>
                <a:ea typeface="RoBOTO" panose="02000000000000000000" pitchFamily="2" charset="0"/>
                <a:cs typeface="RoBOTO" panose="02000000000000000000" pitchFamily="2" charset="0"/>
                <a:sym typeface="Open Sans 1"/>
              </a:rPr>
              <a:t>rather than an individual or biological problem is </a:t>
            </a:r>
            <a:r>
              <a:rPr lang="en-US" sz="1400" b="1" dirty="0">
                <a:latin typeface="RoBOTO" panose="02000000000000000000" pitchFamily="2" charset="0"/>
                <a:ea typeface="RoBOTO" panose="02000000000000000000" pitchFamily="2" charset="0"/>
                <a:cs typeface="RoBOTO" panose="02000000000000000000" pitchFamily="2" charset="0"/>
                <a:sym typeface="Open Sans 1"/>
              </a:rPr>
              <a:t>crucial for dismantling discrimination</a:t>
            </a:r>
            <a:r>
              <a:rPr lang="en-US" sz="1400" dirty="0">
                <a:latin typeface="RoBOTO" panose="02000000000000000000" pitchFamily="2" charset="0"/>
                <a:ea typeface="RoBOTO" panose="02000000000000000000" pitchFamily="2" charset="0"/>
                <a:cs typeface="RoBOTO" panose="02000000000000000000" pitchFamily="2" charset="0"/>
                <a:sym typeface="Open Sans 1"/>
              </a:rPr>
              <a:t>.</a:t>
            </a:r>
          </a:p>
          <a:p>
            <a:pPr marL="342900" indent="-342900" algn="just">
              <a:lnSpc>
                <a:spcPts val="3500"/>
              </a:lnSpc>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sym typeface="Open Sans 1"/>
              </a:rPr>
              <a:t>Social constructs = </a:t>
            </a:r>
            <a:r>
              <a:rPr lang="en-US" sz="1200" b="1" dirty="0">
                <a:latin typeface="RoBOTO" panose="02000000000000000000" pitchFamily="2" charset="0"/>
                <a:ea typeface="RoBOTO" panose="02000000000000000000" pitchFamily="2" charset="0"/>
                <a:cs typeface="RoBOTO" panose="02000000000000000000" pitchFamily="2" charset="0"/>
                <a:sym typeface="Open Sans 1"/>
              </a:rPr>
              <a:t>created by societies </a:t>
            </a:r>
            <a:r>
              <a:rPr lang="en-US" sz="1200" dirty="0">
                <a:latin typeface="RoBOTO" panose="02000000000000000000" pitchFamily="2" charset="0"/>
                <a:ea typeface="RoBOTO" panose="02000000000000000000" pitchFamily="2" charset="0"/>
                <a:cs typeface="RoBOTO" panose="02000000000000000000" pitchFamily="2" charset="0"/>
                <a:sym typeface="Open Sans 1"/>
              </a:rPr>
              <a:t>=&gt; they </a:t>
            </a:r>
            <a:r>
              <a:rPr lang="en-US" sz="1200" b="1" dirty="0">
                <a:latin typeface="RoBOTO" panose="02000000000000000000" pitchFamily="2" charset="0"/>
                <a:ea typeface="RoBOTO" panose="02000000000000000000" pitchFamily="2" charset="0"/>
                <a:cs typeface="RoBOTO" panose="02000000000000000000" pitchFamily="2" charset="0"/>
                <a:sym typeface="Open Sans 1"/>
              </a:rPr>
              <a:t>can be challenged and changed </a:t>
            </a:r>
            <a:r>
              <a:rPr lang="en-US" sz="1200" dirty="0">
                <a:latin typeface="RoBOTO" panose="02000000000000000000" pitchFamily="2" charset="0"/>
                <a:ea typeface="RoBOTO" panose="02000000000000000000" pitchFamily="2" charset="0"/>
                <a:cs typeface="RoBOTO" panose="02000000000000000000" pitchFamily="2" charset="0"/>
                <a:sym typeface="Open Sans 1"/>
              </a:rPr>
              <a:t>through policies, education, and cultural shifts. </a:t>
            </a:r>
          </a:p>
        </p:txBody>
      </p:sp>
      <p:sp>
        <p:nvSpPr>
          <p:cNvPr id="4" name="Espace réservé du numéro de diapositive 3"/>
          <p:cNvSpPr>
            <a:spLocks noGrp="1"/>
          </p:cNvSpPr>
          <p:nvPr>
            <p:ph type="sldNum" sz="quarter" idx="5"/>
          </p:nvPr>
        </p:nvSpPr>
        <p:spPr/>
        <p:txBody>
          <a:bodyPr/>
          <a:lstStyle/>
          <a:p>
            <a:fld id="{9091D507-CD54-49D5-9965-42967AEAECF0}" type="slidenum">
              <a:rPr lang="fr-FR" smtClean="0"/>
              <a:t>9</a:t>
            </a:fld>
            <a:endParaRPr lang="fr-FR"/>
          </a:p>
        </p:txBody>
      </p:sp>
    </p:spTree>
    <p:extLst>
      <p:ext uri="{BB962C8B-B14F-4D97-AF65-F5344CB8AC3E}">
        <p14:creationId xmlns:p14="http://schemas.microsoft.com/office/powerpoint/2010/main" val="2477536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buNone/>
            </a:pPr>
            <a:r>
              <a:rPr lang="en-US" sz="1400" b="1" dirty="0">
                <a:solidFill>
                  <a:srgbClr val="00B0F0"/>
                </a:solidFill>
                <a:effectLst/>
                <a:latin typeface="Roboto" panose="02000000000000000000" pitchFamily="2" charset="0"/>
                <a:ea typeface="Roboto" panose="02000000000000000000" pitchFamily="2" charset="0"/>
                <a:cs typeface="Roboto" panose="02000000000000000000" pitchFamily="2" charset="0"/>
              </a:rPr>
              <a:t>Sectoral gender segregation</a:t>
            </a:r>
          </a:p>
          <a:p>
            <a:pPr marL="342900" lvl="0" indent="-342900" algn="just">
              <a:buFont typeface="Symbol" panose="05050102010706020507" pitchFamily="18" charset="2"/>
              <a:buChar char="-"/>
            </a:pPr>
            <a:r>
              <a:rPr lang="en-US" sz="1200" dirty="0">
                <a:effectLst/>
                <a:latin typeface="Roboto" panose="02000000000000000000" pitchFamily="2" charset="0"/>
                <a:ea typeface="Roboto" panose="02000000000000000000" pitchFamily="2" charset="0"/>
                <a:cs typeface="Roboto" panose="02000000000000000000" pitchFamily="2" charset="0"/>
              </a:rPr>
              <a:t>Males predominate in highly compensated industries like ICT </a:t>
            </a:r>
          </a:p>
          <a:p>
            <a:pPr marL="342900" lvl="0" indent="-342900" algn="just">
              <a:buFont typeface="Symbol" panose="05050102010706020507" pitchFamily="18" charset="2"/>
              <a:buChar char="-"/>
            </a:pPr>
            <a:r>
              <a:rPr lang="en-US" sz="1200" dirty="0">
                <a:effectLst/>
                <a:latin typeface="Roboto" panose="02000000000000000000" pitchFamily="2" charset="0"/>
                <a:ea typeface="Roboto" panose="02000000000000000000" pitchFamily="2" charset="0"/>
                <a:cs typeface="Roboto" panose="02000000000000000000" pitchFamily="2" charset="0"/>
              </a:rPr>
              <a:t>Women are concentrated in low-paying fields like care, health, and education jobs</a:t>
            </a:r>
          </a:p>
          <a:p>
            <a:pPr algn="just">
              <a:buNone/>
            </a:pPr>
            <a:r>
              <a:rPr lang="en-US" sz="1200" dirty="0">
                <a:effectLst/>
                <a:latin typeface="Roboto" panose="02000000000000000000" pitchFamily="2" charset="0"/>
                <a:ea typeface="Roboto" panose="02000000000000000000" pitchFamily="2" charset="0"/>
                <a:cs typeface="Roboto" panose="02000000000000000000" pitchFamily="2" charset="0"/>
              </a:rPr>
              <a:t> </a:t>
            </a:r>
          </a:p>
          <a:p>
            <a:pPr algn="just"/>
            <a:r>
              <a:rPr lang="en-US" sz="1400" b="1" dirty="0">
                <a:solidFill>
                  <a:srgbClr val="00B0F0"/>
                </a:solidFill>
                <a:latin typeface="Roboto" panose="02000000000000000000" pitchFamily="2" charset="0"/>
                <a:ea typeface="Roboto" panose="02000000000000000000" pitchFamily="2" charset="0"/>
                <a:cs typeface="Roboto" panose="02000000000000000000" pitchFamily="2" charset="0"/>
              </a:rPr>
              <a:t>Unfair distribution of paid and unpaid work: </a:t>
            </a:r>
          </a:p>
          <a:p>
            <a:pPr marL="342900" lvl="0" indent="-342900" algn="just">
              <a:buFont typeface="Symbol" panose="05050102010706020507" pitchFamily="18" charset="2"/>
              <a:buChar char="-"/>
            </a:pPr>
            <a:r>
              <a:rPr lang="en-US" sz="1200" dirty="0">
                <a:effectLst/>
                <a:latin typeface="Roboto" panose="02000000000000000000" pitchFamily="2" charset="0"/>
                <a:ea typeface="Roboto" panose="02000000000000000000" pitchFamily="2" charset="0"/>
                <a:cs typeface="Roboto" panose="02000000000000000000" pitchFamily="2" charset="0"/>
              </a:rPr>
              <a:t>The OECD (The </a:t>
            </a:r>
            <a:r>
              <a:rPr lang="en-US" sz="1200" dirty="0" err="1">
                <a:effectLst/>
                <a:latin typeface="Roboto" panose="02000000000000000000" pitchFamily="2" charset="0"/>
                <a:ea typeface="Roboto" panose="02000000000000000000" pitchFamily="2" charset="0"/>
                <a:cs typeface="Roboto" panose="02000000000000000000" pitchFamily="2" charset="0"/>
              </a:rPr>
              <a:t>Organisation</a:t>
            </a:r>
            <a:r>
              <a:rPr lang="en-US" sz="1200" dirty="0">
                <a:effectLst/>
                <a:latin typeface="Roboto" panose="02000000000000000000" pitchFamily="2" charset="0"/>
                <a:ea typeface="Roboto" panose="02000000000000000000" pitchFamily="2" charset="0"/>
                <a:cs typeface="Roboto" panose="02000000000000000000" pitchFamily="2" charset="0"/>
              </a:rPr>
              <a:t> for Economic Co-operation and Development): gender inequality in unpaid care work is the missing link in the analysis of gender gaps in labor outcomes</a:t>
            </a:r>
            <a:endParaRPr lang="en-US" sz="1200" dirty="0">
              <a:latin typeface="Roboto" panose="02000000000000000000" pitchFamily="2" charset="0"/>
              <a:ea typeface="Roboto" panose="02000000000000000000" pitchFamily="2" charset="0"/>
              <a:cs typeface="Roboto" panose="02000000000000000000" pitchFamily="2" charset="0"/>
            </a:endParaRPr>
          </a:p>
          <a:p>
            <a:pPr marL="342900" lvl="0" indent="-342900" algn="just">
              <a:buFont typeface="Symbol" panose="05050102010706020507" pitchFamily="18" charset="2"/>
              <a:buChar char="-"/>
            </a:pPr>
            <a:r>
              <a:rPr lang="en-US" sz="1200" dirty="0">
                <a:effectLst/>
                <a:latin typeface="Roboto" panose="02000000000000000000" pitchFamily="2" charset="0"/>
                <a:ea typeface="Roboto" panose="02000000000000000000" pitchFamily="2" charset="0"/>
                <a:cs typeface="Roboto" panose="02000000000000000000" pitchFamily="2" charset="0"/>
              </a:rPr>
              <a:t>Indeed, women devote a disproportionate amount of time to unpaid care work, which has a negative impact on their career development and wages. </a:t>
            </a:r>
          </a:p>
          <a:p>
            <a:pPr marL="342900" lvl="0" indent="-342900" algn="just">
              <a:buFont typeface="Symbol" panose="05050102010706020507" pitchFamily="18" charset="2"/>
              <a:buChar char="-"/>
            </a:pPr>
            <a:r>
              <a:rPr lang="en-US" sz="1200" dirty="0">
                <a:effectLst/>
                <a:latin typeface="Roboto" panose="02000000000000000000" pitchFamily="2" charset="0"/>
                <a:ea typeface="Roboto" panose="02000000000000000000" pitchFamily="2" charset="0"/>
                <a:cs typeface="Roboto" panose="02000000000000000000" pitchFamily="2" charset="0"/>
              </a:rPr>
              <a:t>Such as caring for children or the elderly, they tend to reduce their paid work, which creates a gap in work experience between men and women and a reduction in women's income</a:t>
            </a:r>
          </a:p>
          <a:p>
            <a:pPr algn="just">
              <a:buNone/>
            </a:pPr>
            <a:r>
              <a:rPr lang="en-US" sz="1200" dirty="0">
                <a:effectLst/>
                <a:latin typeface="Roboto" panose="02000000000000000000" pitchFamily="2" charset="0"/>
                <a:ea typeface="Roboto" panose="02000000000000000000" pitchFamily="2" charset="0"/>
                <a:cs typeface="Roboto" panose="02000000000000000000" pitchFamily="2" charset="0"/>
              </a:rPr>
              <a:t> </a:t>
            </a:r>
          </a:p>
          <a:p>
            <a:pPr algn="just">
              <a:buNone/>
            </a:pPr>
            <a:r>
              <a:rPr lang="en-US" sz="1400" b="1" dirty="0">
                <a:solidFill>
                  <a:srgbClr val="00B0F0"/>
                </a:solidFill>
                <a:latin typeface="Roboto" panose="02000000000000000000" pitchFamily="2" charset="0"/>
                <a:ea typeface="Roboto" panose="02000000000000000000" pitchFamily="2" charset="0"/>
                <a:cs typeface="Roboto" panose="02000000000000000000" pitchFamily="2" charset="0"/>
              </a:rPr>
              <a:t>Gender stereotype</a:t>
            </a:r>
          </a:p>
          <a:p>
            <a:pPr algn="just">
              <a:buNone/>
            </a:pPr>
            <a:r>
              <a:rPr lang="en-US" sz="12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Example of gender stereotypes taking place in the workplace (which are totally untrue but which still have an impact on women's careers today) :</a:t>
            </a:r>
          </a:p>
          <a:p>
            <a:pPr marL="342900" indent="-342900" algn="just">
              <a:buFontTx/>
              <a:buChar char="-"/>
            </a:pPr>
            <a:r>
              <a:rPr lang="en-US" sz="12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qualities like intelligence and agency make women = “bossy”, but men = good leadership qualities. </a:t>
            </a:r>
          </a:p>
          <a:p>
            <a:pPr marL="342900" indent="-342900" algn="just">
              <a:buFontTx/>
              <a:buChar char="-"/>
            </a:pPr>
            <a:r>
              <a:rPr lang="en-US" sz="12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Women are believed to be more emotional (and, therefore, less rational) than men.</a:t>
            </a:r>
          </a:p>
          <a:p>
            <a:pPr marL="342900" indent="-342900" algn="just">
              <a:buFontTx/>
              <a:buChar char="-"/>
            </a:pPr>
            <a:r>
              <a:rPr lang="en-US" sz="12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A man might share the same idea that a woman shares at work and end up getting credit for it because he’s seen as more of a leader.</a:t>
            </a:r>
          </a:p>
          <a:p>
            <a:pPr marL="0" indent="0" algn="just">
              <a:buFontTx/>
              <a:buNone/>
            </a:pPr>
            <a:endParaRPr lang="en-US" sz="12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endParaRPr>
          </a:p>
          <a:p>
            <a:pPr marL="0" indent="0" algn="just">
              <a:buFontTx/>
              <a:buNone/>
            </a:pPr>
            <a:r>
              <a:rPr lang="en-US" sz="1200" b="1"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Sexual harassment</a:t>
            </a:r>
          </a:p>
          <a:p>
            <a:pPr marL="0" indent="0" algn="just">
              <a:buFontTx/>
              <a:buNone/>
            </a:pPr>
            <a:r>
              <a:rPr lang="en-US" sz="12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Sexual harassment is yet another obstacle an obstacle to directing career choices towards certain jobs (particularly in highly masculine environments). Even if changes in the public opinion made sexual harassment in work environments more likely to be reported, it remains a important issue against gender equality. </a:t>
            </a:r>
          </a:p>
          <a:p>
            <a:pPr marL="0" indent="0" algn="just">
              <a:buFontTx/>
              <a:buNone/>
            </a:pPr>
            <a:endParaRPr lang="en-US" sz="12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endParaRPr>
          </a:p>
          <a:p>
            <a:pPr marL="0" indent="0" algn="just">
              <a:buFontTx/>
              <a:buNone/>
            </a:pPr>
            <a:r>
              <a:rPr lang="en-US" sz="12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Gender inequality in the workplace takes many forms — unequal pay, disparity in promotions, incidents of sexual harassment, discrimination, etc. and has many causes, one of the most important being the inherent belief that exists in most societies, that men are simply better equipped to handle certain jobs, which leads to the division of jobs. Most of the times, those are the jobs that pay the best and this discrimination results in lower income for women. </a:t>
            </a:r>
          </a:p>
          <a:p>
            <a:pPr marL="0" indent="0" algn="just">
              <a:buFontTx/>
              <a:buNone/>
            </a:pPr>
            <a:endParaRPr lang="en-US" sz="12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endParaRPr>
          </a:p>
          <a:p>
            <a:pPr marL="0" indent="0" algn="just">
              <a:buFontTx/>
              <a:buNone/>
            </a:pPr>
            <a:r>
              <a:rPr lang="en-US" sz="1200" dirty="0">
                <a:solidFill>
                  <a:srgbClr val="FF0000"/>
                </a:solidFill>
                <a:latin typeface="Roboto" panose="02000000000000000000" pitchFamily="2" charset="0"/>
                <a:ea typeface="Roboto" panose="02000000000000000000" pitchFamily="2" charset="0"/>
                <a:cs typeface="Roboto" panose="02000000000000000000" pitchFamily="2" charset="0"/>
                <a:sym typeface="Open Sans 1"/>
              </a:rPr>
              <a:t>Some final data to leave you with:</a:t>
            </a:r>
          </a:p>
          <a:p>
            <a:pPr marL="171450" indent="-171450" algn="just">
              <a:buFontTx/>
              <a:buChar char="-"/>
            </a:pPr>
            <a:r>
              <a:rPr lang="en-US" sz="1200" dirty="0">
                <a:solidFill>
                  <a:srgbClr val="FF0000"/>
                </a:solidFill>
                <a:latin typeface="Roboto" panose="02000000000000000000" pitchFamily="2" charset="0"/>
                <a:ea typeface="Roboto" panose="02000000000000000000" pitchFamily="2" charset="0"/>
                <a:cs typeface="Roboto" panose="02000000000000000000" pitchFamily="2" charset="0"/>
                <a:sym typeface="Open Sans 1"/>
              </a:rPr>
              <a:t>The gender pay gap is at 12% at EU level and 20% worldwide - ILO, 2022. </a:t>
            </a:r>
          </a:p>
          <a:p>
            <a:pPr marL="171450" indent="-171450" algn="just">
              <a:buFontTx/>
              <a:buChar char="-"/>
            </a:pPr>
            <a:r>
              <a:rPr lang="en-US" sz="1200" dirty="0">
                <a:solidFill>
                  <a:srgbClr val="FF0000"/>
                </a:solidFill>
                <a:latin typeface="Roboto" panose="02000000000000000000" pitchFamily="2" charset="0"/>
                <a:ea typeface="Roboto" panose="02000000000000000000" pitchFamily="2" charset="0"/>
                <a:cs typeface="Roboto" panose="02000000000000000000" pitchFamily="2" charset="0"/>
                <a:sym typeface="Open Sans 1"/>
              </a:rPr>
              <a:t>10% of the world’s Heads of State today are women - UN Women, 2024. </a:t>
            </a:r>
          </a:p>
          <a:p>
            <a:pPr marL="171450" indent="-171450" algn="just">
              <a:buFontTx/>
              <a:buChar char="-"/>
            </a:pPr>
            <a:r>
              <a:rPr lang="en-US" sz="1200" dirty="0">
                <a:solidFill>
                  <a:srgbClr val="FF0000"/>
                </a:solidFill>
                <a:latin typeface="Roboto" panose="02000000000000000000" pitchFamily="2" charset="0"/>
                <a:ea typeface="Roboto" panose="02000000000000000000" pitchFamily="2" charset="0"/>
                <a:cs typeface="Roboto" panose="02000000000000000000" pitchFamily="2" charset="0"/>
                <a:sym typeface="Open Sans 1"/>
              </a:rPr>
              <a:t>Today women enjoy less than two-thirds of the legal rights available to men—not three-quarters as previously estimated - World Bank, 2024. </a:t>
            </a:r>
          </a:p>
          <a:p>
            <a:endParaRPr lang="fr-FR" dirty="0"/>
          </a:p>
        </p:txBody>
      </p:sp>
      <p:sp>
        <p:nvSpPr>
          <p:cNvPr id="4" name="Espace réservé du numéro de diapositive 3"/>
          <p:cNvSpPr>
            <a:spLocks noGrp="1"/>
          </p:cNvSpPr>
          <p:nvPr>
            <p:ph type="sldNum" sz="quarter" idx="5"/>
          </p:nvPr>
        </p:nvSpPr>
        <p:spPr/>
        <p:txBody>
          <a:bodyPr/>
          <a:lstStyle/>
          <a:p>
            <a:fld id="{9091D507-CD54-49D5-9965-42967AEAECF0}" type="slidenum">
              <a:rPr lang="fr-FR" smtClean="0"/>
              <a:t>10</a:t>
            </a:fld>
            <a:endParaRPr lang="fr-FR"/>
          </a:p>
        </p:txBody>
      </p:sp>
    </p:spTree>
    <p:extLst>
      <p:ext uri="{BB962C8B-B14F-4D97-AF65-F5344CB8AC3E}">
        <p14:creationId xmlns:p14="http://schemas.microsoft.com/office/powerpoint/2010/main" val="3716834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64DFA-4520-5281-AEFB-61CB0F7F724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753BE01-17B2-6D64-7BF4-02CD6861E1E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08DB3C4-D94E-9040-DE9F-F2DF3F684CF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18C7384-E9AD-6B83-214F-95754C230EC9}"/>
              </a:ext>
            </a:extLst>
          </p:cNvPr>
          <p:cNvSpPr>
            <a:spLocks noGrp="1"/>
          </p:cNvSpPr>
          <p:nvPr>
            <p:ph type="sldNum" sz="quarter" idx="5"/>
          </p:nvPr>
        </p:nvSpPr>
        <p:spPr/>
        <p:txBody>
          <a:bodyPr/>
          <a:lstStyle/>
          <a:p>
            <a:fld id="{9091D507-CD54-49D5-9965-42967AEAECF0}" type="slidenum">
              <a:rPr lang="fr-FR" smtClean="0"/>
              <a:t>11</a:t>
            </a:fld>
            <a:endParaRPr lang="fr-FR"/>
          </a:p>
        </p:txBody>
      </p:sp>
    </p:spTree>
    <p:extLst>
      <p:ext uri="{BB962C8B-B14F-4D97-AF65-F5344CB8AC3E}">
        <p14:creationId xmlns:p14="http://schemas.microsoft.com/office/powerpoint/2010/main" val="898146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38548-72E5-1E23-AF36-DA6B34CC996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A31AD33-EF59-6F3E-6F11-9F495743D30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91598CB-8C99-90A9-5828-707E8272DA7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22D45E2-34F5-53C7-6BBE-9591E773F49A}"/>
              </a:ext>
            </a:extLst>
          </p:cNvPr>
          <p:cNvSpPr>
            <a:spLocks noGrp="1"/>
          </p:cNvSpPr>
          <p:nvPr>
            <p:ph type="sldNum" sz="quarter" idx="5"/>
          </p:nvPr>
        </p:nvSpPr>
        <p:spPr/>
        <p:txBody>
          <a:bodyPr/>
          <a:lstStyle/>
          <a:p>
            <a:fld id="{9091D507-CD54-49D5-9965-42967AEAECF0}" type="slidenum">
              <a:rPr lang="fr-FR" smtClean="0"/>
              <a:t>12</a:t>
            </a:fld>
            <a:endParaRPr lang="fr-FR"/>
          </a:p>
        </p:txBody>
      </p:sp>
    </p:spTree>
    <p:extLst>
      <p:ext uri="{BB962C8B-B14F-4D97-AF65-F5344CB8AC3E}">
        <p14:creationId xmlns:p14="http://schemas.microsoft.com/office/powerpoint/2010/main" val="101434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9.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12.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2.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https://eige.europa.eu/gender-statistics/dgs/indicator/wmidm_bus_bus__wmid_comp_compbm" TargetMode="External"/><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eige.europa.eu/gender-statistics/dgs/indicator/wmidm_bus_bus__wmid_comp_compex/bar/year:2024-B2/geo:EU28,EU27_2020,IPA,EEA,BE,BG,CZ,DK,DE,EE,IE,EL,ES,FR,HR,IT,CY,LV,LT,LU,HU,MT,NL,AT,PL,PT,RO,SI,SK,FI,SE,IS,NO,UK,ME,MK,RS,TR,BA/EGROUP:COMP/sex:M,W/UNIT:PC/POSITION:CEO/NACE:TOT" TargetMode="External"/><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8.png"/><Relationship Id="rId7" Type="http://schemas.openxmlformats.org/officeDocument/2006/relationships/hyperlink" Target="https://eige.europa.eu/gender-mainstreaming/what-is-gender-mainstreamin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hyperlink" Target="https://www.youtube.com/@PENELOPE-Project-EU" TargetMode="External"/><Relationship Id="rId3" Type="http://schemas.openxmlformats.org/officeDocument/2006/relationships/image" Target="../media/image8.png"/><Relationship Id="rId7" Type="http://schemas.openxmlformats.org/officeDocument/2006/relationships/hyperlink" Target="https://penelope-project.org/gender-mainstreaming-for-cluster-teams-handbook/"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hyperlink" Target="https://penelope.learning-platform.eu/e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12.png"/><Relationship Id="rId7" Type="http://schemas.openxmlformats.org/officeDocument/2006/relationships/image" Target="../media/image39.e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3.svg"/></Relationships>
</file>

<file path=ppt/slides/_rels/slide25.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12.png"/><Relationship Id="rId7" Type="http://schemas.openxmlformats.org/officeDocument/2006/relationships/image" Target="../media/image41.em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3.svg"/></Relationships>
</file>

<file path=ppt/slides/_rels/slide2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2.png"/><Relationship Id="rId7" Type="http://schemas.openxmlformats.org/officeDocument/2006/relationships/image" Target="../media/image43.e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3.svg"/></Relationships>
</file>

<file path=ppt/slides/_rels/slide27.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image" Target="../media/image12.png"/><Relationship Id="rId7" Type="http://schemas.openxmlformats.org/officeDocument/2006/relationships/image" Target="../media/image45.em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3.sv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svg"/></Relationships>
</file>

<file path=ppt/slides/_rels/slide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7.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svg"/></Relationships>
</file>

<file path=ppt/slides/_rels/slide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9.png"/><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0.svg"/><Relationship Id="rId7" Type="http://schemas.openxmlformats.org/officeDocument/2006/relationships/image" Target="../media/image52.sv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hyperlink" Target="https://penelope-project.org/" TargetMode="External"/><Relationship Id="rId10" Type="http://schemas.openxmlformats.org/officeDocument/2006/relationships/image" Target="../media/image55.png"/><Relationship Id="rId4" Type="http://schemas.openxmlformats.org/officeDocument/2006/relationships/hyperlink" Target="mailto:penelope@oxalis-scop.org" TargetMode="External"/><Relationship Id="rId9" Type="http://schemas.openxmlformats.org/officeDocument/2006/relationships/image" Target="../media/image54.svg"/></Relationships>
</file>

<file path=ppt/slides/_rels/slide4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2.svg"/><Relationship Id="rId7"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10" Type="http://schemas.openxmlformats.org/officeDocument/2006/relationships/image" Target="../media/image9.png"/><Relationship Id="rId4" Type="http://schemas.openxmlformats.org/officeDocument/2006/relationships/image" Target="../media/image56.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3.sv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13.svg"/><Relationship Id="rId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873830" cy="10287000"/>
          </a:xfrm>
          <a:custGeom>
            <a:avLst/>
            <a:gdLst/>
            <a:ahLst/>
            <a:cxnLst/>
            <a:rect l="l" t="t" r="r" b="b"/>
            <a:pathLst>
              <a:path w="9873830" h="11243492">
                <a:moveTo>
                  <a:pt x="0" y="0"/>
                </a:moveTo>
                <a:lnTo>
                  <a:pt x="9873830" y="0"/>
                </a:lnTo>
                <a:lnTo>
                  <a:pt x="9873830" y="11243492"/>
                </a:lnTo>
                <a:lnTo>
                  <a:pt x="0" y="11243492"/>
                </a:lnTo>
                <a:lnTo>
                  <a:pt x="0" y="0"/>
                </a:lnTo>
                <a:close/>
              </a:path>
            </a:pathLst>
          </a:custGeom>
          <a:blipFill>
            <a:blip r:embed="rId2">
              <a:extLst>
                <a:ext uri="{96DAC541-7B7A-43D3-8B79-37D633B846F1}">
                  <asvg:svgBlip xmlns:asvg="http://schemas.microsoft.com/office/drawing/2016/SVG/main" r:embed="rId3"/>
                </a:ext>
              </a:extLst>
            </a:blip>
            <a:stretch>
              <a:fillRect t="-8079" b="-1220"/>
            </a:stretch>
          </a:blipFill>
        </p:spPr>
      </p:sp>
      <p:sp>
        <p:nvSpPr>
          <p:cNvPr id="3" name="TextBox 3"/>
          <p:cNvSpPr txBox="1"/>
          <p:nvPr/>
        </p:nvSpPr>
        <p:spPr>
          <a:xfrm>
            <a:off x="3300699" y="3009900"/>
            <a:ext cx="13146261" cy="4962833"/>
          </a:xfrm>
          <a:prstGeom prst="rect">
            <a:avLst/>
          </a:prstGeom>
        </p:spPr>
        <p:txBody>
          <a:bodyPr wrap="square" lIns="0" tIns="0" rIns="0" bIns="0" rtlCol="0" anchor="t">
            <a:spAutoFit/>
          </a:bodyPr>
          <a:lstStyle/>
          <a:p>
            <a:pPr algn="ctr">
              <a:lnSpc>
                <a:spcPts val="13231"/>
              </a:lnSpc>
            </a:pPr>
            <a:r>
              <a:rPr lang="en-GB" sz="9600" b="1" dirty="0">
                <a:solidFill>
                  <a:srgbClr val="034383"/>
                </a:solidFill>
                <a:latin typeface="RoBOTO" panose="02000000000000000000" pitchFamily="2" charset="0"/>
                <a:ea typeface="RoBOTO" panose="02000000000000000000" pitchFamily="2" charset="0"/>
                <a:cs typeface="RoBOTO" panose="02000000000000000000" pitchFamily="2" charset="0"/>
                <a:sym typeface="Ubuntu Bold"/>
              </a:rPr>
              <a:t>GENDER EQUALITY</a:t>
            </a:r>
          </a:p>
          <a:p>
            <a:pPr algn="ctr">
              <a:lnSpc>
                <a:spcPts val="13231"/>
              </a:lnSpc>
            </a:pPr>
            <a:r>
              <a:rPr lang="en-GB" sz="9600" b="1" dirty="0">
                <a:solidFill>
                  <a:srgbClr val="034383"/>
                </a:solidFill>
                <a:latin typeface="RoBOTO" panose="02000000000000000000" pitchFamily="2" charset="0"/>
                <a:ea typeface="RoBOTO" panose="02000000000000000000" pitchFamily="2" charset="0"/>
                <a:cs typeface="RoBOTO" panose="02000000000000000000" pitchFamily="2" charset="0"/>
                <a:sym typeface="Ubuntu Bold"/>
              </a:rPr>
              <a:t>AWARENESS</a:t>
            </a:r>
            <a:r>
              <a:rPr lang="en-US" sz="9600" b="1" dirty="0">
                <a:solidFill>
                  <a:srgbClr val="034383"/>
                </a:solidFill>
                <a:latin typeface="RoBOTO" panose="02000000000000000000" pitchFamily="2" charset="0"/>
                <a:ea typeface="RoBOTO" panose="02000000000000000000" pitchFamily="2" charset="0"/>
                <a:cs typeface="RoBOTO" panose="02000000000000000000" pitchFamily="2" charset="0"/>
                <a:sym typeface="Ubuntu Bold"/>
              </a:rPr>
              <a:t> RAISING</a:t>
            </a:r>
          </a:p>
          <a:p>
            <a:pPr algn="ctr">
              <a:lnSpc>
                <a:spcPts val="13231"/>
              </a:lnSpc>
            </a:pPr>
            <a:r>
              <a:rPr lang="en-US" sz="9600" b="1" dirty="0">
                <a:solidFill>
                  <a:srgbClr val="034383"/>
                </a:solidFill>
                <a:latin typeface="RoBOTO" panose="02000000000000000000" pitchFamily="2" charset="0"/>
                <a:ea typeface="RoBOTO" panose="02000000000000000000" pitchFamily="2" charset="0"/>
                <a:cs typeface="RoBOTO" panose="02000000000000000000" pitchFamily="2" charset="0"/>
                <a:sym typeface="Ubuntu Bold"/>
              </a:rPr>
              <a:t>WORKSHOP FOR SMEs </a:t>
            </a:r>
          </a:p>
        </p:txBody>
      </p:sp>
      <p:sp>
        <p:nvSpPr>
          <p:cNvPr id="4" name="Freeform 4"/>
          <p:cNvSpPr/>
          <p:nvPr/>
        </p:nvSpPr>
        <p:spPr>
          <a:xfrm rot="-5400000" flipV="1">
            <a:off x="12660094" y="4659094"/>
            <a:ext cx="5317127" cy="5938683"/>
          </a:xfrm>
          <a:custGeom>
            <a:avLst/>
            <a:gdLst/>
            <a:ahLst/>
            <a:cxnLst/>
            <a:rect l="l" t="t" r="r" b="b"/>
            <a:pathLst>
              <a:path w="6157558" h="6157558">
                <a:moveTo>
                  <a:pt x="0" y="6157558"/>
                </a:moveTo>
                <a:lnTo>
                  <a:pt x="6157558" y="6157558"/>
                </a:lnTo>
                <a:lnTo>
                  <a:pt x="6157558" y="0"/>
                </a:lnTo>
                <a:lnTo>
                  <a:pt x="0" y="0"/>
                </a:lnTo>
                <a:lnTo>
                  <a:pt x="0" y="6157558"/>
                </a:lnTo>
                <a:close/>
              </a:path>
            </a:pathLst>
          </a:custGeom>
          <a:blipFill>
            <a:blip r:embed="rId4">
              <a:extLst>
                <a:ext uri="{96DAC541-7B7A-43D3-8B79-37D633B846F1}">
                  <asvg:svgBlip xmlns:asvg="http://schemas.microsoft.com/office/drawing/2016/SVG/main" r:embed="rId5"/>
                </a:ext>
              </a:extLst>
            </a:blip>
            <a:stretch>
              <a:fillRect l="-15806" t="-3686"/>
            </a:stretch>
          </a:blipFill>
        </p:spPr>
      </p:sp>
      <p:pic>
        <p:nvPicPr>
          <p:cNvPr id="11" name="Picture 10">
            <a:extLst>
              <a:ext uri="{FF2B5EF4-FFF2-40B4-BE49-F238E27FC236}">
                <a16:creationId xmlns:a16="http://schemas.microsoft.com/office/drawing/2014/main" id="{DF0E14D1-F535-5E81-339F-61445D9A7A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21928" y="266700"/>
            <a:ext cx="4212336" cy="10320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903DA-57DE-75F3-C74A-EE61CEDA4107}"/>
            </a:ext>
          </a:extLst>
        </p:cNvPr>
        <p:cNvGrpSpPr/>
        <p:nvPr/>
      </p:nvGrpSpPr>
      <p:grpSpPr>
        <a:xfrm>
          <a:off x="0" y="0"/>
          <a:ext cx="0" cy="0"/>
          <a:chOff x="0" y="0"/>
          <a:chExt cx="0" cy="0"/>
        </a:xfrm>
      </p:grpSpPr>
      <p:sp>
        <p:nvSpPr>
          <p:cNvPr id="24" name="TextBox 24">
            <a:extLst>
              <a:ext uri="{FF2B5EF4-FFF2-40B4-BE49-F238E27FC236}">
                <a16:creationId xmlns:a16="http://schemas.microsoft.com/office/drawing/2014/main" id="{08C95DB5-1E08-1327-9D08-3F9061A82EA9}"/>
              </a:ext>
            </a:extLst>
          </p:cNvPr>
          <p:cNvSpPr txBox="1"/>
          <p:nvPr/>
        </p:nvSpPr>
        <p:spPr>
          <a:xfrm>
            <a:off x="1984645" y="3129140"/>
            <a:ext cx="7546371" cy="3321422"/>
          </a:xfrm>
          <a:prstGeom prst="rect">
            <a:avLst/>
          </a:prstGeom>
        </p:spPr>
        <p:txBody>
          <a:bodyPr wrap="square" lIns="0" tIns="0" rIns="0" bIns="0" rtlCol="0" anchor="t">
            <a:spAutoFit/>
          </a:bodyPr>
          <a:lstStyle/>
          <a:p>
            <a:pPr marL="342900" indent="-342900" algn="just">
              <a:lnSpc>
                <a:spcPct val="200000"/>
              </a:lnSpc>
              <a:buFont typeface="Courier New" panose="02070309020205020404" pitchFamily="49" charset="0"/>
              <a:buChar char="o"/>
            </a:pPr>
            <a:r>
              <a:rPr lang="en-US" sz="2800" b="1" dirty="0">
                <a:solidFill>
                  <a:srgbClr val="00B0F0"/>
                </a:solidFill>
                <a:effectLst/>
                <a:latin typeface="Roboto" panose="02000000000000000000" pitchFamily="2" charset="0"/>
                <a:ea typeface="Roboto" panose="02000000000000000000" pitchFamily="2" charset="0"/>
                <a:cs typeface="Roboto" panose="02000000000000000000" pitchFamily="2" charset="0"/>
              </a:rPr>
              <a:t>Sectoral gender segregation</a:t>
            </a:r>
            <a:endParaRPr lang="en-US" sz="2400" dirty="0">
              <a:effectLst/>
              <a:latin typeface="Roboto" panose="02000000000000000000" pitchFamily="2" charset="0"/>
              <a:ea typeface="Roboto" panose="02000000000000000000" pitchFamily="2" charset="0"/>
              <a:cs typeface="Roboto" panose="02000000000000000000" pitchFamily="2" charset="0"/>
            </a:endParaRPr>
          </a:p>
          <a:p>
            <a:pPr marL="342900" indent="-342900" algn="just">
              <a:lnSpc>
                <a:spcPct val="200000"/>
              </a:lnSpc>
              <a:buFont typeface="Courier New" panose="02070309020205020404" pitchFamily="49" charset="0"/>
              <a:buChar char="o"/>
            </a:pPr>
            <a:r>
              <a:rPr lang="en-US" sz="2800" b="1" dirty="0">
                <a:solidFill>
                  <a:srgbClr val="00B0F0"/>
                </a:solidFill>
                <a:latin typeface="Roboto" panose="02000000000000000000" pitchFamily="2" charset="0"/>
                <a:ea typeface="Roboto" panose="02000000000000000000" pitchFamily="2" charset="0"/>
                <a:cs typeface="Roboto" panose="02000000000000000000" pitchFamily="2" charset="0"/>
              </a:rPr>
              <a:t>Unfair distribution of paid and unpaid work </a:t>
            </a:r>
            <a:endParaRPr lang="en-US" sz="2400" dirty="0">
              <a:effectLst/>
              <a:latin typeface="Roboto" panose="02000000000000000000" pitchFamily="2" charset="0"/>
              <a:ea typeface="Roboto" panose="02000000000000000000" pitchFamily="2" charset="0"/>
              <a:cs typeface="Roboto" panose="02000000000000000000" pitchFamily="2" charset="0"/>
            </a:endParaRPr>
          </a:p>
          <a:p>
            <a:pPr marL="342900" indent="-342900" algn="just">
              <a:lnSpc>
                <a:spcPct val="200000"/>
              </a:lnSpc>
              <a:buFont typeface="Courier New" panose="02070309020205020404" pitchFamily="49" charset="0"/>
              <a:buChar char="o"/>
            </a:pPr>
            <a:r>
              <a:rPr lang="en-US" sz="2800" b="1" dirty="0">
                <a:solidFill>
                  <a:srgbClr val="00B0F0"/>
                </a:solidFill>
                <a:latin typeface="Roboto" panose="02000000000000000000" pitchFamily="2" charset="0"/>
                <a:ea typeface="Roboto" panose="02000000000000000000" pitchFamily="2" charset="0"/>
                <a:cs typeface="Roboto" panose="02000000000000000000" pitchFamily="2" charset="0"/>
              </a:rPr>
              <a:t>Gender stereotype</a:t>
            </a:r>
          </a:p>
          <a:p>
            <a:pPr marL="342900" indent="-342900" algn="just">
              <a:lnSpc>
                <a:spcPct val="200000"/>
              </a:lnSpc>
              <a:buFont typeface="Courier New" panose="02070309020205020404" pitchFamily="49" charset="0"/>
              <a:buChar char="o"/>
            </a:pPr>
            <a:r>
              <a:rPr lang="en-US" sz="2800" b="1" dirty="0">
                <a:solidFill>
                  <a:srgbClr val="00B0F0"/>
                </a:solidFill>
                <a:latin typeface="Roboto" panose="02000000000000000000" pitchFamily="2" charset="0"/>
                <a:ea typeface="Roboto" panose="02000000000000000000" pitchFamily="2" charset="0"/>
                <a:cs typeface="Roboto" panose="02000000000000000000" pitchFamily="2" charset="0"/>
                <a:sym typeface="Open Sans 1"/>
              </a:rPr>
              <a:t>Sexual harassment </a:t>
            </a:r>
          </a:p>
        </p:txBody>
      </p:sp>
      <p:sp>
        <p:nvSpPr>
          <p:cNvPr id="26" name="TextBox 2">
            <a:extLst>
              <a:ext uri="{FF2B5EF4-FFF2-40B4-BE49-F238E27FC236}">
                <a16:creationId xmlns:a16="http://schemas.microsoft.com/office/drawing/2014/main" id="{63C2BB68-4984-D406-F960-64034AC43D24}"/>
              </a:ext>
            </a:extLst>
          </p:cNvPr>
          <p:cNvSpPr txBox="1"/>
          <p:nvPr/>
        </p:nvSpPr>
        <p:spPr>
          <a:xfrm>
            <a:off x="2260505" y="867459"/>
            <a:ext cx="13766990" cy="833562"/>
          </a:xfrm>
          <a:prstGeom prst="rect">
            <a:avLst/>
          </a:prstGeom>
        </p:spPr>
        <p:txBody>
          <a:bodyPr lIns="0" tIns="0" rIns="0" bIns="0" rtlCol="0" anchor="t">
            <a:spAutoFit/>
          </a:bodyPr>
          <a:lstStyle/>
          <a:p>
            <a:pPr algn="ctr">
              <a:lnSpc>
                <a:spcPts val="7150"/>
              </a:lnSpc>
            </a:pPr>
            <a:r>
              <a:rPr lang="en-US" sz="4400" b="1" dirty="0">
                <a:solidFill>
                  <a:schemeClr val="tx2"/>
                </a:solidFill>
                <a:latin typeface="RoBOTO" panose="02000000000000000000" pitchFamily="2" charset="0"/>
                <a:ea typeface="RoBOTO" panose="02000000000000000000" pitchFamily="2" charset="0"/>
                <a:cs typeface="RoBOTO" panose="02000000000000000000" pitchFamily="2" charset="0"/>
                <a:sym typeface="Open Sans 1"/>
              </a:rPr>
              <a:t>Consequences of gender stereotypes in the workplace</a:t>
            </a:r>
          </a:p>
        </p:txBody>
      </p:sp>
      <p:pic>
        <p:nvPicPr>
          <p:cNvPr id="4" name="Imagen 16">
            <a:extLst>
              <a:ext uri="{FF2B5EF4-FFF2-40B4-BE49-F238E27FC236}">
                <a16:creationId xmlns:a16="http://schemas.microsoft.com/office/drawing/2014/main" id="{4EC962D0-A179-6C0B-BA83-5F0FF0C23E09}"/>
              </a:ext>
            </a:extLst>
          </p:cNvPr>
          <p:cNvPicPr>
            <a:picLocks noChangeAspect="1"/>
          </p:cNvPicPr>
          <p:nvPr/>
        </p:nvPicPr>
        <p:blipFill>
          <a:blip r:embed="rId3"/>
          <a:srcRect/>
          <a:stretch/>
        </p:blipFill>
        <p:spPr>
          <a:xfrm>
            <a:off x="15925800" y="9414836"/>
            <a:ext cx="1851276" cy="388388"/>
          </a:xfrm>
          <a:prstGeom prst="rect">
            <a:avLst/>
          </a:prstGeom>
        </p:spPr>
      </p:pic>
      <p:sp>
        <p:nvSpPr>
          <p:cNvPr id="3" name="Freeform 14">
            <a:extLst>
              <a:ext uri="{FF2B5EF4-FFF2-40B4-BE49-F238E27FC236}">
                <a16:creationId xmlns:a16="http://schemas.microsoft.com/office/drawing/2014/main" id="{AD81D2C7-21B8-5EA2-298A-B9866EEF3072}"/>
              </a:ext>
            </a:extLst>
          </p:cNvPr>
          <p:cNvSpPr/>
          <p:nvPr/>
        </p:nvSpPr>
        <p:spPr>
          <a:xfrm>
            <a:off x="6890" y="7200900"/>
            <a:ext cx="3726910" cy="30861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8170" b="-9706"/>
            </a:stretch>
          </a:blipFill>
          <a:ln cap="sq">
            <a:noFill/>
            <a:prstDash val="solid"/>
            <a:miter/>
          </a:ln>
        </p:spPr>
      </p:sp>
      <p:sp>
        <p:nvSpPr>
          <p:cNvPr id="7" name="Freeform 26">
            <a:extLst>
              <a:ext uri="{FF2B5EF4-FFF2-40B4-BE49-F238E27FC236}">
                <a16:creationId xmlns:a16="http://schemas.microsoft.com/office/drawing/2014/main" id="{E25D4E5F-7F80-D0E8-DE8E-AEFB9FDEEEA9}"/>
              </a:ext>
            </a:extLst>
          </p:cNvPr>
          <p:cNvSpPr/>
          <p:nvPr/>
        </p:nvSpPr>
        <p:spPr>
          <a:xfrm flipH="1" flipV="1">
            <a:off x="15047377" y="0"/>
            <a:ext cx="3240622" cy="3442442"/>
          </a:xfrm>
          <a:custGeom>
            <a:avLst/>
            <a:gdLst/>
            <a:ahLst/>
            <a:cxnLst/>
            <a:rect l="l" t="t" r="r" b="b"/>
            <a:pathLst>
              <a:path w="4114800" h="4114800">
                <a:moveTo>
                  <a:pt x="4114800" y="4114800"/>
                </a:moveTo>
                <a:lnTo>
                  <a:pt x="0" y="4114800"/>
                </a:lnTo>
                <a:lnTo>
                  <a:pt x="0" y="0"/>
                </a:lnTo>
                <a:lnTo>
                  <a:pt x="4114800" y="0"/>
                </a:lnTo>
                <a:lnTo>
                  <a:pt x="4114800" y="4114800"/>
                </a:lnTo>
                <a:close/>
              </a:path>
            </a:pathLst>
          </a:custGeom>
          <a:blipFill>
            <a:blip r:embed="rId4">
              <a:extLst>
                <a:ext uri="{96DAC541-7B7A-43D3-8B79-37D633B846F1}">
                  <asvg:svgBlip xmlns:asvg="http://schemas.microsoft.com/office/drawing/2016/SVG/main" r:embed="rId5"/>
                </a:ext>
              </a:extLst>
            </a:blip>
            <a:stretch>
              <a:fillRect l="-13343" b="-11471"/>
            </a:stretch>
          </a:blipFill>
          <a:ln cap="sq">
            <a:noFill/>
            <a:prstDash val="solid"/>
            <a:miter/>
          </a:ln>
        </p:spPr>
      </p:sp>
      <p:pic>
        <p:nvPicPr>
          <p:cNvPr id="9" name="Image 8">
            <a:extLst>
              <a:ext uri="{FF2B5EF4-FFF2-40B4-BE49-F238E27FC236}">
                <a16:creationId xmlns:a16="http://schemas.microsoft.com/office/drawing/2014/main" id="{4144470A-9E72-96DF-D9A6-6787A0FB8FB0}"/>
              </a:ext>
            </a:extLst>
          </p:cNvPr>
          <p:cNvPicPr>
            <a:picLocks noChangeAspect="1"/>
          </p:cNvPicPr>
          <p:nvPr/>
        </p:nvPicPr>
        <p:blipFill>
          <a:blip r:embed="rId6"/>
          <a:stretch>
            <a:fillRect/>
          </a:stretch>
        </p:blipFill>
        <p:spPr>
          <a:xfrm>
            <a:off x="9986817" y="2711942"/>
            <a:ext cx="1129550" cy="3099696"/>
          </a:xfrm>
          <a:prstGeom prst="rect">
            <a:avLst/>
          </a:prstGeom>
        </p:spPr>
      </p:pic>
      <p:pic>
        <p:nvPicPr>
          <p:cNvPr id="11" name="Image 10">
            <a:extLst>
              <a:ext uri="{FF2B5EF4-FFF2-40B4-BE49-F238E27FC236}">
                <a16:creationId xmlns:a16="http://schemas.microsoft.com/office/drawing/2014/main" id="{97207B81-1EAC-9894-E3A2-EC5C1875D7A5}"/>
              </a:ext>
            </a:extLst>
          </p:cNvPr>
          <p:cNvPicPr>
            <a:picLocks noChangeAspect="1"/>
          </p:cNvPicPr>
          <p:nvPr/>
        </p:nvPicPr>
        <p:blipFill>
          <a:blip r:embed="rId7"/>
          <a:stretch>
            <a:fillRect/>
          </a:stretch>
        </p:blipFill>
        <p:spPr>
          <a:xfrm>
            <a:off x="14397723" y="6240691"/>
            <a:ext cx="3438620" cy="3331720"/>
          </a:xfrm>
          <a:prstGeom prst="rect">
            <a:avLst/>
          </a:prstGeom>
        </p:spPr>
      </p:pic>
      <p:pic>
        <p:nvPicPr>
          <p:cNvPr id="13" name="Image 12">
            <a:extLst>
              <a:ext uri="{FF2B5EF4-FFF2-40B4-BE49-F238E27FC236}">
                <a16:creationId xmlns:a16="http://schemas.microsoft.com/office/drawing/2014/main" id="{87E85A19-B87D-D6F0-7ADC-53CA852D2C5B}"/>
              </a:ext>
            </a:extLst>
          </p:cNvPr>
          <p:cNvPicPr>
            <a:picLocks noChangeAspect="1"/>
          </p:cNvPicPr>
          <p:nvPr/>
        </p:nvPicPr>
        <p:blipFill>
          <a:blip r:embed="rId8"/>
          <a:stretch>
            <a:fillRect/>
          </a:stretch>
        </p:blipFill>
        <p:spPr>
          <a:xfrm>
            <a:off x="12063060" y="2030126"/>
            <a:ext cx="3240623" cy="3442442"/>
          </a:xfrm>
          <a:prstGeom prst="rect">
            <a:avLst/>
          </a:prstGeom>
        </p:spPr>
      </p:pic>
      <p:pic>
        <p:nvPicPr>
          <p:cNvPr id="15" name="Image 14">
            <a:extLst>
              <a:ext uri="{FF2B5EF4-FFF2-40B4-BE49-F238E27FC236}">
                <a16:creationId xmlns:a16="http://schemas.microsoft.com/office/drawing/2014/main" id="{57429BF0-E20F-81E0-E73B-2C267B251A89}"/>
              </a:ext>
            </a:extLst>
          </p:cNvPr>
          <p:cNvPicPr>
            <a:picLocks noChangeAspect="1"/>
          </p:cNvPicPr>
          <p:nvPr/>
        </p:nvPicPr>
        <p:blipFill>
          <a:blip r:embed="rId9"/>
          <a:stretch>
            <a:fillRect/>
          </a:stretch>
        </p:blipFill>
        <p:spPr>
          <a:xfrm>
            <a:off x="11168508" y="6485872"/>
            <a:ext cx="2919220" cy="3534427"/>
          </a:xfrm>
          <a:prstGeom prst="rect">
            <a:avLst/>
          </a:prstGeom>
        </p:spPr>
      </p:pic>
      <p:cxnSp>
        <p:nvCxnSpPr>
          <p:cNvPr id="17" name="Connecteur droit 16">
            <a:extLst>
              <a:ext uri="{FF2B5EF4-FFF2-40B4-BE49-F238E27FC236}">
                <a16:creationId xmlns:a16="http://schemas.microsoft.com/office/drawing/2014/main" id="{D43AD046-A5A7-99D8-B95E-AC7C2858C62C}"/>
              </a:ext>
            </a:extLst>
          </p:cNvPr>
          <p:cNvCxnSpPr>
            <a:cxnSpLocks/>
          </p:cNvCxnSpPr>
          <p:nvPr/>
        </p:nvCxnSpPr>
        <p:spPr>
          <a:xfrm flipV="1">
            <a:off x="9372600" y="5286925"/>
            <a:ext cx="8153400" cy="157860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2" name="Imagen 11">
            <a:extLst>
              <a:ext uri="{FF2B5EF4-FFF2-40B4-BE49-F238E27FC236}">
                <a16:creationId xmlns:a16="http://schemas.microsoft.com/office/drawing/2014/main" id="{39FFE4E9-95B4-4DCD-04A3-D79B69AAAC0B}"/>
              </a:ext>
            </a:extLst>
          </p:cNvPr>
          <p:cNvPicPr>
            <a:picLocks noChangeAspect="1"/>
          </p:cNvPicPr>
          <p:nvPr/>
        </p:nvPicPr>
        <p:blipFill>
          <a:blip r:embed="rId10"/>
          <a:srcRect/>
          <a:stretch/>
        </p:blipFill>
        <p:spPr>
          <a:xfrm>
            <a:off x="152400" y="9703774"/>
            <a:ext cx="1530890" cy="375090"/>
          </a:xfrm>
          <a:prstGeom prst="rect">
            <a:avLst/>
          </a:prstGeom>
        </p:spPr>
      </p:pic>
    </p:spTree>
    <p:extLst>
      <p:ext uri="{BB962C8B-B14F-4D97-AF65-F5344CB8AC3E}">
        <p14:creationId xmlns:p14="http://schemas.microsoft.com/office/powerpoint/2010/main" val="653659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ECA01-E065-F06D-1A89-473F5D5FF137}"/>
            </a:ext>
          </a:extLst>
        </p:cNvPr>
        <p:cNvGrpSpPr/>
        <p:nvPr/>
      </p:nvGrpSpPr>
      <p:grpSpPr>
        <a:xfrm>
          <a:off x="0" y="0"/>
          <a:ext cx="0" cy="0"/>
          <a:chOff x="0" y="0"/>
          <a:chExt cx="0" cy="0"/>
        </a:xfrm>
      </p:grpSpPr>
      <p:sp>
        <p:nvSpPr>
          <p:cNvPr id="26" name="TextBox 2">
            <a:extLst>
              <a:ext uri="{FF2B5EF4-FFF2-40B4-BE49-F238E27FC236}">
                <a16:creationId xmlns:a16="http://schemas.microsoft.com/office/drawing/2014/main" id="{26D62C49-EAA2-FD37-6C34-154C84B7EEEF}"/>
              </a:ext>
            </a:extLst>
          </p:cNvPr>
          <p:cNvSpPr txBox="1"/>
          <p:nvPr/>
        </p:nvSpPr>
        <p:spPr>
          <a:xfrm>
            <a:off x="2260505" y="815453"/>
            <a:ext cx="13766990" cy="833562"/>
          </a:xfrm>
          <a:prstGeom prst="rect">
            <a:avLst/>
          </a:prstGeom>
        </p:spPr>
        <p:txBody>
          <a:bodyPr lIns="0" tIns="0" rIns="0" bIns="0" rtlCol="0" anchor="t">
            <a:spAutoFit/>
          </a:bodyPr>
          <a:lstStyle/>
          <a:p>
            <a:pPr algn="ctr">
              <a:lnSpc>
                <a:spcPts val="7150"/>
              </a:lnSpc>
            </a:pPr>
            <a:r>
              <a:rPr lang="en-US" sz="4400" b="1" dirty="0">
                <a:solidFill>
                  <a:schemeClr val="tx2"/>
                </a:solidFill>
                <a:latin typeface="RoBOTO" panose="02000000000000000000" pitchFamily="2" charset="0"/>
                <a:ea typeface="RoBOTO" panose="02000000000000000000" pitchFamily="2" charset="0"/>
                <a:cs typeface="RoBOTO" panose="02000000000000000000" pitchFamily="2" charset="0"/>
                <a:sym typeface="Open Sans 1"/>
              </a:rPr>
              <a:t>How is gender inequality measured?</a:t>
            </a:r>
          </a:p>
        </p:txBody>
      </p:sp>
      <p:pic>
        <p:nvPicPr>
          <p:cNvPr id="2" name="Imagen 11">
            <a:extLst>
              <a:ext uri="{FF2B5EF4-FFF2-40B4-BE49-F238E27FC236}">
                <a16:creationId xmlns:a16="http://schemas.microsoft.com/office/drawing/2014/main" id="{7A50476B-2802-941A-86D5-15B7ACE643CA}"/>
              </a:ext>
            </a:extLst>
          </p:cNvPr>
          <p:cNvPicPr>
            <a:picLocks noChangeAspect="1"/>
          </p:cNvPicPr>
          <p:nvPr/>
        </p:nvPicPr>
        <p:blipFill>
          <a:blip r:embed="rId3"/>
          <a:srcRect/>
          <a:stretch/>
        </p:blipFill>
        <p:spPr>
          <a:xfrm>
            <a:off x="1219200" y="9414836"/>
            <a:ext cx="1530890" cy="375090"/>
          </a:xfrm>
          <a:prstGeom prst="rect">
            <a:avLst/>
          </a:prstGeom>
        </p:spPr>
      </p:pic>
      <p:pic>
        <p:nvPicPr>
          <p:cNvPr id="4" name="Imagen 16">
            <a:extLst>
              <a:ext uri="{FF2B5EF4-FFF2-40B4-BE49-F238E27FC236}">
                <a16:creationId xmlns:a16="http://schemas.microsoft.com/office/drawing/2014/main" id="{EEFAB288-387D-99DD-3667-391651FB7F0D}"/>
              </a:ext>
            </a:extLst>
          </p:cNvPr>
          <p:cNvPicPr>
            <a:picLocks noChangeAspect="1"/>
          </p:cNvPicPr>
          <p:nvPr/>
        </p:nvPicPr>
        <p:blipFill>
          <a:blip r:embed="rId4"/>
          <a:srcRect/>
          <a:stretch/>
        </p:blipFill>
        <p:spPr>
          <a:xfrm>
            <a:off x="15925800" y="9414836"/>
            <a:ext cx="1851276" cy="388388"/>
          </a:xfrm>
          <a:prstGeom prst="rect">
            <a:avLst/>
          </a:prstGeom>
        </p:spPr>
      </p:pic>
      <p:sp>
        <p:nvSpPr>
          <p:cNvPr id="3" name="Freeform 14">
            <a:extLst>
              <a:ext uri="{FF2B5EF4-FFF2-40B4-BE49-F238E27FC236}">
                <a16:creationId xmlns:a16="http://schemas.microsoft.com/office/drawing/2014/main" id="{94E33BB2-C2D8-FAA6-F6BA-F1B8F1939B16}"/>
              </a:ext>
            </a:extLst>
          </p:cNvPr>
          <p:cNvSpPr/>
          <p:nvPr/>
        </p:nvSpPr>
        <p:spPr>
          <a:xfrm>
            <a:off x="0" y="6536273"/>
            <a:ext cx="3803970" cy="3750727"/>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8170" b="-9706"/>
            </a:stretch>
          </a:blipFill>
          <a:ln cap="sq">
            <a:noFill/>
            <a:prstDash val="solid"/>
            <a:miter/>
          </a:ln>
        </p:spPr>
      </p:sp>
      <p:sp>
        <p:nvSpPr>
          <p:cNvPr id="7" name="Freeform 26">
            <a:extLst>
              <a:ext uri="{FF2B5EF4-FFF2-40B4-BE49-F238E27FC236}">
                <a16:creationId xmlns:a16="http://schemas.microsoft.com/office/drawing/2014/main" id="{26AD5606-1B2D-F42F-9C15-72F37E085DD4}"/>
              </a:ext>
            </a:extLst>
          </p:cNvPr>
          <p:cNvSpPr/>
          <p:nvPr/>
        </p:nvSpPr>
        <p:spPr>
          <a:xfrm flipH="1" flipV="1">
            <a:off x="14657615" y="0"/>
            <a:ext cx="3630385" cy="3691380"/>
          </a:xfrm>
          <a:custGeom>
            <a:avLst/>
            <a:gdLst/>
            <a:ahLst/>
            <a:cxnLst/>
            <a:rect l="l" t="t" r="r" b="b"/>
            <a:pathLst>
              <a:path w="4114800" h="4114800">
                <a:moveTo>
                  <a:pt x="4114800" y="4114800"/>
                </a:moveTo>
                <a:lnTo>
                  <a:pt x="0" y="4114800"/>
                </a:lnTo>
                <a:lnTo>
                  <a:pt x="0" y="0"/>
                </a:lnTo>
                <a:lnTo>
                  <a:pt x="4114800" y="0"/>
                </a:lnTo>
                <a:lnTo>
                  <a:pt x="4114800" y="4114800"/>
                </a:lnTo>
                <a:close/>
              </a:path>
            </a:pathLst>
          </a:custGeom>
          <a:blipFill>
            <a:blip r:embed="rId5">
              <a:extLst>
                <a:ext uri="{96DAC541-7B7A-43D3-8B79-37D633B846F1}">
                  <asvg:svgBlip xmlns:asvg="http://schemas.microsoft.com/office/drawing/2016/SVG/main" r:embed="rId6"/>
                </a:ext>
              </a:extLst>
            </a:blip>
            <a:stretch>
              <a:fillRect l="-13343" b="-11471"/>
            </a:stretch>
          </a:blipFill>
          <a:ln cap="sq">
            <a:noFill/>
            <a:prstDash val="solid"/>
            <a:miter/>
          </a:ln>
        </p:spPr>
      </p:sp>
      <p:sp>
        <p:nvSpPr>
          <p:cNvPr id="6" name="ZoneTexte 5">
            <a:extLst>
              <a:ext uri="{FF2B5EF4-FFF2-40B4-BE49-F238E27FC236}">
                <a16:creationId xmlns:a16="http://schemas.microsoft.com/office/drawing/2014/main" id="{29150C6F-7B81-6A6C-B257-49FBB0012617}"/>
              </a:ext>
            </a:extLst>
          </p:cNvPr>
          <p:cNvSpPr txBox="1"/>
          <p:nvPr/>
        </p:nvSpPr>
        <p:spPr>
          <a:xfrm>
            <a:off x="1524000" y="4061360"/>
            <a:ext cx="7178526" cy="2492990"/>
          </a:xfrm>
          <a:prstGeom prst="rect">
            <a:avLst/>
          </a:prstGeom>
          <a:noFill/>
        </p:spPr>
        <p:txBody>
          <a:bodyPr wrap="square">
            <a:spAutoFit/>
          </a:bodyPr>
          <a:lstStyle/>
          <a:p>
            <a:r>
              <a:rPr lang="fr-FR" sz="2400" b="1" dirty="0">
                <a:solidFill>
                  <a:srgbClr val="00B0F0"/>
                </a:solidFill>
                <a:latin typeface="Roboto" panose="02000000000000000000" pitchFamily="2" charset="0"/>
                <a:ea typeface="Roboto" panose="02000000000000000000" pitchFamily="2" charset="0"/>
                <a:cs typeface="Roboto" panose="02000000000000000000" pitchFamily="2" charset="0"/>
              </a:rPr>
              <a:t>At </a:t>
            </a:r>
            <a:r>
              <a:rPr lang="fr-FR" sz="2400" b="1" dirty="0" err="1">
                <a:solidFill>
                  <a:srgbClr val="00B0F0"/>
                </a:solidFill>
                <a:latin typeface="Roboto" panose="02000000000000000000" pitchFamily="2" charset="0"/>
                <a:ea typeface="Roboto" panose="02000000000000000000" pitchFamily="2" charset="0"/>
                <a:cs typeface="Roboto" panose="02000000000000000000" pitchFamily="2" charset="0"/>
              </a:rPr>
              <a:t>European</a:t>
            </a:r>
            <a:r>
              <a:rPr lang="fr-FR" sz="2400" b="1" dirty="0">
                <a:solidFill>
                  <a:srgbClr val="00B0F0"/>
                </a:solidFill>
                <a:latin typeface="Roboto" panose="02000000000000000000" pitchFamily="2" charset="0"/>
                <a:ea typeface="Roboto" panose="02000000000000000000" pitchFamily="2" charset="0"/>
                <a:cs typeface="Roboto" panose="02000000000000000000" pitchFamily="2" charset="0"/>
              </a:rPr>
              <a:t> </a:t>
            </a:r>
            <a:r>
              <a:rPr lang="fr-FR" sz="2400" b="1" dirty="0" err="1">
                <a:solidFill>
                  <a:srgbClr val="00B0F0"/>
                </a:solidFill>
                <a:latin typeface="Roboto" panose="02000000000000000000" pitchFamily="2" charset="0"/>
                <a:ea typeface="Roboto" panose="02000000000000000000" pitchFamily="2" charset="0"/>
                <a:cs typeface="Roboto" panose="02000000000000000000" pitchFamily="2" charset="0"/>
              </a:rPr>
              <a:t>level</a:t>
            </a:r>
            <a:r>
              <a:rPr lang="fr-FR" sz="2200" dirty="0">
                <a:latin typeface="Roboto" panose="02000000000000000000" pitchFamily="2" charset="0"/>
                <a:ea typeface="Roboto" panose="02000000000000000000" pitchFamily="2" charset="0"/>
                <a:cs typeface="Roboto" panose="02000000000000000000" pitchFamily="2" charset="0"/>
              </a:rPr>
              <a:t>, a </a:t>
            </a:r>
            <a:r>
              <a:rPr lang="fr-FR" sz="2200" dirty="0" err="1">
                <a:latin typeface="Roboto" panose="02000000000000000000" pitchFamily="2" charset="0"/>
                <a:ea typeface="Roboto" panose="02000000000000000000" pitchFamily="2" charset="0"/>
                <a:cs typeface="Roboto" panose="02000000000000000000" pitchFamily="2" charset="0"/>
              </a:rPr>
              <a:t>Gender</a:t>
            </a:r>
            <a:r>
              <a:rPr lang="fr-FR" sz="2200" dirty="0">
                <a:latin typeface="Roboto" panose="02000000000000000000" pitchFamily="2" charset="0"/>
                <a:ea typeface="Roboto" panose="02000000000000000000" pitchFamily="2" charset="0"/>
                <a:cs typeface="Roboto" panose="02000000000000000000" pitchFamily="2" charset="0"/>
              </a:rPr>
              <a:t> </a:t>
            </a:r>
            <a:r>
              <a:rPr lang="fr-FR" sz="2200" dirty="0" err="1">
                <a:latin typeface="Roboto" panose="02000000000000000000" pitchFamily="2" charset="0"/>
                <a:ea typeface="Roboto" panose="02000000000000000000" pitchFamily="2" charset="0"/>
                <a:cs typeface="Roboto" panose="02000000000000000000" pitchFamily="2" charset="0"/>
              </a:rPr>
              <a:t>equality</a:t>
            </a:r>
            <a:r>
              <a:rPr lang="fr-FR" sz="2200" dirty="0">
                <a:latin typeface="Roboto" panose="02000000000000000000" pitchFamily="2" charset="0"/>
                <a:ea typeface="Roboto" panose="02000000000000000000" pitchFamily="2" charset="0"/>
                <a:cs typeface="Roboto" panose="02000000000000000000" pitchFamily="2" charset="0"/>
              </a:rPr>
              <a:t> Index </a:t>
            </a:r>
            <a:r>
              <a:rPr lang="fr-FR" sz="2200" dirty="0" err="1">
                <a:latin typeface="Roboto" panose="02000000000000000000" pitchFamily="2" charset="0"/>
                <a:ea typeface="Roboto" panose="02000000000000000000" pitchFamily="2" charset="0"/>
                <a:cs typeface="Roboto" panose="02000000000000000000" pitchFamily="2" charset="0"/>
              </a:rPr>
              <a:t>exists</a:t>
            </a:r>
            <a:r>
              <a:rPr lang="fr-FR" sz="2200" dirty="0">
                <a:latin typeface="Roboto" panose="02000000000000000000" pitchFamily="2" charset="0"/>
                <a:ea typeface="Roboto" panose="02000000000000000000" pitchFamily="2" charset="0"/>
                <a:cs typeface="Roboto" panose="02000000000000000000" pitchFamily="2" charset="0"/>
              </a:rPr>
              <a:t> to compare countries.</a:t>
            </a:r>
          </a:p>
          <a:p>
            <a:endParaRPr lang="fr-FR" sz="2200" dirty="0">
              <a:latin typeface="Roboto" panose="02000000000000000000" pitchFamily="2" charset="0"/>
              <a:ea typeface="Roboto" panose="02000000000000000000" pitchFamily="2" charset="0"/>
              <a:cs typeface="Roboto" panose="02000000000000000000" pitchFamily="2" charset="0"/>
            </a:endParaRPr>
          </a:p>
          <a:p>
            <a:r>
              <a:rPr lang="fr-FR" sz="2200" dirty="0">
                <a:latin typeface="Roboto" panose="02000000000000000000" pitchFamily="2" charset="0"/>
                <a:ea typeface="Roboto" panose="02000000000000000000" pitchFamily="2" charset="0"/>
                <a:cs typeface="Roboto" panose="02000000000000000000" pitchFamily="2" charset="0"/>
              </a:rPr>
              <a:t>It </a:t>
            </a:r>
            <a:r>
              <a:rPr lang="fr-FR" sz="2200" dirty="0" err="1">
                <a:latin typeface="Roboto" panose="02000000000000000000" pitchFamily="2" charset="0"/>
                <a:ea typeface="Roboto" panose="02000000000000000000" pitchFamily="2" charset="0"/>
                <a:cs typeface="Roboto" panose="02000000000000000000" pitchFamily="2" charset="0"/>
              </a:rPr>
              <a:t>is</a:t>
            </a:r>
            <a:r>
              <a:rPr lang="fr-FR" sz="2200" dirty="0">
                <a:latin typeface="Roboto" panose="02000000000000000000" pitchFamily="2" charset="0"/>
                <a:ea typeface="Roboto" panose="02000000000000000000" pitchFamily="2" charset="0"/>
                <a:cs typeface="Roboto" panose="02000000000000000000" pitchFamily="2" charset="0"/>
              </a:rPr>
              <a:t> </a:t>
            </a:r>
            <a:r>
              <a:rPr lang="fr-FR" sz="2200" dirty="0" err="1">
                <a:latin typeface="Roboto" panose="02000000000000000000" pitchFamily="2" charset="0"/>
                <a:ea typeface="Roboto" panose="02000000000000000000" pitchFamily="2" charset="0"/>
                <a:cs typeface="Roboto" panose="02000000000000000000" pitchFamily="2" charset="0"/>
              </a:rPr>
              <a:t>based</a:t>
            </a:r>
            <a:r>
              <a:rPr lang="fr-FR" sz="2200" dirty="0">
                <a:latin typeface="Roboto" panose="02000000000000000000" pitchFamily="2" charset="0"/>
                <a:ea typeface="Roboto" panose="02000000000000000000" pitchFamily="2" charset="0"/>
                <a:cs typeface="Roboto" panose="02000000000000000000" pitchFamily="2" charset="0"/>
              </a:rPr>
              <a:t> on </a:t>
            </a:r>
            <a:r>
              <a:rPr lang="fr-FR" sz="2200" b="1" dirty="0">
                <a:latin typeface="Roboto" panose="02000000000000000000" pitchFamily="2" charset="0"/>
                <a:ea typeface="Roboto" panose="02000000000000000000" pitchFamily="2" charset="0"/>
                <a:cs typeface="Roboto" panose="02000000000000000000" pitchFamily="2" charset="0"/>
              </a:rPr>
              <a:t>6 </a:t>
            </a:r>
            <a:r>
              <a:rPr lang="fr-FR" sz="2200" b="1" dirty="0" err="1">
                <a:latin typeface="Roboto" panose="02000000000000000000" pitchFamily="2" charset="0"/>
                <a:ea typeface="Roboto" panose="02000000000000000000" pitchFamily="2" charset="0"/>
                <a:cs typeface="Roboto" panose="02000000000000000000" pitchFamily="2" charset="0"/>
              </a:rPr>
              <a:t>domains</a:t>
            </a:r>
            <a:r>
              <a:rPr lang="fr-FR" sz="2200" b="1" dirty="0">
                <a:latin typeface="Roboto" panose="02000000000000000000" pitchFamily="2" charset="0"/>
                <a:ea typeface="Roboto" panose="02000000000000000000" pitchFamily="2" charset="0"/>
                <a:cs typeface="Roboto" panose="02000000000000000000" pitchFamily="2" charset="0"/>
              </a:rPr>
              <a:t> </a:t>
            </a:r>
            <a:r>
              <a:rPr lang="fr-FR" sz="2200" dirty="0">
                <a:latin typeface="Roboto" panose="02000000000000000000" pitchFamily="2" charset="0"/>
                <a:ea typeface="Roboto" panose="02000000000000000000" pitchFamily="2" charset="0"/>
                <a:cs typeface="Roboto" panose="02000000000000000000" pitchFamily="2" charset="0"/>
              </a:rPr>
              <a:t>and </a:t>
            </a:r>
            <a:r>
              <a:rPr lang="en-US" sz="2200" dirty="0">
                <a:latin typeface="Roboto" panose="02000000000000000000" pitchFamily="2" charset="0"/>
                <a:ea typeface="Roboto" panose="02000000000000000000" pitchFamily="2" charset="0"/>
                <a:cs typeface="Roboto" panose="02000000000000000000" pitchFamily="2" charset="0"/>
              </a:rPr>
              <a:t>gives the EU and the Member States </a:t>
            </a:r>
            <a:r>
              <a:rPr lang="en-US" sz="2200" b="1" dirty="0">
                <a:latin typeface="Roboto" panose="02000000000000000000" pitchFamily="2" charset="0"/>
                <a:ea typeface="Roboto" panose="02000000000000000000" pitchFamily="2" charset="0"/>
                <a:cs typeface="Roboto" panose="02000000000000000000" pitchFamily="2" charset="0"/>
              </a:rPr>
              <a:t>a score from 1 to 100 </a:t>
            </a:r>
            <a:r>
              <a:rPr lang="en-US" sz="2200" dirty="0">
                <a:latin typeface="Roboto" panose="02000000000000000000" pitchFamily="2" charset="0"/>
                <a:ea typeface="Roboto" panose="02000000000000000000" pitchFamily="2" charset="0"/>
                <a:cs typeface="Roboto" panose="02000000000000000000" pitchFamily="2" charset="0"/>
              </a:rPr>
              <a:t>(A score of 100 would mean that a country had reached full equality between women and men).</a:t>
            </a:r>
            <a:endParaRPr lang="fr-FR" sz="2200" dirty="0">
              <a:latin typeface="Roboto" panose="02000000000000000000" pitchFamily="2" charset="0"/>
              <a:ea typeface="Roboto" panose="02000000000000000000" pitchFamily="2" charset="0"/>
              <a:cs typeface="Roboto" panose="02000000000000000000" pitchFamily="2" charset="0"/>
            </a:endParaRPr>
          </a:p>
        </p:txBody>
      </p:sp>
      <p:pic>
        <p:nvPicPr>
          <p:cNvPr id="8" name="Picture 2">
            <a:extLst>
              <a:ext uri="{FF2B5EF4-FFF2-40B4-BE49-F238E27FC236}">
                <a16:creationId xmlns:a16="http://schemas.microsoft.com/office/drawing/2014/main" id="{127EAC3C-8CFF-8AB3-612A-B24BCAA4CC3E}"/>
              </a:ext>
            </a:extLst>
          </p:cNvPr>
          <p:cNvPicPr>
            <a:picLocks noChangeAspect="1"/>
          </p:cNvPicPr>
          <p:nvPr/>
        </p:nvPicPr>
        <p:blipFill>
          <a:blip r:embed="rId7" cstate="print">
            <a:extLst>
              <a:ext uri="{28A0092B-C50C-407E-A947-70E740481C1C}">
                <a14:useLocalDpi xmlns:a14="http://schemas.microsoft.com/office/drawing/2010/main" val="0"/>
              </a:ext>
            </a:extLst>
          </a:blip>
          <a:srcRect l="22411" t="4871" r="22412" b="5348"/>
          <a:stretch/>
        </p:blipFill>
        <p:spPr bwMode="auto">
          <a:xfrm>
            <a:off x="8853056" y="2051337"/>
            <a:ext cx="8241144" cy="7546811"/>
          </a:xfrm>
          <a:prstGeom prst="rect">
            <a:avLst/>
          </a:prstGeom>
          <a:noFill/>
          <a:ln>
            <a:noFill/>
          </a:ln>
        </p:spPr>
      </p:pic>
      <p:pic>
        <p:nvPicPr>
          <p:cNvPr id="9" name="Imagen 11">
            <a:extLst>
              <a:ext uri="{FF2B5EF4-FFF2-40B4-BE49-F238E27FC236}">
                <a16:creationId xmlns:a16="http://schemas.microsoft.com/office/drawing/2014/main" id="{0B855383-3382-2278-66D7-C7D5F4F98489}"/>
              </a:ext>
            </a:extLst>
          </p:cNvPr>
          <p:cNvPicPr>
            <a:picLocks noChangeAspect="1"/>
          </p:cNvPicPr>
          <p:nvPr/>
        </p:nvPicPr>
        <p:blipFill>
          <a:blip r:embed="rId3"/>
          <a:srcRect/>
          <a:stretch/>
        </p:blipFill>
        <p:spPr>
          <a:xfrm>
            <a:off x="152400" y="9609030"/>
            <a:ext cx="1530890" cy="375090"/>
          </a:xfrm>
          <a:prstGeom prst="rect">
            <a:avLst/>
          </a:prstGeom>
        </p:spPr>
      </p:pic>
    </p:spTree>
    <p:extLst>
      <p:ext uri="{BB962C8B-B14F-4D97-AF65-F5344CB8AC3E}">
        <p14:creationId xmlns:p14="http://schemas.microsoft.com/office/powerpoint/2010/main" val="2636427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409BE-B24D-8E43-7835-55F5B7288DE2}"/>
            </a:ext>
          </a:extLst>
        </p:cNvPr>
        <p:cNvGrpSpPr/>
        <p:nvPr/>
      </p:nvGrpSpPr>
      <p:grpSpPr>
        <a:xfrm>
          <a:off x="0" y="0"/>
          <a:ext cx="0" cy="0"/>
          <a:chOff x="0" y="0"/>
          <a:chExt cx="0" cy="0"/>
        </a:xfrm>
      </p:grpSpPr>
      <p:pic>
        <p:nvPicPr>
          <p:cNvPr id="2" name="Imagen 11">
            <a:extLst>
              <a:ext uri="{FF2B5EF4-FFF2-40B4-BE49-F238E27FC236}">
                <a16:creationId xmlns:a16="http://schemas.microsoft.com/office/drawing/2014/main" id="{56E6B899-A119-8C59-FC7E-B1FABD6C1158}"/>
              </a:ext>
            </a:extLst>
          </p:cNvPr>
          <p:cNvPicPr>
            <a:picLocks noChangeAspect="1"/>
          </p:cNvPicPr>
          <p:nvPr/>
        </p:nvPicPr>
        <p:blipFill>
          <a:blip r:embed="rId3"/>
          <a:srcRect/>
          <a:stretch/>
        </p:blipFill>
        <p:spPr>
          <a:xfrm>
            <a:off x="1219200" y="9414836"/>
            <a:ext cx="1530890" cy="375090"/>
          </a:xfrm>
          <a:prstGeom prst="rect">
            <a:avLst/>
          </a:prstGeom>
        </p:spPr>
      </p:pic>
      <p:pic>
        <p:nvPicPr>
          <p:cNvPr id="4" name="Imagen 16">
            <a:extLst>
              <a:ext uri="{FF2B5EF4-FFF2-40B4-BE49-F238E27FC236}">
                <a16:creationId xmlns:a16="http://schemas.microsoft.com/office/drawing/2014/main" id="{36A80E4C-5863-D703-51C2-5CBD385DC5D2}"/>
              </a:ext>
            </a:extLst>
          </p:cNvPr>
          <p:cNvPicPr>
            <a:picLocks noChangeAspect="1"/>
          </p:cNvPicPr>
          <p:nvPr/>
        </p:nvPicPr>
        <p:blipFill>
          <a:blip r:embed="rId4"/>
          <a:srcRect/>
          <a:stretch/>
        </p:blipFill>
        <p:spPr>
          <a:xfrm>
            <a:off x="15925800" y="9414836"/>
            <a:ext cx="1851276" cy="388388"/>
          </a:xfrm>
          <a:prstGeom prst="rect">
            <a:avLst/>
          </a:prstGeom>
        </p:spPr>
      </p:pic>
      <p:sp>
        <p:nvSpPr>
          <p:cNvPr id="3" name="Freeform 14">
            <a:extLst>
              <a:ext uri="{FF2B5EF4-FFF2-40B4-BE49-F238E27FC236}">
                <a16:creationId xmlns:a16="http://schemas.microsoft.com/office/drawing/2014/main" id="{58483D33-2FA6-9ED1-366E-C902B26723E1}"/>
              </a:ext>
            </a:extLst>
          </p:cNvPr>
          <p:cNvSpPr/>
          <p:nvPr/>
        </p:nvSpPr>
        <p:spPr>
          <a:xfrm>
            <a:off x="0" y="6536273"/>
            <a:ext cx="3803970" cy="3750727"/>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8170" b="-9706"/>
            </a:stretch>
          </a:blipFill>
          <a:ln cap="sq">
            <a:noFill/>
            <a:prstDash val="solid"/>
            <a:miter/>
          </a:ln>
        </p:spPr>
      </p:sp>
      <p:sp>
        <p:nvSpPr>
          <p:cNvPr id="7" name="Freeform 26">
            <a:extLst>
              <a:ext uri="{FF2B5EF4-FFF2-40B4-BE49-F238E27FC236}">
                <a16:creationId xmlns:a16="http://schemas.microsoft.com/office/drawing/2014/main" id="{DAA12892-21CB-1698-A607-6435A04C8C6F}"/>
              </a:ext>
            </a:extLst>
          </p:cNvPr>
          <p:cNvSpPr/>
          <p:nvPr/>
        </p:nvSpPr>
        <p:spPr>
          <a:xfrm flipH="1" flipV="1">
            <a:off x="14657615" y="0"/>
            <a:ext cx="3630385" cy="3691380"/>
          </a:xfrm>
          <a:custGeom>
            <a:avLst/>
            <a:gdLst/>
            <a:ahLst/>
            <a:cxnLst/>
            <a:rect l="l" t="t" r="r" b="b"/>
            <a:pathLst>
              <a:path w="4114800" h="4114800">
                <a:moveTo>
                  <a:pt x="4114800" y="4114800"/>
                </a:moveTo>
                <a:lnTo>
                  <a:pt x="0" y="4114800"/>
                </a:lnTo>
                <a:lnTo>
                  <a:pt x="0" y="0"/>
                </a:lnTo>
                <a:lnTo>
                  <a:pt x="4114800" y="0"/>
                </a:lnTo>
                <a:lnTo>
                  <a:pt x="4114800" y="4114800"/>
                </a:lnTo>
                <a:close/>
              </a:path>
            </a:pathLst>
          </a:custGeom>
          <a:blipFill>
            <a:blip r:embed="rId5">
              <a:extLst>
                <a:ext uri="{96DAC541-7B7A-43D3-8B79-37D633B846F1}">
                  <asvg:svgBlip xmlns:asvg="http://schemas.microsoft.com/office/drawing/2016/SVG/main" r:embed="rId6"/>
                </a:ext>
              </a:extLst>
            </a:blip>
            <a:stretch>
              <a:fillRect l="-13343" b="-11471"/>
            </a:stretch>
          </a:blipFill>
          <a:ln cap="sq">
            <a:noFill/>
            <a:prstDash val="solid"/>
            <a:miter/>
          </a:ln>
        </p:spPr>
      </p:sp>
      <p:sp>
        <p:nvSpPr>
          <p:cNvPr id="6" name="ZoneTexte 5">
            <a:extLst>
              <a:ext uri="{FF2B5EF4-FFF2-40B4-BE49-F238E27FC236}">
                <a16:creationId xmlns:a16="http://schemas.microsoft.com/office/drawing/2014/main" id="{65D7D6F1-8501-67A5-99DC-FB4DC9263EDD}"/>
              </a:ext>
            </a:extLst>
          </p:cNvPr>
          <p:cNvSpPr txBox="1"/>
          <p:nvPr/>
        </p:nvSpPr>
        <p:spPr>
          <a:xfrm>
            <a:off x="569703" y="2755202"/>
            <a:ext cx="3200400" cy="1569660"/>
          </a:xfrm>
          <a:prstGeom prst="rect">
            <a:avLst/>
          </a:prstGeom>
          <a:noFill/>
        </p:spPr>
        <p:txBody>
          <a:bodyPr wrap="square">
            <a:spAutoFit/>
          </a:bodyPr>
          <a:lstStyle/>
          <a:p>
            <a:r>
              <a:rPr lang="fr-FR" sz="2400" b="1" dirty="0">
                <a:latin typeface="Roboto" panose="02000000000000000000" pitchFamily="2" charset="0"/>
                <a:ea typeface="Roboto" panose="02000000000000000000" pitchFamily="2" charset="0"/>
                <a:cs typeface="Roboto" panose="02000000000000000000" pitchFamily="2" charset="0"/>
              </a:rPr>
              <a:t>The </a:t>
            </a:r>
            <a:r>
              <a:rPr lang="fr-FR" sz="2400" b="1" dirty="0" err="1">
                <a:latin typeface="Roboto" panose="02000000000000000000" pitchFamily="2" charset="0"/>
                <a:ea typeface="Roboto" panose="02000000000000000000" pitchFamily="2" charset="0"/>
                <a:cs typeface="Roboto" panose="02000000000000000000" pitchFamily="2" charset="0"/>
              </a:rPr>
              <a:t>Gender</a:t>
            </a:r>
            <a:r>
              <a:rPr lang="fr-FR" sz="2400" b="1" dirty="0">
                <a:latin typeface="Roboto" panose="02000000000000000000" pitchFamily="2" charset="0"/>
                <a:ea typeface="Roboto" panose="02000000000000000000" pitchFamily="2" charset="0"/>
                <a:cs typeface="Roboto" panose="02000000000000000000" pitchFamily="2" charset="0"/>
              </a:rPr>
              <a:t> </a:t>
            </a:r>
            <a:r>
              <a:rPr lang="fr-FR" sz="2400" b="1" dirty="0" err="1">
                <a:latin typeface="Roboto" panose="02000000000000000000" pitchFamily="2" charset="0"/>
                <a:ea typeface="Roboto" panose="02000000000000000000" pitchFamily="2" charset="0"/>
                <a:cs typeface="Roboto" panose="02000000000000000000" pitchFamily="2" charset="0"/>
              </a:rPr>
              <a:t>Equality</a:t>
            </a:r>
            <a:r>
              <a:rPr lang="fr-FR" sz="2400" b="1" dirty="0">
                <a:latin typeface="Roboto" panose="02000000000000000000" pitchFamily="2" charset="0"/>
                <a:ea typeface="Roboto" panose="02000000000000000000" pitchFamily="2" charset="0"/>
                <a:cs typeface="Roboto" panose="02000000000000000000" pitchFamily="2" charset="0"/>
              </a:rPr>
              <a:t> Index in 2024 in EU :</a:t>
            </a:r>
          </a:p>
          <a:p>
            <a:r>
              <a:rPr lang="fr-FR" sz="2400" dirty="0">
                <a:latin typeface="Roboto" panose="02000000000000000000" pitchFamily="2" charset="0"/>
                <a:ea typeface="Roboto" panose="02000000000000000000" pitchFamily="2" charset="0"/>
                <a:cs typeface="Roboto" panose="02000000000000000000" pitchFamily="2" charset="0"/>
              </a:rPr>
              <a:t>(base on data </a:t>
            </a:r>
            <a:r>
              <a:rPr lang="fr-FR" sz="2400" dirty="0" err="1">
                <a:latin typeface="Roboto" panose="02000000000000000000" pitchFamily="2" charset="0"/>
                <a:ea typeface="Roboto" panose="02000000000000000000" pitchFamily="2" charset="0"/>
                <a:cs typeface="Roboto" panose="02000000000000000000" pitchFamily="2" charset="0"/>
              </a:rPr>
              <a:t>from</a:t>
            </a:r>
            <a:r>
              <a:rPr lang="fr-FR" sz="2400" dirty="0">
                <a:latin typeface="Roboto" panose="02000000000000000000" pitchFamily="2" charset="0"/>
                <a:ea typeface="Roboto" panose="02000000000000000000" pitchFamily="2" charset="0"/>
                <a:cs typeface="Roboto" panose="02000000000000000000" pitchFamily="2" charset="0"/>
              </a:rPr>
              <a:t> 2022)</a:t>
            </a:r>
            <a:endParaRPr lang="fr-FR" sz="2200" dirty="0">
              <a:latin typeface="Roboto" panose="02000000000000000000" pitchFamily="2" charset="0"/>
              <a:ea typeface="Roboto" panose="02000000000000000000" pitchFamily="2" charset="0"/>
              <a:cs typeface="Roboto" panose="02000000000000000000" pitchFamily="2" charset="0"/>
            </a:endParaRPr>
          </a:p>
        </p:txBody>
      </p:sp>
      <p:pic>
        <p:nvPicPr>
          <p:cNvPr id="9" name="Image 8">
            <a:extLst>
              <a:ext uri="{FF2B5EF4-FFF2-40B4-BE49-F238E27FC236}">
                <a16:creationId xmlns:a16="http://schemas.microsoft.com/office/drawing/2014/main" id="{74DABDC2-8C36-9682-3079-6FDF5B9825CE}"/>
              </a:ext>
            </a:extLst>
          </p:cNvPr>
          <p:cNvPicPr>
            <a:picLocks noChangeAspect="1"/>
          </p:cNvPicPr>
          <p:nvPr/>
        </p:nvPicPr>
        <p:blipFill>
          <a:blip r:embed="rId7"/>
          <a:stretch>
            <a:fillRect/>
          </a:stretch>
        </p:blipFill>
        <p:spPr>
          <a:xfrm>
            <a:off x="4709903" y="660053"/>
            <a:ext cx="12384297" cy="9626947"/>
          </a:xfrm>
          <a:prstGeom prst="rect">
            <a:avLst/>
          </a:prstGeom>
        </p:spPr>
      </p:pic>
      <p:sp>
        <p:nvSpPr>
          <p:cNvPr id="26" name="TextBox 2">
            <a:extLst>
              <a:ext uri="{FF2B5EF4-FFF2-40B4-BE49-F238E27FC236}">
                <a16:creationId xmlns:a16="http://schemas.microsoft.com/office/drawing/2014/main" id="{3C6CC618-FE6A-F3AA-32C2-4E2BACE9DEE5}"/>
              </a:ext>
            </a:extLst>
          </p:cNvPr>
          <p:cNvSpPr txBox="1"/>
          <p:nvPr/>
        </p:nvSpPr>
        <p:spPr>
          <a:xfrm>
            <a:off x="2133410" y="243272"/>
            <a:ext cx="13766990" cy="833562"/>
          </a:xfrm>
          <a:prstGeom prst="rect">
            <a:avLst/>
          </a:prstGeom>
        </p:spPr>
        <p:txBody>
          <a:bodyPr lIns="0" tIns="0" rIns="0" bIns="0" rtlCol="0" anchor="t">
            <a:spAutoFit/>
          </a:bodyPr>
          <a:lstStyle/>
          <a:p>
            <a:pPr algn="ctr">
              <a:lnSpc>
                <a:spcPts val="7150"/>
              </a:lnSpc>
            </a:pPr>
            <a:r>
              <a:rPr lang="en-US" sz="4400" b="1" dirty="0">
                <a:solidFill>
                  <a:schemeClr val="tx2"/>
                </a:solidFill>
                <a:latin typeface="RoBOTO" panose="02000000000000000000" pitchFamily="2" charset="0"/>
                <a:ea typeface="RoBOTO" panose="02000000000000000000" pitchFamily="2" charset="0"/>
                <a:cs typeface="RoBOTO" panose="02000000000000000000" pitchFamily="2" charset="0"/>
                <a:sym typeface="Open Sans 1"/>
              </a:rPr>
              <a:t>How is gender inequality measured?</a:t>
            </a:r>
          </a:p>
        </p:txBody>
      </p:sp>
      <p:pic>
        <p:nvPicPr>
          <p:cNvPr id="8" name="Imagen 11">
            <a:extLst>
              <a:ext uri="{FF2B5EF4-FFF2-40B4-BE49-F238E27FC236}">
                <a16:creationId xmlns:a16="http://schemas.microsoft.com/office/drawing/2014/main" id="{AC1AFB52-55F4-1C80-BAE5-F23B83B06405}"/>
              </a:ext>
            </a:extLst>
          </p:cNvPr>
          <p:cNvPicPr>
            <a:picLocks noChangeAspect="1"/>
          </p:cNvPicPr>
          <p:nvPr/>
        </p:nvPicPr>
        <p:blipFill>
          <a:blip r:embed="rId3"/>
          <a:srcRect/>
          <a:stretch/>
        </p:blipFill>
        <p:spPr>
          <a:xfrm>
            <a:off x="152400" y="9609030"/>
            <a:ext cx="1530890" cy="375090"/>
          </a:xfrm>
          <a:prstGeom prst="rect">
            <a:avLst/>
          </a:prstGeom>
        </p:spPr>
      </p:pic>
    </p:spTree>
    <p:extLst>
      <p:ext uri="{BB962C8B-B14F-4D97-AF65-F5344CB8AC3E}">
        <p14:creationId xmlns:p14="http://schemas.microsoft.com/office/powerpoint/2010/main" val="1977571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1F518-E825-93E4-D48C-D229996052B2}"/>
            </a:ext>
          </a:extLst>
        </p:cNvPr>
        <p:cNvGrpSpPr/>
        <p:nvPr/>
      </p:nvGrpSpPr>
      <p:grpSpPr>
        <a:xfrm>
          <a:off x="0" y="0"/>
          <a:ext cx="0" cy="0"/>
          <a:chOff x="0" y="0"/>
          <a:chExt cx="0" cy="0"/>
        </a:xfrm>
      </p:grpSpPr>
      <p:sp>
        <p:nvSpPr>
          <p:cNvPr id="26" name="TextBox 2">
            <a:extLst>
              <a:ext uri="{FF2B5EF4-FFF2-40B4-BE49-F238E27FC236}">
                <a16:creationId xmlns:a16="http://schemas.microsoft.com/office/drawing/2014/main" id="{4B468FD0-096B-C641-DED2-C77387CEA3A3}"/>
              </a:ext>
            </a:extLst>
          </p:cNvPr>
          <p:cNvSpPr txBox="1"/>
          <p:nvPr/>
        </p:nvSpPr>
        <p:spPr>
          <a:xfrm>
            <a:off x="2260505" y="815453"/>
            <a:ext cx="13766990" cy="833562"/>
          </a:xfrm>
          <a:prstGeom prst="rect">
            <a:avLst/>
          </a:prstGeom>
        </p:spPr>
        <p:txBody>
          <a:bodyPr lIns="0" tIns="0" rIns="0" bIns="0" rtlCol="0" anchor="t">
            <a:spAutoFit/>
          </a:bodyPr>
          <a:lstStyle/>
          <a:p>
            <a:pPr algn="ctr">
              <a:lnSpc>
                <a:spcPts val="7150"/>
              </a:lnSpc>
            </a:pPr>
            <a:r>
              <a:rPr lang="en-US" sz="4400" b="1" dirty="0">
                <a:solidFill>
                  <a:schemeClr val="tx2"/>
                </a:solidFill>
                <a:latin typeface="RoBOTO" panose="02000000000000000000" pitchFamily="2" charset="0"/>
                <a:ea typeface="RoBOTO" panose="02000000000000000000" pitchFamily="2" charset="0"/>
                <a:cs typeface="RoBOTO" panose="02000000000000000000" pitchFamily="2" charset="0"/>
                <a:sym typeface="Open Sans 1"/>
              </a:rPr>
              <a:t>How is gender inequality measured in companies?</a:t>
            </a:r>
          </a:p>
        </p:txBody>
      </p:sp>
      <p:pic>
        <p:nvPicPr>
          <p:cNvPr id="2" name="Imagen 11">
            <a:extLst>
              <a:ext uri="{FF2B5EF4-FFF2-40B4-BE49-F238E27FC236}">
                <a16:creationId xmlns:a16="http://schemas.microsoft.com/office/drawing/2014/main" id="{2CB9C21D-B76E-6D43-CD08-194AE67A559D}"/>
              </a:ext>
            </a:extLst>
          </p:cNvPr>
          <p:cNvPicPr>
            <a:picLocks noChangeAspect="1"/>
          </p:cNvPicPr>
          <p:nvPr/>
        </p:nvPicPr>
        <p:blipFill>
          <a:blip r:embed="rId3"/>
          <a:srcRect/>
          <a:stretch/>
        </p:blipFill>
        <p:spPr>
          <a:xfrm>
            <a:off x="1219200" y="9414836"/>
            <a:ext cx="1530890" cy="375090"/>
          </a:xfrm>
          <a:prstGeom prst="rect">
            <a:avLst/>
          </a:prstGeom>
        </p:spPr>
      </p:pic>
      <p:pic>
        <p:nvPicPr>
          <p:cNvPr id="4" name="Imagen 16">
            <a:extLst>
              <a:ext uri="{FF2B5EF4-FFF2-40B4-BE49-F238E27FC236}">
                <a16:creationId xmlns:a16="http://schemas.microsoft.com/office/drawing/2014/main" id="{923401C7-AF32-D20E-30CF-B60D319EA0DC}"/>
              </a:ext>
            </a:extLst>
          </p:cNvPr>
          <p:cNvPicPr>
            <a:picLocks noChangeAspect="1"/>
          </p:cNvPicPr>
          <p:nvPr/>
        </p:nvPicPr>
        <p:blipFill>
          <a:blip r:embed="rId4"/>
          <a:srcRect/>
          <a:stretch/>
        </p:blipFill>
        <p:spPr>
          <a:xfrm>
            <a:off x="15925800" y="9414836"/>
            <a:ext cx="1851276" cy="388388"/>
          </a:xfrm>
          <a:prstGeom prst="rect">
            <a:avLst/>
          </a:prstGeom>
        </p:spPr>
      </p:pic>
      <p:sp>
        <p:nvSpPr>
          <p:cNvPr id="3" name="Freeform 14">
            <a:extLst>
              <a:ext uri="{FF2B5EF4-FFF2-40B4-BE49-F238E27FC236}">
                <a16:creationId xmlns:a16="http://schemas.microsoft.com/office/drawing/2014/main" id="{1402DC42-C347-63E8-9E4B-72B5ADCA00CD}"/>
              </a:ext>
            </a:extLst>
          </p:cNvPr>
          <p:cNvSpPr/>
          <p:nvPr/>
        </p:nvSpPr>
        <p:spPr>
          <a:xfrm>
            <a:off x="0" y="6536273"/>
            <a:ext cx="3803970" cy="3750727"/>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8170" b="-9706"/>
            </a:stretch>
          </a:blipFill>
          <a:ln cap="sq">
            <a:noFill/>
            <a:prstDash val="solid"/>
            <a:miter/>
          </a:ln>
        </p:spPr>
      </p:sp>
      <p:sp>
        <p:nvSpPr>
          <p:cNvPr id="7" name="Freeform 26">
            <a:extLst>
              <a:ext uri="{FF2B5EF4-FFF2-40B4-BE49-F238E27FC236}">
                <a16:creationId xmlns:a16="http://schemas.microsoft.com/office/drawing/2014/main" id="{1C3B646D-4F53-A976-91BA-13FFBA8F3A59}"/>
              </a:ext>
            </a:extLst>
          </p:cNvPr>
          <p:cNvSpPr/>
          <p:nvPr/>
        </p:nvSpPr>
        <p:spPr>
          <a:xfrm flipH="1" flipV="1">
            <a:off x="14657615" y="0"/>
            <a:ext cx="3630385" cy="3691380"/>
          </a:xfrm>
          <a:custGeom>
            <a:avLst/>
            <a:gdLst/>
            <a:ahLst/>
            <a:cxnLst/>
            <a:rect l="l" t="t" r="r" b="b"/>
            <a:pathLst>
              <a:path w="4114800" h="4114800">
                <a:moveTo>
                  <a:pt x="4114800" y="4114800"/>
                </a:moveTo>
                <a:lnTo>
                  <a:pt x="0" y="4114800"/>
                </a:lnTo>
                <a:lnTo>
                  <a:pt x="0" y="0"/>
                </a:lnTo>
                <a:lnTo>
                  <a:pt x="4114800" y="0"/>
                </a:lnTo>
                <a:lnTo>
                  <a:pt x="4114800" y="4114800"/>
                </a:lnTo>
                <a:close/>
              </a:path>
            </a:pathLst>
          </a:custGeom>
          <a:blipFill>
            <a:blip r:embed="rId5">
              <a:extLst>
                <a:ext uri="{96DAC541-7B7A-43D3-8B79-37D633B846F1}">
                  <asvg:svgBlip xmlns:asvg="http://schemas.microsoft.com/office/drawing/2016/SVG/main" r:embed="rId6"/>
                </a:ext>
              </a:extLst>
            </a:blip>
            <a:stretch>
              <a:fillRect l="-13343" b="-11471"/>
            </a:stretch>
          </a:blipFill>
          <a:ln cap="sq">
            <a:noFill/>
            <a:prstDash val="solid"/>
            <a:miter/>
          </a:ln>
        </p:spPr>
      </p:sp>
      <p:sp>
        <p:nvSpPr>
          <p:cNvPr id="6" name="ZoneTexte 5">
            <a:extLst>
              <a:ext uri="{FF2B5EF4-FFF2-40B4-BE49-F238E27FC236}">
                <a16:creationId xmlns:a16="http://schemas.microsoft.com/office/drawing/2014/main" id="{AD086952-31D3-338F-97BD-F4EF2602CE89}"/>
              </a:ext>
            </a:extLst>
          </p:cNvPr>
          <p:cNvSpPr txBox="1"/>
          <p:nvPr/>
        </p:nvSpPr>
        <p:spPr>
          <a:xfrm>
            <a:off x="1219200" y="2651019"/>
            <a:ext cx="10295467" cy="5693866"/>
          </a:xfrm>
          <a:prstGeom prst="rect">
            <a:avLst/>
          </a:prstGeom>
          <a:noFill/>
        </p:spPr>
        <p:txBody>
          <a:bodyPr wrap="square">
            <a:spAutoFit/>
          </a:bodyPr>
          <a:lstStyle/>
          <a:p>
            <a:r>
              <a:rPr lang="fr-FR" sz="2800" b="1" dirty="0">
                <a:solidFill>
                  <a:srgbClr val="00B0F0"/>
                </a:solidFill>
                <a:latin typeface="Roboto" panose="02000000000000000000" pitchFamily="2" charset="0"/>
                <a:ea typeface="Roboto" panose="02000000000000000000" pitchFamily="2" charset="0"/>
                <a:cs typeface="Roboto" panose="02000000000000000000" pitchFamily="2" charset="0"/>
              </a:rPr>
              <a:t>At National </a:t>
            </a:r>
            <a:r>
              <a:rPr lang="fr-FR" sz="2800" b="1" dirty="0" err="1">
                <a:solidFill>
                  <a:srgbClr val="00B0F0"/>
                </a:solidFill>
                <a:latin typeface="Roboto" panose="02000000000000000000" pitchFamily="2" charset="0"/>
                <a:ea typeface="Roboto" panose="02000000000000000000" pitchFamily="2" charset="0"/>
                <a:cs typeface="Roboto" panose="02000000000000000000" pitchFamily="2" charset="0"/>
              </a:rPr>
              <a:t>level</a:t>
            </a:r>
            <a:r>
              <a:rPr lang="fr-FR" sz="2400" b="1" dirty="0">
                <a:solidFill>
                  <a:srgbClr val="00B0F0"/>
                </a:solidFill>
                <a:latin typeface="Roboto" panose="02000000000000000000" pitchFamily="2" charset="0"/>
                <a:ea typeface="Roboto" panose="02000000000000000000" pitchFamily="2" charset="0"/>
                <a:cs typeface="Roboto" panose="02000000000000000000" pitchFamily="2" charset="0"/>
              </a:rPr>
              <a:t> </a:t>
            </a:r>
            <a:r>
              <a:rPr lang="en-US" sz="2400" dirty="0">
                <a:effectLst/>
                <a:latin typeface="Arial" panose="020B0604020202020204" pitchFamily="34" charset="0"/>
                <a:ea typeface="Roboto" panose="02000000000000000000" pitchFamily="2" charset="0"/>
                <a:cs typeface="Arial" panose="020B0604020202020204" pitchFamily="34" charset="0"/>
              </a:rPr>
              <a:t>→ </a:t>
            </a:r>
            <a:r>
              <a:rPr lang="fr-FR" sz="2400" dirty="0" err="1">
                <a:latin typeface="Roboto" panose="02000000000000000000" pitchFamily="2" charset="0"/>
                <a:ea typeface="Roboto" panose="02000000000000000000" pitchFamily="2" charset="0"/>
                <a:cs typeface="Roboto" panose="02000000000000000000" pitchFamily="2" charset="0"/>
              </a:rPr>
              <a:t>see</a:t>
            </a:r>
            <a:r>
              <a:rPr lang="fr-FR" sz="2400" dirty="0">
                <a:latin typeface="Roboto" panose="02000000000000000000" pitchFamily="2" charset="0"/>
                <a:ea typeface="Roboto" panose="02000000000000000000" pitchFamily="2" charset="0"/>
                <a:cs typeface="Roboto" panose="02000000000000000000" pitchFamily="2" charset="0"/>
              </a:rPr>
              <a:t> e</a:t>
            </a:r>
            <a:r>
              <a:rPr lang="en-US" sz="2400" dirty="0">
                <a:latin typeface="Roboto" panose="02000000000000000000" pitchFamily="2" charset="0"/>
                <a:ea typeface="Roboto" panose="02000000000000000000" pitchFamily="2" charset="0"/>
                <a:cs typeface="Roboto" panose="02000000000000000000" pitchFamily="2" charset="0"/>
              </a:rPr>
              <a:t>ach country legislation and mechanisms for diagnosing gender equality in the workplace.</a:t>
            </a:r>
          </a:p>
          <a:p>
            <a:endParaRPr lang="en-US" sz="2400" dirty="0">
              <a:latin typeface="Roboto" panose="02000000000000000000" pitchFamily="2" charset="0"/>
              <a:ea typeface="Roboto" panose="02000000000000000000" pitchFamily="2" charset="0"/>
              <a:cs typeface="Roboto" panose="02000000000000000000" pitchFamily="2" charset="0"/>
            </a:endParaRPr>
          </a:p>
          <a:p>
            <a:endParaRPr lang="en-US" sz="2400" dirty="0">
              <a:latin typeface="Roboto" panose="02000000000000000000" pitchFamily="2" charset="0"/>
              <a:ea typeface="Roboto" panose="02000000000000000000" pitchFamily="2" charset="0"/>
              <a:cs typeface="Roboto" panose="02000000000000000000" pitchFamily="2" charset="0"/>
            </a:endParaRPr>
          </a:p>
          <a:p>
            <a:r>
              <a:rPr lang="en-US" sz="2400" b="1" u="sng" dirty="0">
                <a:latin typeface="Roboto" panose="02000000000000000000" pitchFamily="2" charset="0"/>
                <a:ea typeface="Roboto" panose="02000000000000000000" pitchFamily="2" charset="0"/>
                <a:cs typeface="Roboto" panose="02000000000000000000" pitchFamily="2" charset="0"/>
              </a:rPr>
              <a:t>In France :</a:t>
            </a:r>
          </a:p>
          <a:p>
            <a:endParaRPr lang="en-US" sz="2400" b="1" u="sng" dirty="0">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en-US" sz="2400" b="1" dirty="0">
                <a:latin typeface="Roboto" panose="02000000000000000000" pitchFamily="2" charset="0"/>
                <a:ea typeface="Roboto" panose="02000000000000000000" pitchFamily="2" charset="0"/>
                <a:cs typeface="Roboto" panose="02000000000000000000" pitchFamily="2" charset="0"/>
              </a:rPr>
              <a:t>Diagnosis </a:t>
            </a:r>
            <a:r>
              <a:rPr lang="en-US" sz="2400" dirty="0">
                <a:latin typeface="Roboto" panose="02000000000000000000" pitchFamily="2" charset="0"/>
                <a:ea typeface="Roboto" panose="02000000000000000000" pitchFamily="2" charset="0"/>
                <a:cs typeface="Roboto" panose="02000000000000000000" pitchFamily="2" charset="0"/>
              </a:rPr>
              <a:t>of the situation of men and women in the company</a:t>
            </a:r>
          </a:p>
          <a:p>
            <a:pPr marL="342900" indent="-34290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An </a:t>
            </a:r>
            <a:r>
              <a:rPr lang="en-US" sz="2400" b="1" dirty="0">
                <a:latin typeface="Roboto" panose="02000000000000000000" pitchFamily="2" charset="0"/>
                <a:ea typeface="Roboto" panose="02000000000000000000" pitchFamily="2" charset="0"/>
                <a:cs typeface="Roboto" panose="02000000000000000000" pitchFamily="2" charset="0"/>
              </a:rPr>
              <a:t>action plan </a:t>
            </a:r>
            <a:r>
              <a:rPr lang="en-US" sz="2400" dirty="0">
                <a:latin typeface="Roboto" panose="02000000000000000000" pitchFamily="2" charset="0"/>
                <a:ea typeface="Roboto" panose="02000000000000000000" pitchFamily="2" charset="0"/>
                <a:cs typeface="Roboto" panose="02000000000000000000" pitchFamily="2" charset="0"/>
              </a:rPr>
              <a:t>with actions in at least 3 of the 9 defined</a:t>
            </a:r>
          </a:p>
          <a:p>
            <a:endParaRPr lang="en-US" sz="2400" dirty="0">
              <a:latin typeface="Roboto" panose="02000000000000000000" pitchFamily="2" charset="0"/>
              <a:ea typeface="Roboto" panose="02000000000000000000" pitchFamily="2" charset="0"/>
              <a:cs typeface="Roboto" panose="02000000000000000000" pitchFamily="2" charset="0"/>
            </a:endParaRPr>
          </a:p>
          <a:p>
            <a:r>
              <a:rPr lang="en-US" sz="2400" b="1" dirty="0">
                <a:latin typeface="Roboto" panose="02000000000000000000" pitchFamily="2" charset="0"/>
                <a:ea typeface="Roboto" panose="02000000000000000000" pitchFamily="2" charset="0"/>
                <a:cs typeface="Roboto" panose="02000000000000000000" pitchFamily="2" charset="0"/>
              </a:rPr>
              <a:t>The 9 domains are </a:t>
            </a:r>
            <a:r>
              <a:rPr lang="en-US" sz="2400" dirty="0">
                <a:latin typeface="Roboto" panose="02000000000000000000" pitchFamily="2" charset="0"/>
                <a:ea typeface="Roboto" panose="02000000000000000000" pitchFamily="2" charset="0"/>
                <a:cs typeface="Roboto" panose="02000000000000000000" pitchFamily="2" charset="0"/>
              </a:rPr>
              <a:t>: Remuneration (required), Hiring, Training, Career advancement, Qualification, Classification, Working conditions, Occupational health and safety, Work-life balance.</a:t>
            </a:r>
          </a:p>
          <a:p>
            <a:endParaRPr lang="en-US" sz="2400" dirty="0">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The </a:t>
            </a:r>
            <a:r>
              <a:rPr lang="en-US" sz="2400" b="1" dirty="0">
                <a:latin typeface="Roboto" panose="02000000000000000000" pitchFamily="2" charset="0"/>
                <a:ea typeface="Roboto" panose="02000000000000000000" pitchFamily="2" charset="0"/>
                <a:cs typeface="Roboto" panose="02000000000000000000" pitchFamily="2" charset="0"/>
              </a:rPr>
              <a:t>professional equality index (</a:t>
            </a:r>
            <a:r>
              <a:rPr lang="en-US" sz="2400" dirty="0">
                <a:latin typeface="Roboto" panose="02000000000000000000" pitchFamily="2" charset="0"/>
                <a:ea typeface="Roboto" panose="02000000000000000000" pitchFamily="2" charset="0"/>
                <a:cs typeface="Roboto" panose="02000000000000000000" pitchFamily="2" charset="0"/>
              </a:rPr>
              <a:t>to be calculated and published on the company's website).</a:t>
            </a:r>
          </a:p>
        </p:txBody>
      </p:sp>
      <p:pic>
        <p:nvPicPr>
          <p:cNvPr id="9" name="Image 8">
            <a:extLst>
              <a:ext uri="{FF2B5EF4-FFF2-40B4-BE49-F238E27FC236}">
                <a16:creationId xmlns:a16="http://schemas.microsoft.com/office/drawing/2014/main" id="{816A0310-BD37-CF8F-A175-5A37F17C5F4A}"/>
              </a:ext>
            </a:extLst>
          </p:cNvPr>
          <p:cNvPicPr>
            <a:picLocks noChangeAspect="1"/>
          </p:cNvPicPr>
          <p:nvPr/>
        </p:nvPicPr>
        <p:blipFill>
          <a:blip r:embed="rId7" cstate="print">
            <a:extLst>
              <a:ext uri="{28A0092B-C50C-407E-A947-70E740481C1C}">
                <a14:useLocalDpi xmlns:a14="http://schemas.microsoft.com/office/drawing/2010/main" val="0"/>
              </a:ext>
            </a:extLst>
          </a:blip>
          <a:srcRect t="28142"/>
          <a:stretch/>
        </p:blipFill>
        <p:spPr>
          <a:xfrm>
            <a:off x="12164491" y="3691380"/>
            <a:ext cx="5219685" cy="3750727"/>
          </a:xfrm>
          <a:prstGeom prst="rect">
            <a:avLst/>
          </a:prstGeom>
        </p:spPr>
      </p:pic>
      <p:pic>
        <p:nvPicPr>
          <p:cNvPr id="5" name="Imagen 11">
            <a:extLst>
              <a:ext uri="{FF2B5EF4-FFF2-40B4-BE49-F238E27FC236}">
                <a16:creationId xmlns:a16="http://schemas.microsoft.com/office/drawing/2014/main" id="{2968A0A9-6074-3E0E-A572-B628E9B4B09D}"/>
              </a:ext>
            </a:extLst>
          </p:cNvPr>
          <p:cNvPicPr>
            <a:picLocks noChangeAspect="1"/>
          </p:cNvPicPr>
          <p:nvPr/>
        </p:nvPicPr>
        <p:blipFill>
          <a:blip r:embed="rId3"/>
          <a:srcRect/>
          <a:stretch/>
        </p:blipFill>
        <p:spPr>
          <a:xfrm>
            <a:off x="152400" y="9609030"/>
            <a:ext cx="1530890" cy="375090"/>
          </a:xfrm>
          <a:prstGeom prst="rect">
            <a:avLst/>
          </a:prstGeom>
        </p:spPr>
      </p:pic>
    </p:spTree>
    <p:extLst>
      <p:ext uri="{BB962C8B-B14F-4D97-AF65-F5344CB8AC3E}">
        <p14:creationId xmlns:p14="http://schemas.microsoft.com/office/powerpoint/2010/main" val="241908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D4D34-F247-6A4F-F8D3-0922D91A381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62CA153-5BFB-1E04-781D-C17615D7E1AE}"/>
              </a:ext>
            </a:extLst>
          </p:cNvPr>
          <p:cNvPicPr>
            <a:picLocks noChangeAspect="1"/>
          </p:cNvPicPr>
          <p:nvPr/>
        </p:nvPicPr>
        <p:blipFill>
          <a:blip r:embed="rId2"/>
          <a:stretch>
            <a:fillRect/>
          </a:stretch>
        </p:blipFill>
        <p:spPr>
          <a:xfrm>
            <a:off x="4809477" y="2247900"/>
            <a:ext cx="12573000" cy="6337873"/>
          </a:xfrm>
          <a:prstGeom prst="rect">
            <a:avLst/>
          </a:prstGeom>
        </p:spPr>
      </p:pic>
      <p:pic>
        <p:nvPicPr>
          <p:cNvPr id="2" name="Imagen 11">
            <a:extLst>
              <a:ext uri="{FF2B5EF4-FFF2-40B4-BE49-F238E27FC236}">
                <a16:creationId xmlns:a16="http://schemas.microsoft.com/office/drawing/2014/main" id="{6C075C43-AC19-0BEE-6C92-5C2F491E0C15}"/>
              </a:ext>
            </a:extLst>
          </p:cNvPr>
          <p:cNvPicPr>
            <a:picLocks noChangeAspect="1"/>
          </p:cNvPicPr>
          <p:nvPr/>
        </p:nvPicPr>
        <p:blipFill>
          <a:blip r:embed="rId3"/>
          <a:srcRect/>
          <a:stretch/>
        </p:blipFill>
        <p:spPr>
          <a:xfrm>
            <a:off x="1219200" y="9414836"/>
            <a:ext cx="1530890" cy="375090"/>
          </a:xfrm>
          <a:prstGeom prst="rect">
            <a:avLst/>
          </a:prstGeom>
        </p:spPr>
      </p:pic>
      <p:pic>
        <p:nvPicPr>
          <p:cNvPr id="4" name="Imagen 16">
            <a:extLst>
              <a:ext uri="{FF2B5EF4-FFF2-40B4-BE49-F238E27FC236}">
                <a16:creationId xmlns:a16="http://schemas.microsoft.com/office/drawing/2014/main" id="{BCF35D74-2304-678C-8C58-E15AE68482CF}"/>
              </a:ext>
            </a:extLst>
          </p:cNvPr>
          <p:cNvPicPr>
            <a:picLocks noChangeAspect="1"/>
          </p:cNvPicPr>
          <p:nvPr/>
        </p:nvPicPr>
        <p:blipFill>
          <a:blip r:embed="rId4"/>
          <a:srcRect/>
          <a:stretch/>
        </p:blipFill>
        <p:spPr>
          <a:xfrm>
            <a:off x="15925800" y="9414836"/>
            <a:ext cx="1851276" cy="388388"/>
          </a:xfrm>
          <a:prstGeom prst="rect">
            <a:avLst/>
          </a:prstGeom>
        </p:spPr>
      </p:pic>
      <p:sp>
        <p:nvSpPr>
          <p:cNvPr id="8" name="TextBox 7">
            <a:extLst>
              <a:ext uri="{FF2B5EF4-FFF2-40B4-BE49-F238E27FC236}">
                <a16:creationId xmlns:a16="http://schemas.microsoft.com/office/drawing/2014/main" id="{13C4171B-AE1F-ED31-ADB8-1584E22F76FB}"/>
              </a:ext>
            </a:extLst>
          </p:cNvPr>
          <p:cNvSpPr txBox="1"/>
          <p:nvPr/>
        </p:nvSpPr>
        <p:spPr>
          <a:xfrm>
            <a:off x="985454" y="2781300"/>
            <a:ext cx="3237616" cy="3816429"/>
          </a:xfrm>
          <a:prstGeom prst="rect">
            <a:avLst/>
          </a:prstGeom>
          <a:noFill/>
        </p:spPr>
        <p:txBody>
          <a:bodyPr wrap="square">
            <a:spAutoFit/>
          </a:bodyPr>
          <a:lstStyle/>
          <a:p>
            <a:pPr algn="just">
              <a:buNone/>
            </a:pPr>
            <a:r>
              <a:rPr lang="en-US" sz="2200" kern="100" dirty="0">
                <a:effectLst/>
                <a:latin typeface="Roboto" panose="02000000000000000000" pitchFamily="2" charset="0"/>
                <a:ea typeface="Calibri" panose="020F0502020204030204" pitchFamily="34" charset="0"/>
                <a:cs typeface="Times New Roman" panose="02020603050405020304" pitchFamily="18" charset="0"/>
              </a:rPr>
              <a:t>In 2023, women's gross hourly earnings were on average </a:t>
            </a:r>
            <a:r>
              <a:rPr lang="en-US" sz="2200" b="1" kern="100" dirty="0">
                <a:effectLst/>
                <a:latin typeface="Roboto" panose="02000000000000000000" pitchFamily="2" charset="0"/>
                <a:ea typeface="Calibri" panose="020F0502020204030204" pitchFamily="34" charset="0"/>
                <a:cs typeface="Times New Roman" panose="02020603050405020304" pitchFamily="18" charset="0"/>
              </a:rPr>
              <a:t>12.0% below those of men in the EU</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pPr>
            <a:r>
              <a:rPr lang="en-US" sz="2200" kern="100" dirty="0">
                <a:effectLst/>
                <a:latin typeface="Roboto" panose="02000000000000000000" pitchFamily="2" charset="0"/>
                <a:ea typeface="Lato" panose="020F0502020204030203" pitchFamily="34" charset="0"/>
                <a:cs typeface="Lato" panose="020F0502020204030203" pitchFamily="34" charset="0"/>
              </a:rPr>
              <a:t>the highest gender pay gap in the EU </a:t>
            </a:r>
            <a:r>
              <a:rPr lang="en-US" sz="2200" dirty="0">
                <a:effectLst/>
                <a:latin typeface="Roboto" panose="02000000000000000000" pitchFamily="2" charset="0"/>
                <a:ea typeface="Lato" panose="020F0502020204030203" pitchFamily="34" charset="0"/>
                <a:cs typeface="Lato" panose="020F0502020204030203" pitchFamily="34" charset="0"/>
              </a:rPr>
              <a:t>being</a:t>
            </a:r>
            <a:r>
              <a:rPr lang="en-US" sz="2200" kern="100" dirty="0">
                <a:effectLst/>
                <a:latin typeface="Roboto" panose="02000000000000000000" pitchFamily="2" charset="0"/>
                <a:ea typeface="Lato" panose="020F0502020204030203" pitchFamily="34" charset="0"/>
                <a:cs typeface="Lato" panose="020F0502020204030203" pitchFamily="34" charset="0"/>
              </a:rPr>
              <a:t> recorded in Latvia (19.0%) </a:t>
            </a:r>
            <a:endParaRPr lang="en-US" sz="2200" dirty="0">
              <a:effectLst/>
              <a:latin typeface="Lato" panose="020F0502020204030203" pitchFamily="34" charset="0"/>
              <a:ea typeface="Lato" panose="020F0502020204030203" pitchFamily="34" charset="0"/>
              <a:cs typeface="Lato" panose="020F0502020204030203" pitchFamily="34" charset="0"/>
            </a:endParaRPr>
          </a:p>
          <a:p>
            <a:pPr marL="342900" lvl="0" indent="-342900" algn="just">
              <a:buFont typeface="Arial" panose="020B0604020202020204" pitchFamily="34" charset="0"/>
              <a:buChar char="•"/>
            </a:pPr>
            <a:r>
              <a:rPr lang="en-US" sz="2200" kern="100" dirty="0">
                <a:effectLst/>
                <a:latin typeface="Roboto" panose="02000000000000000000" pitchFamily="2" charset="0"/>
                <a:ea typeface="Lato" panose="020F0502020204030203" pitchFamily="34" charset="0"/>
                <a:cs typeface="Lato" panose="020F0502020204030203" pitchFamily="34" charset="0"/>
              </a:rPr>
              <a:t>the lowest in Luxembourg (-0.9%).</a:t>
            </a:r>
          </a:p>
          <a:p>
            <a:pPr marL="342900" lvl="0" indent="-342900" algn="just">
              <a:buFont typeface="Arial" panose="020B0604020202020204" pitchFamily="34" charset="0"/>
              <a:buChar char="•"/>
            </a:pPr>
            <a:endParaRPr lang="en-US" sz="2200" kern="100" dirty="0">
              <a:latin typeface="Roboto" panose="02000000000000000000" pitchFamily="2" charset="0"/>
              <a:ea typeface="Lato" panose="020F0502020204030203" pitchFamily="34" charset="0"/>
              <a:cs typeface="Lato" panose="020F0502020204030203" pitchFamily="34" charset="0"/>
            </a:endParaRPr>
          </a:p>
        </p:txBody>
      </p:sp>
      <p:sp>
        <p:nvSpPr>
          <p:cNvPr id="7" name="TextBox 2">
            <a:extLst>
              <a:ext uri="{FF2B5EF4-FFF2-40B4-BE49-F238E27FC236}">
                <a16:creationId xmlns:a16="http://schemas.microsoft.com/office/drawing/2014/main" id="{4BE13D35-568F-EC8D-E0E8-AB5AC01E9811}"/>
              </a:ext>
            </a:extLst>
          </p:cNvPr>
          <p:cNvSpPr txBox="1"/>
          <p:nvPr/>
        </p:nvSpPr>
        <p:spPr>
          <a:xfrm>
            <a:off x="2133410" y="243272"/>
            <a:ext cx="13766990" cy="833562"/>
          </a:xfrm>
          <a:prstGeom prst="rect">
            <a:avLst/>
          </a:prstGeom>
        </p:spPr>
        <p:txBody>
          <a:bodyPr lIns="0" tIns="0" rIns="0" bIns="0" rtlCol="0" anchor="t">
            <a:spAutoFit/>
          </a:bodyPr>
          <a:lstStyle/>
          <a:p>
            <a:pPr algn="ctr">
              <a:lnSpc>
                <a:spcPts val="7150"/>
              </a:lnSpc>
            </a:pPr>
            <a:r>
              <a:rPr lang="en-US" sz="4400" b="1" dirty="0">
                <a:solidFill>
                  <a:schemeClr val="tx2"/>
                </a:solidFill>
                <a:latin typeface="RoBOTO" panose="02000000000000000000" pitchFamily="2" charset="0"/>
                <a:ea typeface="RoBOTO" panose="02000000000000000000" pitchFamily="2" charset="0"/>
                <a:cs typeface="RoBOTO" panose="02000000000000000000" pitchFamily="2" charset="0"/>
                <a:sym typeface="Open Sans 1"/>
              </a:rPr>
              <a:t>How is gender inequality measured?</a:t>
            </a:r>
          </a:p>
        </p:txBody>
      </p:sp>
      <p:sp>
        <p:nvSpPr>
          <p:cNvPr id="9" name="Freeform 14">
            <a:extLst>
              <a:ext uri="{FF2B5EF4-FFF2-40B4-BE49-F238E27FC236}">
                <a16:creationId xmlns:a16="http://schemas.microsoft.com/office/drawing/2014/main" id="{902AC51A-A541-D29B-E8E0-88E3D050F002}"/>
              </a:ext>
            </a:extLst>
          </p:cNvPr>
          <p:cNvSpPr/>
          <p:nvPr/>
        </p:nvSpPr>
        <p:spPr>
          <a:xfrm>
            <a:off x="0" y="6536273"/>
            <a:ext cx="3803970" cy="3750727"/>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8170" b="-9706"/>
            </a:stretch>
          </a:blipFill>
          <a:ln cap="sq">
            <a:noFill/>
            <a:prstDash val="solid"/>
            <a:miter/>
          </a:ln>
        </p:spPr>
      </p:sp>
      <p:sp>
        <p:nvSpPr>
          <p:cNvPr id="10" name="Freeform 26">
            <a:extLst>
              <a:ext uri="{FF2B5EF4-FFF2-40B4-BE49-F238E27FC236}">
                <a16:creationId xmlns:a16="http://schemas.microsoft.com/office/drawing/2014/main" id="{4BA86CBC-F9E5-1360-9646-86D1B23D83F6}"/>
              </a:ext>
            </a:extLst>
          </p:cNvPr>
          <p:cNvSpPr/>
          <p:nvPr/>
        </p:nvSpPr>
        <p:spPr>
          <a:xfrm flipH="1" flipV="1">
            <a:off x="14657615" y="0"/>
            <a:ext cx="3630385" cy="3691380"/>
          </a:xfrm>
          <a:custGeom>
            <a:avLst/>
            <a:gdLst/>
            <a:ahLst/>
            <a:cxnLst/>
            <a:rect l="l" t="t" r="r" b="b"/>
            <a:pathLst>
              <a:path w="4114800" h="4114800">
                <a:moveTo>
                  <a:pt x="4114800" y="4114800"/>
                </a:moveTo>
                <a:lnTo>
                  <a:pt x="0" y="4114800"/>
                </a:lnTo>
                <a:lnTo>
                  <a:pt x="0" y="0"/>
                </a:lnTo>
                <a:lnTo>
                  <a:pt x="4114800" y="0"/>
                </a:lnTo>
                <a:lnTo>
                  <a:pt x="4114800" y="4114800"/>
                </a:lnTo>
                <a:close/>
              </a:path>
            </a:pathLst>
          </a:custGeom>
          <a:blipFill>
            <a:blip r:embed="rId5">
              <a:extLst>
                <a:ext uri="{96DAC541-7B7A-43D3-8B79-37D633B846F1}">
                  <asvg:svgBlip xmlns:asvg="http://schemas.microsoft.com/office/drawing/2016/SVG/main" r:embed="rId6"/>
                </a:ext>
              </a:extLst>
            </a:blip>
            <a:stretch>
              <a:fillRect l="-13343" b="-11471"/>
            </a:stretch>
          </a:blipFill>
          <a:ln cap="sq">
            <a:noFill/>
            <a:prstDash val="solid"/>
            <a:miter/>
          </a:ln>
        </p:spPr>
      </p:sp>
      <p:sp>
        <p:nvSpPr>
          <p:cNvPr id="11" name="Ellipse 10">
            <a:extLst>
              <a:ext uri="{FF2B5EF4-FFF2-40B4-BE49-F238E27FC236}">
                <a16:creationId xmlns:a16="http://schemas.microsoft.com/office/drawing/2014/main" id="{5C4D8852-ACDF-A375-F229-30B84BB9DDAA}"/>
              </a:ext>
            </a:extLst>
          </p:cNvPr>
          <p:cNvSpPr/>
          <p:nvPr/>
        </p:nvSpPr>
        <p:spPr>
          <a:xfrm>
            <a:off x="10668000" y="5143500"/>
            <a:ext cx="457200" cy="344227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n 11">
            <a:extLst>
              <a:ext uri="{FF2B5EF4-FFF2-40B4-BE49-F238E27FC236}">
                <a16:creationId xmlns:a16="http://schemas.microsoft.com/office/drawing/2014/main" id="{40B5FC9B-40A9-7581-D411-37706CAFA5C6}"/>
              </a:ext>
            </a:extLst>
          </p:cNvPr>
          <p:cNvPicPr>
            <a:picLocks noChangeAspect="1"/>
          </p:cNvPicPr>
          <p:nvPr/>
        </p:nvPicPr>
        <p:blipFill>
          <a:blip r:embed="rId3"/>
          <a:srcRect/>
          <a:stretch/>
        </p:blipFill>
        <p:spPr>
          <a:xfrm>
            <a:off x="152400" y="9609030"/>
            <a:ext cx="1530890" cy="375090"/>
          </a:xfrm>
          <a:prstGeom prst="rect">
            <a:avLst/>
          </a:prstGeom>
        </p:spPr>
      </p:pic>
    </p:spTree>
    <p:extLst>
      <p:ext uri="{BB962C8B-B14F-4D97-AF65-F5344CB8AC3E}">
        <p14:creationId xmlns:p14="http://schemas.microsoft.com/office/powerpoint/2010/main" val="3819204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02B31-4AD3-9CD3-4E37-FC1B3B6C62AE}"/>
            </a:ext>
          </a:extLst>
        </p:cNvPr>
        <p:cNvGrpSpPr/>
        <p:nvPr/>
      </p:nvGrpSpPr>
      <p:grpSpPr>
        <a:xfrm>
          <a:off x="0" y="0"/>
          <a:ext cx="0" cy="0"/>
          <a:chOff x="0" y="0"/>
          <a:chExt cx="0" cy="0"/>
        </a:xfrm>
      </p:grpSpPr>
      <p:pic>
        <p:nvPicPr>
          <p:cNvPr id="2" name="Imagen 11">
            <a:extLst>
              <a:ext uri="{FF2B5EF4-FFF2-40B4-BE49-F238E27FC236}">
                <a16:creationId xmlns:a16="http://schemas.microsoft.com/office/drawing/2014/main" id="{FBFDA290-E1FB-4A38-850F-3E43AB184392}"/>
              </a:ext>
            </a:extLst>
          </p:cNvPr>
          <p:cNvPicPr>
            <a:picLocks noChangeAspect="1"/>
          </p:cNvPicPr>
          <p:nvPr/>
        </p:nvPicPr>
        <p:blipFill>
          <a:blip r:embed="rId2"/>
          <a:srcRect/>
          <a:stretch/>
        </p:blipFill>
        <p:spPr>
          <a:xfrm>
            <a:off x="1219200" y="9414836"/>
            <a:ext cx="1530890" cy="375090"/>
          </a:xfrm>
          <a:prstGeom prst="rect">
            <a:avLst/>
          </a:prstGeom>
        </p:spPr>
      </p:pic>
      <p:pic>
        <p:nvPicPr>
          <p:cNvPr id="4" name="Imagen 16">
            <a:extLst>
              <a:ext uri="{FF2B5EF4-FFF2-40B4-BE49-F238E27FC236}">
                <a16:creationId xmlns:a16="http://schemas.microsoft.com/office/drawing/2014/main" id="{76794F1B-7D08-998C-F895-546EF6A7D6B7}"/>
              </a:ext>
            </a:extLst>
          </p:cNvPr>
          <p:cNvPicPr>
            <a:picLocks noChangeAspect="1"/>
          </p:cNvPicPr>
          <p:nvPr/>
        </p:nvPicPr>
        <p:blipFill>
          <a:blip r:embed="rId3"/>
          <a:srcRect/>
          <a:stretch/>
        </p:blipFill>
        <p:spPr>
          <a:xfrm>
            <a:off x="15925800" y="9414836"/>
            <a:ext cx="1851276" cy="388388"/>
          </a:xfrm>
          <a:prstGeom prst="rect">
            <a:avLst/>
          </a:prstGeom>
        </p:spPr>
      </p:pic>
      <p:sp>
        <p:nvSpPr>
          <p:cNvPr id="7" name="TextBox 2">
            <a:extLst>
              <a:ext uri="{FF2B5EF4-FFF2-40B4-BE49-F238E27FC236}">
                <a16:creationId xmlns:a16="http://schemas.microsoft.com/office/drawing/2014/main" id="{51D29AC1-D0FD-0E68-9607-472F5BD04AEB}"/>
              </a:ext>
            </a:extLst>
          </p:cNvPr>
          <p:cNvSpPr txBox="1"/>
          <p:nvPr/>
        </p:nvSpPr>
        <p:spPr>
          <a:xfrm>
            <a:off x="2133410" y="243272"/>
            <a:ext cx="13766990" cy="833562"/>
          </a:xfrm>
          <a:prstGeom prst="rect">
            <a:avLst/>
          </a:prstGeom>
        </p:spPr>
        <p:txBody>
          <a:bodyPr lIns="0" tIns="0" rIns="0" bIns="0" rtlCol="0" anchor="t">
            <a:spAutoFit/>
          </a:bodyPr>
          <a:lstStyle/>
          <a:p>
            <a:pPr algn="ctr">
              <a:lnSpc>
                <a:spcPts val="7150"/>
              </a:lnSpc>
            </a:pPr>
            <a:r>
              <a:rPr lang="en-US" sz="4400" b="1" dirty="0">
                <a:solidFill>
                  <a:schemeClr val="tx2"/>
                </a:solidFill>
                <a:latin typeface="RoBOTO" panose="02000000000000000000" pitchFamily="2" charset="0"/>
                <a:ea typeface="RoBOTO" panose="02000000000000000000" pitchFamily="2" charset="0"/>
                <a:cs typeface="RoBOTO" panose="02000000000000000000" pitchFamily="2" charset="0"/>
                <a:sym typeface="Open Sans 1"/>
              </a:rPr>
              <a:t>How is gender inequality measured?</a:t>
            </a:r>
          </a:p>
        </p:txBody>
      </p:sp>
      <p:sp>
        <p:nvSpPr>
          <p:cNvPr id="9" name="Freeform 14">
            <a:extLst>
              <a:ext uri="{FF2B5EF4-FFF2-40B4-BE49-F238E27FC236}">
                <a16:creationId xmlns:a16="http://schemas.microsoft.com/office/drawing/2014/main" id="{7455B304-A01E-783D-804C-76A7D99B077B}"/>
              </a:ext>
            </a:extLst>
          </p:cNvPr>
          <p:cNvSpPr/>
          <p:nvPr/>
        </p:nvSpPr>
        <p:spPr>
          <a:xfrm>
            <a:off x="0" y="6536273"/>
            <a:ext cx="3803970" cy="3750727"/>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8170" b="-9706"/>
            </a:stretch>
          </a:blipFill>
          <a:ln cap="sq">
            <a:noFill/>
            <a:prstDash val="solid"/>
            <a:miter/>
          </a:ln>
        </p:spPr>
      </p:sp>
      <p:sp>
        <p:nvSpPr>
          <p:cNvPr id="10" name="Freeform 26">
            <a:extLst>
              <a:ext uri="{FF2B5EF4-FFF2-40B4-BE49-F238E27FC236}">
                <a16:creationId xmlns:a16="http://schemas.microsoft.com/office/drawing/2014/main" id="{35375C35-3776-E777-E588-C3B66FEF3FBD}"/>
              </a:ext>
            </a:extLst>
          </p:cNvPr>
          <p:cNvSpPr/>
          <p:nvPr/>
        </p:nvSpPr>
        <p:spPr>
          <a:xfrm flipH="1" flipV="1">
            <a:off x="14657615" y="0"/>
            <a:ext cx="3630385" cy="3691380"/>
          </a:xfrm>
          <a:custGeom>
            <a:avLst/>
            <a:gdLst/>
            <a:ahLst/>
            <a:cxnLst/>
            <a:rect l="l" t="t" r="r" b="b"/>
            <a:pathLst>
              <a:path w="4114800" h="4114800">
                <a:moveTo>
                  <a:pt x="4114800" y="4114800"/>
                </a:moveTo>
                <a:lnTo>
                  <a:pt x="0" y="4114800"/>
                </a:lnTo>
                <a:lnTo>
                  <a:pt x="0" y="0"/>
                </a:lnTo>
                <a:lnTo>
                  <a:pt x="4114800" y="0"/>
                </a:lnTo>
                <a:lnTo>
                  <a:pt x="4114800" y="4114800"/>
                </a:lnTo>
                <a:close/>
              </a:path>
            </a:pathLst>
          </a:custGeom>
          <a:blipFill>
            <a:blip r:embed="rId4">
              <a:extLst>
                <a:ext uri="{96DAC541-7B7A-43D3-8B79-37D633B846F1}">
                  <asvg:svgBlip xmlns:asvg="http://schemas.microsoft.com/office/drawing/2016/SVG/main" r:embed="rId5"/>
                </a:ext>
              </a:extLst>
            </a:blip>
            <a:stretch>
              <a:fillRect l="-13343" b="-11471"/>
            </a:stretch>
          </a:blipFill>
          <a:ln cap="sq">
            <a:noFill/>
            <a:prstDash val="solid"/>
            <a:miter/>
          </a:ln>
        </p:spPr>
      </p:sp>
      <p:sp>
        <p:nvSpPr>
          <p:cNvPr id="5" name="TextBox 24">
            <a:extLst>
              <a:ext uri="{FF2B5EF4-FFF2-40B4-BE49-F238E27FC236}">
                <a16:creationId xmlns:a16="http://schemas.microsoft.com/office/drawing/2014/main" id="{D57EF3F3-24B6-5E40-3DE2-E9739513C0AE}"/>
              </a:ext>
            </a:extLst>
          </p:cNvPr>
          <p:cNvSpPr txBox="1"/>
          <p:nvPr/>
        </p:nvSpPr>
        <p:spPr>
          <a:xfrm>
            <a:off x="858253" y="2115406"/>
            <a:ext cx="16938876" cy="1987724"/>
          </a:xfrm>
          <a:prstGeom prst="rect">
            <a:avLst/>
          </a:prstGeom>
        </p:spPr>
        <p:txBody>
          <a:bodyPr wrap="square" lIns="0" tIns="0" rIns="0" bIns="0" rtlCol="0" anchor="t">
            <a:spAutoFit/>
          </a:bodyPr>
          <a:lstStyle/>
          <a:p>
            <a:pPr algn="just">
              <a:lnSpc>
                <a:spcPts val="3500"/>
              </a:lnSpc>
              <a:buNone/>
            </a:pPr>
            <a:r>
              <a:rPr lang="en-US" sz="2200" b="1" dirty="0">
                <a:solidFill>
                  <a:srgbClr val="00B0F0"/>
                </a:solidFill>
                <a:latin typeface="RoBOTO" panose="02000000000000000000" pitchFamily="2" charset="0"/>
                <a:ea typeface="RoBOTO" panose="02000000000000000000" pitchFamily="2" charset="0"/>
                <a:cs typeface="RoBOTO" panose="02000000000000000000" pitchFamily="2" charset="0"/>
              </a:rPr>
              <a:t>Lack of representation in leadership / Glass ceiling</a:t>
            </a:r>
          </a:p>
          <a:p>
            <a:pPr marL="342900" lvl="0" indent="-342900" algn="just">
              <a:buFont typeface="Arial" panose="020B0604020202020204" pitchFamily="34" charset="0"/>
              <a:buChar char="•"/>
            </a:pPr>
            <a:r>
              <a:rPr lang="en-US" sz="2000" dirty="0">
                <a:effectLst/>
                <a:latin typeface="Roboto" panose="02000000000000000000" pitchFamily="2" charset="0"/>
                <a:ea typeface="Lato" panose="020F0502020204030203" pitchFamily="34" charset="0"/>
                <a:cs typeface="Lato" panose="020F0502020204030203" pitchFamily="34" charset="0"/>
              </a:rPr>
              <a:t>Women are consistently barred from leadership positions by being passed over for promotions and development opportunities</a:t>
            </a:r>
            <a:endParaRPr lang="en-US" sz="2000" dirty="0">
              <a:effectLst/>
              <a:latin typeface="Lato" panose="020F0502020204030203" pitchFamily="34" charset="0"/>
              <a:ea typeface="Lato" panose="020F0502020204030203" pitchFamily="34" charset="0"/>
              <a:cs typeface="Lato" panose="020F0502020204030203" pitchFamily="34" charset="0"/>
            </a:endParaRPr>
          </a:p>
          <a:p>
            <a:pPr marL="342900" lvl="0" indent="-342900" algn="just">
              <a:buFont typeface="Arial" panose="020B0604020202020204" pitchFamily="34" charset="0"/>
              <a:buChar char="•"/>
            </a:pPr>
            <a:r>
              <a:rPr lang="en-US" sz="2000" dirty="0">
                <a:effectLst/>
                <a:latin typeface="Roboto" panose="02000000000000000000" pitchFamily="2" charset="0"/>
                <a:ea typeface="Lato" panose="020F0502020204030203" pitchFamily="34" charset="0"/>
                <a:cs typeface="Lato" panose="020F0502020204030203" pitchFamily="34" charset="0"/>
              </a:rPr>
              <a:t>The numbers are marginally improving (although it may be due to the required quota) – at an all-time high of 33% as shown in the domain of power indicator. </a:t>
            </a:r>
          </a:p>
          <a:p>
            <a:pPr marL="342900" lvl="0" indent="-342900" algn="just">
              <a:buFont typeface="Arial" panose="020B0604020202020204" pitchFamily="34" charset="0"/>
              <a:buChar char="•"/>
            </a:pPr>
            <a:endParaRPr lang="en-US" sz="2000" dirty="0">
              <a:effectLst/>
              <a:latin typeface="Lato" panose="020F0502020204030203" pitchFamily="34" charset="0"/>
              <a:ea typeface="Lato" panose="020F0502020204030203" pitchFamily="34" charset="0"/>
              <a:cs typeface="Lato" panose="020F0502020204030203" pitchFamily="34" charset="0"/>
            </a:endParaRPr>
          </a:p>
          <a:p>
            <a:pPr lvl="0" algn="just"/>
            <a:r>
              <a:rPr lang="en-US" sz="2000" i="1" dirty="0">
                <a:effectLst/>
                <a:latin typeface="Roboto" panose="02000000000000000000" pitchFamily="2" charset="0"/>
                <a:ea typeface="Calibri" panose="020F0502020204030204" pitchFamily="34" charset="0"/>
                <a:cs typeface="Times New Roman" panose="02020603050405020304" pitchFamily="18" charset="0"/>
              </a:rPr>
              <a:t>EIGE statistics - Largest listed companies: presidents, board members and employee representatives – </a:t>
            </a:r>
            <a:r>
              <a:rPr lang="en-US" sz="2000" i="1" u="sng" dirty="0">
                <a:solidFill>
                  <a:srgbClr val="0563C1"/>
                </a:solidFill>
                <a:effectLst/>
                <a:latin typeface="Roboto" panose="02000000000000000000" pitchFamily="2" charset="0"/>
                <a:ea typeface="Calibri" panose="020F0502020204030204" pitchFamily="34" charset="0"/>
                <a:cs typeface="Times New Roman" panose="02020603050405020304" pitchFamily="18" charset="0"/>
                <a:hlinkClick r:id="rId6"/>
              </a:rPr>
              <a:t>members chart</a:t>
            </a:r>
            <a:r>
              <a:rPr lang="en-US" sz="2000" i="1" dirty="0">
                <a:effectLst/>
                <a:latin typeface="Roboto" panose="02000000000000000000" pitchFamily="2" charset="0"/>
                <a:ea typeface="Calibri" panose="020F0502020204030204" pitchFamily="34" charset="0"/>
                <a:cs typeface="Times New Roman" panose="02020603050405020304" pitchFamily="18" charset="0"/>
              </a:rPr>
              <a:t> </a:t>
            </a:r>
            <a:r>
              <a:rPr lang="en-US" sz="2000" i="1"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 </a:t>
            </a:r>
          </a:p>
        </p:txBody>
      </p:sp>
      <p:pic>
        <p:nvPicPr>
          <p:cNvPr id="6" name="Picture 2">
            <a:extLst>
              <a:ext uri="{FF2B5EF4-FFF2-40B4-BE49-F238E27FC236}">
                <a16:creationId xmlns:a16="http://schemas.microsoft.com/office/drawing/2014/main" id="{2C44741D-111E-24DD-C357-FFA40FDE766E}"/>
              </a:ext>
            </a:extLst>
          </p:cNvPr>
          <p:cNvPicPr>
            <a:picLocks noChangeAspect="1"/>
          </p:cNvPicPr>
          <p:nvPr/>
        </p:nvPicPr>
        <p:blipFill rotWithShape="1">
          <a:blip r:embed="rId7">
            <a:extLst>
              <a:ext uri="{28A0092B-C50C-407E-A947-70E740481C1C}">
                <a14:useLocalDpi xmlns:a14="http://schemas.microsoft.com/office/drawing/2010/main" val="0"/>
              </a:ext>
            </a:extLst>
          </a:blip>
          <a:srcRect t="17678" r="12234" b="13499"/>
          <a:stretch/>
        </p:blipFill>
        <p:spPr bwMode="auto">
          <a:xfrm>
            <a:off x="3200400" y="4297441"/>
            <a:ext cx="11189724" cy="5522564"/>
          </a:xfrm>
          <a:prstGeom prst="rect">
            <a:avLst/>
          </a:prstGeom>
          <a:noFill/>
          <a:ln>
            <a:noFill/>
          </a:ln>
          <a:extLst>
            <a:ext uri="{53640926-AAD7-44D8-BBD7-CCE9431645EC}">
              <a14:shadowObscured xmlns:a14="http://schemas.microsoft.com/office/drawing/2010/main"/>
            </a:ext>
          </a:extLst>
        </p:spPr>
      </p:pic>
      <p:sp>
        <p:nvSpPr>
          <p:cNvPr id="11" name="Ellipse 10">
            <a:extLst>
              <a:ext uri="{FF2B5EF4-FFF2-40B4-BE49-F238E27FC236}">
                <a16:creationId xmlns:a16="http://schemas.microsoft.com/office/drawing/2014/main" id="{6DB31B28-4463-EBF5-17A8-25D25F5FC252}"/>
              </a:ext>
            </a:extLst>
          </p:cNvPr>
          <p:cNvSpPr/>
          <p:nvPr/>
        </p:nvSpPr>
        <p:spPr>
          <a:xfrm>
            <a:off x="7315200" y="5495667"/>
            <a:ext cx="381000" cy="25146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A5627623-48DB-75BF-25BD-9826AD048984}"/>
              </a:ext>
            </a:extLst>
          </p:cNvPr>
          <p:cNvSpPr txBox="1"/>
          <p:nvPr/>
        </p:nvSpPr>
        <p:spPr>
          <a:xfrm>
            <a:off x="7074295" y="4825804"/>
            <a:ext cx="1219200" cy="400110"/>
          </a:xfrm>
          <a:prstGeom prst="rect">
            <a:avLst/>
          </a:prstGeom>
          <a:noFill/>
        </p:spPr>
        <p:txBody>
          <a:bodyPr wrap="square" rtlCol="0">
            <a:spAutoFit/>
          </a:bodyPr>
          <a:lstStyle/>
          <a:p>
            <a:r>
              <a:rPr lang="fr-FR" sz="2000" b="1" dirty="0">
                <a:solidFill>
                  <a:srgbClr val="FF0000"/>
                </a:solidFill>
              </a:rPr>
              <a:t>In France</a:t>
            </a:r>
          </a:p>
        </p:txBody>
      </p:sp>
      <p:pic>
        <p:nvPicPr>
          <p:cNvPr id="3" name="Imagen 11">
            <a:extLst>
              <a:ext uri="{FF2B5EF4-FFF2-40B4-BE49-F238E27FC236}">
                <a16:creationId xmlns:a16="http://schemas.microsoft.com/office/drawing/2014/main" id="{9250BBB3-B5F8-24AC-C4A3-11847EA7CBD2}"/>
              </a:ext>
            </a:extLst>
          </p:cNvPr>
          <p:cNvPicPr>
            <a:picLocks noChangeAspect="1"/>
          </p:cNvPicPr>
          <p:nvPr/>
        </p:nvPicPr>
        <p:blipFill>
          <a:blip r:embed="rId2"/>
          <a:srcRect/>
          <a:stretch/>
        </p:blipFill>
        <p:spPr>
          <a:xfrm>
            <a:off x="152400" y="9609030"/>
            <a:ext cx="1530890" cy="375090"/>
          </a:xfrm>
          <a:prstGeom prst="rect">
            <a:avLst/>
          </a:prstGeom>
        </p:spPr>
      </p:pic>
    </p:spTree>
    <p:extLst>
      <p:ext uri="{BB962C8B-B14F-4D97-AF65-F5344CB8AC3E}">
        <p14:creationId xmlns:p14="http://schemas.microsoft.com/office/powerpoint/2010/main" val="3592657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F8DAA-CFD9-2991-B345-F6C7FB1F349A}"/>
            </a:ext>
          </a:extLst>
        </p:cNvPr>
        <p:cNvGrpSpPr/>
        <p:nvPr/>
      </p:nvGrpSpPr>
      <p:grpSpPr>
        <a:xfrm>
          <a:off x="0" y="0"/>
          <a:ext cx="0" cy="0"/>
          <a:chOff x="0" y="0"/>
          <a:chExt cx="0" cy="0"/>
        </a:xfrm>
      </p:grpSpPr>
      <p:pic>
        <p:nvPicPr>
          <p:cNvPr id="13" name="Picture 2">
            <a:extLst>
              <a:ext uri="{FF2B5EF4-FFF2-40B4-BE49-F238E27FC236}">
                <a16:creationId xmlns:a16="http://schemas.microsoft.com/office/drawing/2014/main" id="{0AA1492C-E5B6-6295-DEA6-D086C26FC221}"/>
              </a:ext>
            </a:extLst>
          </p:cNvPr>
          <p:cNvPicPr>
            <a:picLocks noChangeAspect="1"/>
          </p:cNvPicPr>
          <p:nvPr/>
        </p:nvPicPr>
        <p:blipFill rotWithShape="1">
          <a:blip r:embed="rId2">
            <a:extLst>
              <a:ext uri="{28A0092B-C50C-407E-A947-70E740481C1C}">
                <a14:useLocalDpi xmlns:a14="http://schemas.microsoft.com/office/drawing/2010/main" val="0"/>
              </a:ext>
            </a:extLst>
          </a:blip>
          <a:srcRect t="17925" r="11410" b="13020"/>
          <a:stretch/>
        </p:blipFill>
        <p:spPr bwMode="auto">
          <a:xfrm>
            <a:off x="3194158" y="3767056"/>
            <a:ext cx="11623333" cy="5702330"/>
          </a:xfrm>
          <a:prstGeom prst="rect">
            <a:avLst/>
          </a:prstGeom>
          <a:noFill/>
          <a:ln>
            <a:noFill/>
          </a:ln>
          <a:extLst>
            <a:ext uri="{53640926-AAD7-44D8-BBD7-CCE9431645EC}">
              <a14:shadowObscured xmlns:a14="http://schemas.microsoft.com/office/drawing/2010/main"/>
            </a:ext>
          </a:extLst>
        </p:spPr>
      </p:pic>
      <p:pic>
        <p:nvPicPr>
          <p:cNvPr id="2" name="Imagen 11">
            <a:extLst>
              <a:ext uri="{FF2B5EF4-FFF2-40B4-BE49-F238E27FC236}">
                <a16:creationId xmlns:a16="http://schemas.microsoft.com/office/drawing/2014/main" id="{5645FBCA-0B86-E369-E782-40251E7920D3}"/>
              </a:ext>
            </a:extLst>
          </p:cNvPr>
          <p:cNvPicPr>
            <a:picLocks noChangeAspect="1"/>
          </p:cNvPicPr>
          <p:nvPr/>
        </p:nvPicPr>
        <p:blipFill>
          <a:blip r:embed="rId3"/>
          <a:srcRect/>
          <a:stretch/>
        </p:blipFill>
        <p:spPr>
          <a:xfrm>
            <a:off x="1219200" y="9414836"/>
            <a:ext cx="1530890" cy="375090"/>
          </a:xfrm>
          <a:prstGeom prst="rect">
            <a:avLst/>
          </a:prstGeom>
        </p:spPr>
      </p:pic>
      <p:pic>
        <p:nvPicPr>
          <p:cNvPr id="4" name="Imagen 16">
            <a:extLst>
              <a:ext uri="{FF2B5EF4-FFF2-40B4-BE49-F238E27FC236}">
                <a16:creationId xmlns:a16="http://schemas.microsoft.com/office/drawing/2014/main" id="{FC4A33E0-B977-1945-8951-79DE7903C790}"/>
              </a:ext>
            </a:extLst>
          </p:cNvPr>
          <p:cNvPicPr>
            <a:picLocks noChangeAspect="1"/>
          </p:cNvPicPr>
          <p:nvPr/>
        </p:nvPicPr>
        <p:blipFill>
          <a:blip r:embed="rId4"/>
          <a:srcRect/>
          <a:stretch/>
        </p:blipFill>
        <p:spPr>
          <a:xfrm>
            <a:off x="15925800" y="9414836"/>
            <a:ext cx="1851276" cy="388388"/>
          </a:xfrm>
          <a:prstGeom prst="rect">
            <a:avLst/>
          </a:prstGeom>
        </p:spPr>
      </p:pic>
      <p:sp>
        <p:nvSpPr>
          <p:cNvPr id="7" name="TextBox 2">
            <a:extLst>
              <a:ext uri="{FF2B5EF4-FFF2-40B4-BE49-F238E27FC236}">
                <a16:creationId xmlns:a16="http://schemas.microsoft.com/office/drawing/2014/main" id="{ECAED2C3-9030-B0F7-88F9-B6615ECF552B}"/>
              </a:ext>
            </a:extLst>
          </p:cNvPr>
          <p:cNvSpPr txBox="1"/>
          <p:nvPr/>
        </p:nvSpPr>
        <p:spPr>
          <a:xfrm>
            <a:off x="2133410" y="243272"/>
            <a:ext cx="13766990" cy="833562"/>
          </a:xfrm>
          <a:prstGeom prst="rect">
            <a:avLst/>
          </a:prstGeom>
        </p:spPr>
        <p:txBody>
          <a:bodyPr lIns="0" tIns="0" rIns="0" bIns="0" rtlCol="0" anchor="t">
            <a:spAutoFit/>
          </a:bodyPr>
          <a:lstStyle/>
          <a:p>
            <a:pPr algn="ctr">
              <a:lnSpc>
                <a:spcPts val="7150"/>
              </a:lnSpc>
            </a:pPr>
            <a:r>
              <a:rPr lang="en-US" sz="4400" b="1" dirty="0">
                <a:solidFill>
                  <a:schemeClr val="tx2"/>
                </a:solidFill>
                <a:latin typeface="RoBOTO" panose="02000000000000000000" pitchFamily="2" charset="0"/>
                <a:ea typeface="RoBOTO" panose="02000000000000000000" pitchFamily="2" charset="0"/>
                <a:cs typeface="RoBOTO" panose="02000000000000000000" pitchFamily="2" charset="0"/>
                <a:sym typeface="Open Sans 1"/>
              </a:rPr>
              <a:t>How is gender inequality measured?</a:t>
            </a:r>
          </a:p>
        </p:txBody>
      </p:sp>
      <p:sp>
        <p:nvSpPr>
          <p:cNvPr id="9" name="Freeform 14">
            <a:extLst>
              <a:ext uri="{FF2B5EF4-FFF2-40B4-BE49-F238E27FC236}">
                <a16:creationId xmlns:a16="http://schemas.microsoft.com/office/drawing/2014/main" id="{72936A6E-BFEA-192F-410D-F57FB9824834}"/>
              </a:ext>
            </a:extLst>
          </p:cNvPr>
          <p:cNvSpPr/>
          <p:nvPr/>
        </p:nvSpPr>
        <p:spPr>
          <a:xfrm>
            <a:off x="0" y="6536273"/>
            <a:ext cx="3803970" cy="3750727"/>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8170" b="-9706"/>
            </a:stretch>
          </a:blipFill>
          <a:ln cap="sq">
            <a:noFill/>
            <a:prstDash val="solid"/>
            <a:miter/>
          </a:ln>
        </p:spPr>
      </p:sp>
      <p:sp>
        <p:nvSpPr>
          <p:cNvPr id="10" name="Freeform 26">
            <a:extLst>
              <a:ext uri="{FF2B5EF4-FFF2-40B4-BE49-F238E27FC236}">
                <a16:creationId xmlns:a16="http://schemas.microsoft.com/office/drawing/2014/main" id="{43C2D02B-ECBE-78D5-4766-7C2C6CE25D3F}"/>
              </a:ext>
            </a:extLst>
          </p:cNvPr>
          <p:cNvSpPr/>
          <p:nvPr/>
        </p:nvSpPr>
        <p:spPr>
          <a:xfrm flipH="1" flipV="1">
            <a:off x="14657615" y="0"/>
            <a:ext cx="3630385" cy="3691380"/>
          </a:xfrm>
          <a:custGeom>
            <a:avLst/>
            <a:gdLst/>
            <a:ahLst/>
            <a:cxnLst/>
            <a:rect l="l" t="t" r="r" b="b"/>
            <a:pathLst>
              <a:path w="4114800" h="4114800">
                <a:moveTo>
                  <a:pt x="4114800" y="4114800"/>
                </a:moveTo>
                <a:lnTo>
                  <a:pt x="0" y="4114800"/>
                </a:lnTo>
                <a:lnTo>
                  <a:pt x="0" y="0"/>
                </a:lnTo>
                <a:lnTo>
                  <a:pt x="4114800" y="0"/>
                </a:lnTo>
                <a:lnTo>
                  <a:pt x="4114800" y="4114800"/>
                </a:lnTo>
                <a:close/>
              </a:path>
            </a:pathLst>
          </a:custGeom>
          <a:blipFill>
            <a:blip r:embed="rId5">
              <a:extLst>
                <a:ext uri="{96DAC541-7B7A-43D3-8B79-37D633B846F1}">
                  <asvg:svgBlip xmlns:asvg="http://schemas.microsoft.com/office/drawing/2016/SVG/main" r:embed="rId6"/>
                </a:ext>
              </a:extLst>
            </a:blip>
            <a:stretch>
              <a:fillRect l="-13343" b="-11471"/>
            </a:stretch>
          </a:blipFill>
          <a:ln cap="sq">
            <a:noFill/>
            <a:prstDash val="solid"/>
            <a:miter/>
          </a:ln>
        </p:spPr>
      </p:sp>
      <p:sp>
        <p:nvSpPr>
          <p:cNvPr id="11" name="Ellipse 10">
            <a:extLst>
              <a:ext uri="{FF2B5EF4-FFF2-40B4-BE49-F238E27FC236}">
                <a16:creationId xmlns:a16="http://schemas.microsoft.com/office/drawing/2014/main" id="{A68D31DC-9B90-BF76-3617-B14E3E9D08B5}"/>
              </a:ext>
            </a:extLst>
          </p:cNvPr>
          <p:cNvSpPr/>
          <p:nvPr/>
        </p:nvSpPr>
        <p:spPr>
          <a:xfrm>
            <a:off x="7391400" y="3390900"/>
            <a:ext cx="609600" cy="602393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AF0D7B7D-0AEA-A822-BED6-DF76C53B19D1}"/>
              </a:ext>
            </a:extLst>
          </p:cNvPr>
          <p:cNvSpPr txBox="1"/>
          <p:nvPr/>
        </p:nvSpPr>
        <p:spPr>
          <a:xfrm>
            <a:off x="914400" y="1986122"/>
            <a:ext cx="14173200" cy="1323439"/>
          </a:xfrm>
          <a:prstGeom prst="rect">
            <a:avLst/>
          </a:prstGeom>
          <a:noFill/>
        </p:spPr>
        <p:txBody>
          <a:bodyPr wrap="square">
            <a:spAutoFit/>
          </a:bodyPr>
          <a:lstStyle/>
          <a:p>
            <a:pPr marL="342900" indent="-342900" algn="just">
              <a:buFont typeface="Arial" panose="020B0604020202020204" pitchFamily="34" charset="0"/>
              <a:buChar char="•"/>
            </a:pPr>
            <a:r>
              <a:rPr lang="en-US" sz="2000" dirty="0">
                <a:latin typeface="Roboto" panose="02000000000000000000" pitchFamily="2" charset="0"/>
                <a:ea typeface="Lato" panose="020F0502020204030203" pitchFamily="34" charset="0"/>
                <a:cs typeface="Lato" panose="020F0502020204030203" pitchFamily="34" charset="0"/>
              </a:rPr>
              <a:t>However, at the top-level management there are barely 7-8% women leaders in the Fortune 500 companies. Although this has happened for the first time in the list’s 68-year history, men still made up 83% of the 533 executive officers within the corporations listed in the S&amp;P 100. Also, managers had the biggest gender pay gaps in the EU - 23% </a:t>
            </a:r>
          </a:p>
          <a:p>
            <a:pPr algn="just"/>
            <a:r>
              <a:rPr lang="en-US" sz="2000" dirty="0">
                <a:latin typeface="Roboto" panose="02000000000000000000" pitchFamily="2" charset="0"/>
                <a:ea typeface="Lato" panose="020F0502020204030203" pitchFamily="34" charset="0"/>
                <a:cs typeface="Lato" panose="020F0502020204030203" pitchFamily="34" charset="0"/>
              </a:rPr>
              <a:t>Largest listed companies: CEOs, executives and non-executives – </a:t>
            </a:r>
            <a:r>
              <a:rPr lang="en-US" sz="2000" dirty="0">
                <a:latin typeface="Roboto" panose="02000000000000000000" pitchFamily="2" charset="0"/>
                <a:ea typeface="Lato" panose="020F0502020204030203" pitchFamily="34" charset="0"/>
                <a:cs typeface="Lato" panose="020F0502020204030203" pitchFamily="34" charset="0"/>
                <a:hlinkClick r:id="rId7">
                  <a:extLst>
                    <a:ext uri="{A12FA001-AC4F-418D-AE19-62706E023703}">
                      <ahyp:hlinkClr xmlns:ahyp="http://schemas.microsoft.com/office/drawing/2018/hyperlinkcolor" val="tx"/>
                    </a:ext>
                  </a:extLst>
                </a:hlinkClick>
              </a:rPr>
              <a:t>CEO chart</a:t>
            </a:r>
            <a:r>
              <a:rPr lang="en-US" sz="2000" dirty="0">
                <a:latin typeface="Roboto" panose="02000000000000000000" pitchFamily="2" charset="0"/>
                <a:ea typeface="Lato" panose="020F0502020204030203" pitchFamily="34" charset="0"/>
                <a:cs typeface="Lato" panose="020F0502020204030203" pitchFamily="34" charset="0"/>
              </a:rPr>
              <a:t> </a:t>
            </a:r>
            <a:endParaRPr lang="en-US" sz="2000" dirty="0">
              <a:latin typeface="Roboto" panose="02000000000000000000" pitchFamily="2" charset="0"/>
              <a:ea typeface="Lato" panose="020F0502020204030203" pitchFamily="34" charset="0"/>
              <a:cs typeface="Lato" panose="020F0502020204030203" pitchFamily="34" charset="0"/>
              <a:sym typeface="Open Sans 1"/>
            </a:endParaRPr>
          </a:p>
        </p:txBody>
      </p:sp>
      <p:sp>
        <p:nvSpPr>
          <p:cNvPr id="14" name="ZoneTexte 13">
            <a:extLst>
              <a:ext uri="{FF2B5EF4-FFF2-40B4-BE49-F238E27FC236}">
                <a16:creationId xmlns:a16="http://schemas.microsoft.com/office/drawing/2014/main" id="{92E78B50-C279-7B1E-7855-0EB8CB09A0F1}"/>
              </a:ext>
            </a:extLst>
          </p:cNvPr>
          <p:cNvSpPr txBox="1"/>
          <p:nvPr/>
        </p:nvSpPr>
        <p:spPr>
          <a:xfrm>
            <a:off x="7945555" y="3447520"/>
            <a:ext cx="1219200" cy="400110"/>
          </a:xfrm>
          <a:prstGeom prst="rect">
            <a:avLst/>
          </a:prstGeom>
          <a:noFill/>
        </p:spPr>
        <p:txBody>
          <a:bodyPr wrap="square" rtlCol="0">
            <a:spAutoFit/>
          </a:bodyPr>
          <a:lstStyle/>
          <a:p>
            <a:r>
              <a:rPr lang="fr-FR" sz="2000" b="1" dirty="0">
                <a:solidFill>
                  <a:srgbClr val="FF0000"/>
                </a:solidFill>
              </a:rPr>
              <a:t>In France</a:t>
            </a:r>
          </a:p>
        </p:txBody>
      </p:sp>
      <p:pic>
        <p:nvPicPr>
          <p:cNvPr id="3" name="Imagen 11">
            <a:extLst>
              <a:ext uri="{FF2B5EF4-FFF2-40B4-BE49-F238E27FC236}">
                <a16:creationId xmlns:a16="http://schemas.microsoft.com/office/drawing/2014/main" id="{52422BF8-B879-65BE-3DC3-DF1EF2EEFDA3}"/>
              </a:ext>
            </a:extLst>
          </p:cNvPr>
          <p:cNvPicPr>
            <a:picLocks noChangeAspect="1"/>
          </p:cNvPicPr>
          <p:nvPr/>
        </p:nvPicPr>
        <p:blipFill>
          <a:blip r:embed="rId3"/>
          <a:srcRect/>
          <a:stretch/>
        </p:blipFill>
        <p:spPr>
          <a:xfrm>
            <a:off x="152400" y="9609030"/>
            <a:ext cx="1530890" cy="375090"/>
          </a:xfrm>
          <a:prstGeom prst="rect">
            <a:avLst/>
          </a:prstGeom>
        </p:spPr>
      </p:pic>
    </p:spTree>
    <p:extLst>
      <p:ext uri="{BB962C8B-B14F-4D97-AF65-F5344CB8AC3E}">
        <p14:creationId xmlns:p14="http://schemas.microsoft.com/office/powerpoint/2010/main" val="763371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C62C2-7244-2F00-4095-921D012E2592}"/>
            </a:ext>
          </a:extLst>
        </p:cNvPr>
        <p:cNvGrpSpPr/>
        <p:nvPr/>
      </p:nvGrpSpPr>
      <p:grpSpPr>
        <a:xfrm>
          <a:off x="0" y="0"/>
          <a:ext cx="0" cy="0"/>
          <a:chOff x="0" y="0"/>
          <a:chExt cx="0" cy="0"/>
        </a:xfrm>
      </p:grpSpPr>
      <p:sp>
        <p:nvSpPr>
          <p:cNvPr id="26" name="TextBox 2">
            <a:extLst>
              <a:ext uri="{FF2B5EF4-FFF2-40B4-BE49-F238E27FC236}">
                <a16:creationId xmlns:a16="http://schemas.microsoft.com/office/drawing/2014/main" id="{048925E4-40AC-DF19-26AF-9147EC1BF342}"/>
              </a:ext>
            </a:extLst>
          </p:cNvPr>
          <p:cNvSpPr txBox="1"/>
          <p:nvPr/>
        </p:nvSpPr>
        <p:spPr>
          <a:xfrm>
            <a:off x="2173097" y="516124"/>
            <a:ext cx="13766990" cy="1769715"/>
          </a:xfrm>
          <a:prstGeom prst="rect">
            <a:avLst/>
          </a:prstGeom>
        </p:spPr>
        <p:txBody>
          <a:bodyPr lIns="0" tIns="0" rIns="0" bIns="0" rtlCol="0" anchor="t">
            <a:spAutoFit/>
          </a:bodyPr>
          <a:lstStyle/>
          <a:p>
            <a:pPr algn="ctr">
              <a:lnSpc>
                <a:spcPts val="7150"/>
              </a:lnSpc>
            </a:pPr>
            <a:r>
              <a:rPr lang="en-US" sz="4800" b="1" dirty="0">
                <a:solidFill>
                  <a:srgbClr val="034383"/>
                </a:solidFill>
                <a:latin typeface="RoBOTO" panose="02000000000000000000" pitchFamily="2" charset="0"/>
                <a:ea typeface="RoBOTO" panose="02000000000000000000" pitchFamily="2" charset="0"/>
                <a:cs typeface="RoBOTO" panose="02000000000000000000" pitchFamily="2" charset="0"/>
                <a:sym typeface="Ubuntu Bold"/>
              </a:rPr>
              <a:t>The benefits of reducing inequality for individuals, companies and society</a:t>
            </a:r>
          </a:p>
        </p:txBody>
      </p:sp>
      <p:pic>
        <p:nvPicPr>
          <p:cNvPr id="2" name="Imagen 11">
            <a:extLst>
              <a:ext uri="{FF2B5EF4-FFF2-40B4-BE49-F238E27FC236}">
                <a16:creationId xmlns:a16="http://schemas.microsoft.com/office/drawing/2014/main" id="{32DD37C4-0A9D-1CA6-B2C6-679DCF788C29}"/>
              </a:ext>
            </a:extLst>
          </p:cNvPr>
          <p:cNvPicPr>
            <a:picLocks noChangeAspect="1"/>
          </p:cNvPicPr>
          <p:nvPr/>
        </p:nvPicPr>
        <p:blipFill>
          <a:blip r:embed="rId3"/>
          <a:srcRect/>
          <a:stretch/>
        </p:blipFill>
        <p:spPr>
          <a:xfrm>
            <a:off x="1219200" y="9414836"/>
            <a:ext cx="1530890" cy="375090"/>
          </a:xfrm>
          <a:prstGeom prst="rect">
            <a:avLst/>
          </a:prstGeom>
        </p:spPr>
      </p:pic>
      <p:pic>
        <p:nvPicPr>
          <p:cNvPr id="4" name="Imagen 16">
            <a:extLst>
              <a:ext uri="{FF2B5EF4-FFF2-40B4-BE49-F238E27FC236}">
                <a16:creationId xmlns:a16="http://schemas.microsoft.com/office/drawing/2014/main" id="{E711F59C-F568-32AA-EA9F-CCC972E57CBE}"/>
              </a:ext>
            </a:extLst>
          </p:cNvPr>
          <p:cNvPicPr>
            <a:picLocks noChangeAspect="1"/>
          </p:cNvPicPr>
          <p:nvPr/>
        </p:nvPicPr>
        <p:blipFill>
          <a:blip r:embed="rId4"/>
          <a:srcRect/>
          <a:stretch/>
        </p:blipFill>
        <p:spPr>
          <a:xfrm>
            <a:off x="15925800" y="9414836"/>
            <a:ext cx="1851276" cy="388388"/>
          </a:xfrm>
          <a:prstGeom prst="rect">
            <a:avLst/>
          </a:prstGeom>
        </p:spPr>
      </p:pic>
      <p:sp>
        <p:nvSpPr>
          <p:cNvPr id="3" name="TextBox 24">
            <a:extLst>
              <a:ext uri="{FF2B5EF4-FFF2-40B4-BE49-F238E27FC236}">
                <a16:creationId xmlns:a16="http://schemas.microsoft.com/office/drawing/2014/main" id="{9BF242A0-B204-0807-C3D2-11459C94FEC2}"/>
              </a:ext>
            </a:extLst>
          </p:cNvPr>
          <p:cNvSpPr txBox="1"/>
          <p:nvPr/>
        </p:nvSpPr>
        <p:spPr>
          <a:xfrm>
            <a:off x="6400800" y="3313242"/>
            <a:ext cx="11098162" cy="5297669"/>
          </a:xfrm>
          <a:prstGeom prst="rect">
            <a:avLst/>
          </a:prstGeom>
        </p:spPr>
        <p:txBody>
          <a:bodyPr wrap="square" lIns="0" tIns="0" rIns="0" bIns="0" rtlCol="0" anchor="t">
            <a:spAutoFit/>
          </a:bodyPr>
          <a:lstStyle/>
          <a:p>
            <a:pPr>
              <a:lnSpc>
                <a:spcPct val="107000"/>
              </a:lnSpc>
              <a:spcAft>
                <a:spcPts val="800"/>
              </a:spcAft>
              <a:buNone/>
            </a:pPr>
            <a:r>
              <a:rPr lang="en-US" sz="2800" b="1" dirty="0">
                <a:solidFill>
                  <a:srgbClr val="00B0F0"/>
                </a:solidFill>
                <a:latin typeface="RoBOTO" panose="02000000000000000000" pitchFamily="2" charset="0"/>
                <a:ea typeface="RoBOTO" panose="02000000000000000000" pitchFamily="2" charset="0"/>
                <a:cs typeface="RoBOTO" panose="02000000000000000000" pitchFamily="2" charset="0"/>
              </a:rPr>
              <a:t>Consequences of gender discrimination within the workplace: </a:t>
            </a:r>
          </a:p>
          <a:p>
            <a:pPr>
              <a:lnSpc>
                <a:spcPct val="107000"/>
              </a:lnSpc>
              <a:spcAft>
                <a:spcPts val="800"/>
              </a:spcAft>
              <a:buNone/>
            </a:pPr>
            <a:r>
              <a:rPr lang="en-US" sz="2400" b="1" dirty="0">
                <a:solidFill>
                  <a:schemeClr val="bg2">
                    <a:lumMod val="50000"/>
                  </a:schemeClr>
                </a:solidFill>
                <a:effectLst/>
                <a:latin typeface="Roboto" panose="02000000000000000000" pitchFamily="2" charset="0"/>
                <a:ea typeface="Roboto" panose="02000000000000000000" pitchFamily="2" charset="0"/>
                <a:cs typeface="Roboto" panose="02000000000000000000" pitchFamily="2" charset="0"/>
              </a:rPr>
              <a:t>1. Economic drawbacks </a:t>
            </a:r>
            <a:endParaRPr lang="en-US" sz="2400" dirty="0">
              <a:solidFill>
                <a:schemeClr val="bg2">
                  <a:lumMod val="50000"/>
                </a:schemeClr>
              </a:solidFill>
              <a:effectLst/>
              <a:latin typeface="Roboto" panose="02000000000000000000" pitchFamily="2" charset="0"/>
              <a:ea typeface="Roboto" panose="02000000000000000000" pitchFamily="2" charset="0"/>
              <a:cs typeface="Roboto" panose="02000000000000000000" pitchFamily="2" charset="0"/>
            </a:endParaRPr>
          </a:p>
          <a:p>
            <a:pPr marL="342900" lvl="0" indent="-342900" algn="just">
              <a:lnSpc>
                <a:spcPct val="107000"/>
              </a:lnSpc>
              <a:buFont typeface="Arial" panose="020B0604020202020204" pitchFamily="34" charset="0"/>
              <a:buChar char="•"/>
            </a:pPr>
            <a:r>
              <a:rPr lang="en-US" sz="2400" dirty="0">
                <a:effectLst/>
                <a:latin typeface="Roboto" panose="02000000000000000000" pitchFamily="2" charset="0"/>
                <a:ea typeface="Roboto" panose="02000000000000000000" pitchFamily="2" charset="0"/>
                <a:cs typeface="Roboto" panose="02000000000000000000" pitchFamily="2" charset="0"/>
              </a:rPr>
              <a:t>Often overlooked for promotions and lower paid </a:t>
            </a:r>
            <a:r>
              <a:rPr lang="en-US" sz="2400" dirty="0">
                <a:effectLst/>
                <a:latin typeface="Arial" panose="020B0604020202020204" pitchFamily="34" charset="0"/>
                <a:ea typeface="Roboto" panose="02000000000000000000" pitchFamily="2" charset="0"/>
                <a:cs typeface="Arial" panose="020B0604020202020204" pitchFamily="34" charset="0"/>
              </a:rPr>
              <a:t>→ women are</a:t>
            </a:r>
            <a:r>
              <a:rPr lang="en-US" sz="2400" dirty="0">
                <a:effectLst/>
                <a:latin typeface="Roboto" panose="02000000000000000000" pitchFamily="2" charset="0"/>
                <a:ea typeface="Roboto" panose="02000000000000000000" pitchFamily="2" charset="0"/>
                <a:cs typeface="Roboto" panose="02000000000000000000" pitchFamily="2" charset="0"/>
              </a:rPr>
              <a:t> more likely to change jobs or industries </a:t>
            </a:r>
            <a:r>
              <a:rPr lang="en-US" sz="2400" dirty="0">
                <a:effectLst/>
                <a:latin typeface="Arial" panose="020B0604020202020204" pitchFamily="34" charset="0"/>
                <a:ea typeface="Roboto" panose="02000000000000000000" pitchFamily="2" charset="0"/>
                <a:cs typeface="Arial" panose="020B0604020202020204" pitchFamily="34" charset="0"/>
              </a:rPr>
              <a:t>→  </a:t>
            </a:r>
            <a:r>
              <a:rPr lang="en-US" sz="2400" b="1" dirty="0">
                <a:effectLst/>
                <a:latin typeface="Roboto" panose="02000000000000000000" pitchFamily="2" charset="0"/>
                <a:ea typeface="Roboto" panose="02000000000000000000" pitchFamily="2" charset="0"/>
                <a:cs typeface="Roboto" panose="02000000000000000000" pitchFamily="2" charset="0"/>
              </a:rPr>
              <a:t>more turnover </a:t>
            </a:r>
            <a:r>
              <a:rPr lang="en-US" sz="2400" dirty="0">
                <a:effectLst/>
                <a:latin typeface="Roboto" panose="02000000000000000000" pitchFamily="2" charset="0"/>
                <a:ea typeface="Roboto" panose="02000000000000000000" pitchFamily="2" charset="0"/>
                <a:cs typeface="Roboto" panose="02000000000000000000" pitchFamily="2" charset="0"/>
              </a:rPr>
              <a:t>in the company and </a:t>
            </a:r>
            <a:r>
              <a:rPr lang="en-US" sz="2400" b="1" dirty="0">
                <a:effectLst/>
                <a:latin typeface="Roboto" panose="02000000000000000000" pitchFamily="2" charset="0"/>
                <a:ea typeface="Roboto" panose="02000000000000000000" pitchFamily="2" charset="0"/>
                <a:cs typeface="Roboto" panose="02000000000000000000" pitchFamily="2" charset="0"/>
              </a:rPr>
              <a:t>missing out ideas, projects, and sales</a:t>
            </a:r>
          </a:p>
          <a:p>
            <a:pPr lvl="0" algn="just">
              <a:lnSpc>
                <a:spcPct val="107000"/>
              </a:lnSpc>
            </a:pPr>
            <a:endParaRPr lang="en-US" sz="2400" dirty="0">
              <a:effectLst/>
              <a:latin typeface="Roboto" panose="02000000000000000000" pitchFamily="2" charset="0"/>
              <a:ea typeface="Roboto" panose="02000000000000000000" pitchFamily="2" charset="0"/>
              <a:cs typeface="Roboto" panose="02000000000000000000" pitchFamily="2" charset="0"/>
            </a:endParaRPr>
          </a:p>
          <a:p>
            <a:pPr algn="just">
              <a:lnSpc>
                <a:spcPct val="107000"/>
              </a:lnSpc>
              <a:spcAft>
                <a:spcPts val="800"/>
              </a:spcAft>
              <a:buNone/>
            </a:pPr>
            <a:r>
              <a:rPr lang="en-US" sz="2400" b="1" dirty="0">
                <a:solidFill>
                  <a:schemeClr val="bg2">
                    <a:lumMod val="50000"/>
                  </a:schemeClr>
                </a:solidFill>
                <a:effectLst/>
                <a:latin typeface="Roboto" panose="02000000000000000000" pitchFamily="2" charset="0"/>
                <a:ea typeface="Roboto" panose="02000000000000000000" pitchFamily="2" charset="0"/>
                <a:cs typeface="Roboto" panose="02000000000000000000" pitchFamily="2" charset="0"/>
              </a:rPr>
              <a:t>2. Stunted innovation</a:t>
            </a:r>
            <a:endParaRPr lang="en-US" sz="2400" dirty="0">
              <a:solidFill>
                <a:schemeClr val="bg2">
                  <a:lumMod val="50000"/>
                </a:schemeClr>
              </a:solidFill>
              <a:effectLst/>
              <a:latin typeface="Roboto" panose="02000000000000000000" pitchFamily="2" charset="0"/>
              <a:ea typeface="Roboto" panose="02000000000000000000" pitchFamily="2" charset="0"/>
              <a:cs typeface="Roboto" panose="02000000000000000000" pitchFamily="2" charset="0"/>
            </a:endParaRPr>
          </a:p>
          <a:p>
            <a:pPr marL="342900" lvl="0" indent="-342900" algn="just">
              <a:lnSpc>
                <a:spcPct val="107000"/>
              </a:lnSpc>
              <a:buFont typeface="Arial" panose="020B0604020202020204" pitchFamily="34" charset="0"/>
              <a:buChar char="•"/>
            </a:pPr>
            <a:r>
              <a:rPr lang="en-US" sz="2400" dirty="0">
                <a:effectLst/>
                <a:latin typeface="Roboto" panose="02000000000000000000" pitchFamily="2" charset="0"/>
                <a:ea typeface="Roboto" panose="02000000000000000000" pitchFamily="2" charset="0"/>
                <a:cs typeface="Roboto" panose="02000000000000000000" pitchFamily="2" charset="0"/>
              </a:rPr>
              <a:t>Less women in key decision-making and R&amp;D </a:t>
            </a:r>
            <a:r>
              <a:rPr lang="en-US" sz="2400" dirty="0">
                <a:effectLst/>
                <a:latin typeface="Arial" panose="020B0604020202020204" pitchFamily="34" charset="0"/>
                <a:ea typeface="Roboto" panose="02000000000000000000" pitchFamily="2" charset="0"/>
                <a:cs typeface="Arial" panose="020B0604020202020204" pitchFamily="34" charset="0"/>
              </a:rPr>
              <a:t>→ </a:t>
            </a:r>
            <a:r>
              <a:rPr lang="en-US" sz="2400" b="1" dirty="0">
                <a:effectLst/>
                <a:latin typeface="Arial" panose="020B0604020202020204" pitchFamily="34" charset="0"/>
                <a:ea typeface="Roboto" panose="02000000000000000000" pitchFamily="2" charset="0"/>
                <a:cs typeface="Arial" panose="020B0604020202020204" pitchFamily="34" charset="0"/>
              </a:rPr>
              <a:t>less diverse perspectives </a:t>
            </a:r>
            <a:r>
              <a:rPr lang="en-US" sz="2400" dirty="0">
                <a:effectLst/>
                <a:latin typeface="Arial" panose="020B0604020202020204" pitchFamily="34" charset="0"/>
                <a:ea typeface="Roboto" panose="02000000000000000000" pitchFamily="2" charset="0"/>
                <a:cs typeface="Arial" panose="020B0604020202020204" pitchFamily="34" charset="0"/>
              </a:rPr>
              <a:t>→ </a:t>
            </a:r>
            <a:r>
              <a:rPr lang="en-US" sz="2400" dirty="0">
                <a:effectLst/>
                <a:latin typeface="Roboto" panose="02000000000000000000" pitchFamily="2" charset="0"/>
                <a:ea typeface="Roboto" panose="02000000000000000000" pitchFamily="2" charset="0"/>
                <a:cs typeface="Roboto" panose="02000000000000000000" pitchFamily="2" charset="0"/>
              </a:rPr>
              <a:t> less innovation</a:t>
            </a:r>
            <a:endParaRPr lang="en-US" sz="2400" dirty="0">
              <a:latin typeface="Roboto" panose="02000000000000000000" pitchFamily="2" charset="0"/>
              <a:ea typeface="Roboto" panose="02000000000000000000" pitchFamily="2" charset="0"/>
              <a:cs typeface="Roboto" panose="02000000000000000000" pitchFamily="2" charset="0"/>
            </a:endParaRPr>
          </a:p>
          <a:p>
            <a:pPr lvl="0" algn="just">
              <a:lnSpc>
                <a:spcPct val="107000"/>
              </a:lnSpc>
              <a:spcAft>
                <a:spcPts val="800"/>
              </a:spcAft>
            </a:pPr>
            <a:endParaRPr lang="en-US" sz="2400" dirty="0">
              <a:effectLst/>
              <a:latin typeface="Roboto" panose="02000000000000000000" pitchFamily="2" charset="0"/>
              <a:ea typeface="Roboto" panose="02000000000000000000" pitchFamily="2" charset="0"/>
              <a:cs typeface="Roboto" panose="02000000000000000000" pitchFamily="2" charset="0"/>
            </a:endParaRPr>
          </a:p>
          <a:p>
            <a:pPr algn="just">
              <a:lnSpc>
                <a:spcPct val="107000"/>
              </a:lnSpc>
              <a:spcAft>
                <a:spcPts val="800"/>
              </a:spcAft>
              <a:buNone/>
            </a:pPr>
            <a:r>
              <a:rPr lang="en-US" sz="2400" b="1" dirty="0">
                <a:solidFill>
                  <a:schemeClr val="bg2">
                    <a:lumMod val="50000"/>
                  </a:schemeClr>
                </a:solidFill>
                <a:effectLst/>
                <a:latin typeface="Roboto" panose="02000000000000000000" pitchFamily="2" charset="0"/>
                <a:ea typeface="Roboto" panose="02000000000000000000" pitchFamily="2" charset="0"/>
                <a:cs typeface="Roboto" panose="02000000000000000000" pitchFamily="2" charset="0"/>
              </a:rPr>
              <a:t>3. Mental health implications</a:t>
            </a:r>
            <a:endParaRPr lang="en-US" sz="2400" dirty="0">
              <a:solidFill>
                <a:schemeClr val="bg2">
                  <a:lumMod val="50000"/>
                </a:schemeClr>
              </a:solidFill>
              <a:effectLst/>
              <a:latin typeface="Roboto" panose="02000000000000000000" pitchFamily="2" charset="0"/>
              <a:ea typeface="Roboto" panose="02000000000000000000" pitchFamily="2" charset="0"/>
              <a:cs typeface="Roboto" panose="02000000000000000000" pitchFamily="2" charset="0"/>
            </a:endParaRPr>
          </a:p>
          <a:p>
            <a:pPr marL="342900" lvl="0" indent="-342900" algn="just">
              <a:lnSpc>
                <a:spcPct val="107000"/>
              </a:lnSpc>
              <a:spcAft>
                <a:spcPts val="800"/>
              </a:spcAft>
              <a:buFont typeface="Arial" panose="020B0604020202020204" pitchFamily="34" charset="0"/>
              <a:buChar char="•"/>
            </a:pPr>
            <a:r>
              <a:rPr lang="en-US" sz="2400" dirty="0">
                <a:effectLst/>
                <a:latin typeface="Roboto" panose="02000000000000000000" pitchFamily="2" charset="0"/>
                <a:ea typeface="Roboto" panose="02000000000000000000" pitchFamily="2" charset="0"/>
                <a:cs typeface="Roboto" panose="02000000000000000000" pitchFamily="2" charset="0"/>
              </a:rPr>
              <a:t>Sexism at work </a:t>
            </a:r>
            <a:r>
              <a:rPr lang="en-US" sz="2400" dirty="0">
                <a:effectLst/>
                <a:latin typeface="Arial" panose="020B0604020202020204" pitchFamily="34" charset="0"/>
                <a:ea typeface="Roboto" panose="02000000000000000000" pitchFamily="2" charset="0"/>
                <a:cs typeface="Arial" panose="020B0604020202020204" pitchFamily="34" charset="0"/>
              </a:rPr>
              <a:t>→  </a:t>
            </a:r>
            <a:r>
              <a:rPr lang="en-US" sz="2400" dirty="0">
                <a:effectLst/>
                <a:latin typeface="Roboto" panose="02000000000000000000" pitchFamily="2" charset="0"/>
                <a:ea typeface="Roboto" panose="02000000000000000000" pitchFamily="2" charset="0"/>
                <a:cs typeface="Roboto" panose="02000000000000000000" pitchFamily="2" charset="0"/>
              </a:rPr>
              <a:t>mental health issue like burnout </a:t>
            </a:r>
            <a:r>
              <a:rPr lang="en-US" sz="2400" dirty="0">
                <a:effectLst/>
                <a:latin typeface="Arial" panose="020B0604020202020204" pitchFamily="34" charset="0"/>
                <a:ea typeface="Roboto" panose="02000000000000000000" pitchFamily="2" charset="0"/>
                <a:cs typeface="Arial" panose="020B0604020202020204" pitchFamily="34" charset="0"/>
              </a:rPr>
              <a:t>→  </a:t>
            </a:r>
            <a:r>
              <a:rPr lang="en-US" sz="2400" b="1" dirty="0">
                <a:effectLst/>
                <a:latin typeface="Roboto" panose="02000000000000000000" pitchFamily="2" charset="0"/>
                <a:ea typeface="Roboto" panose="02000000000000000000" pitchFamily="2" charset="0"/>
                <a:cs typeface="Roboto" panose="02000000000000000000" pitchFamily="2" charset="0"/>
              </a:rPr>
              <a:t>decline in productivity</a:t>
            </a:r>
            <a:r>
              <a:rPr lang="en-US" sz="2400" dirty="0">
                <a:effectLst/>
                <a:latin typeface="Roboto" panose="02000000000000000000" pitchFamily="2" charset="0"/>
                <a:ea typeface="Roboto" panose="02000000000000000000" pitchFamily="2" charset="0"/>
                <a:cs typeface="Roboto" panose="02000000000000000000" pitchFamily="2" charset="0"/>
              </a:rPr>
              <a:t>. </a:t>
            </a:r>
            <a:endParaRPr lang="en-US" sz="2400" dirty="0">
              <a:solidFill>
                <a:srgbClr val="FF0000"/>
              </a:solidFill>
              <a:effectLst/>
              <a:latin typeface="Roboto" panose="02000000000000000000" pitchFamily="2" charset="0"/>
              <a:ea typeface="Roboto" panose="02000000000000000000" pitchFamily="2" charset="0"/>
              <a:cs typeface="Roboto" panose="02000000000000000000" pitchFamily="2" charset="0"/>
            </a:endParaRPr>
          </a:p>
        </p:txBody>
      </p:sp>
      <p:sp>
        <p:nvSpPr>
          <p:cNvPr id="10" name="Freeform 14">
            <a:extLst>
              <a:ext uri="{FF2B5EF4-FFF2-40B4-BE49-F238E27FC236}">
                <a16:creationId xmlns:a16="http://schemas.microsoft.com/office/drawing/2014/main" id="{5D8329B1-0376-9BEA-E34E-51EB4C2B656A}"/>
              </a:ext>
            </a:extLst>
          </p:cNvPr>
          <p:cNvSpPr/>
          <p:nvPr/>
        </p:nvSpPr>
        <p:spPr>
          <a:xfrm>
            <a:off x="0" y="6536273"/>
            <a:ext cx="3803970" cy="3750727"/>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8170" b="-9706"/>
            </a:stretch>
          </a:blipFill>
          <a:ln cap="sq">
            <a:noFill/>
            <a:prstDash val="solid"/>
            <a:miter/>
          </a:ln>
        </p:spPr>
      </p:sp>
      <p:sp>
        <p:nvSpPr>
          <p:cNvPr id="11" name="Freeform 26">
            <a:extLst>
              <a:ext uri="{FF2B5EF4-FFF2-40B4-BE49-F238E27FC236}">
                <a16:creationId xmlns:a16="http://schemas.microsoft.com/office/drawing/2014/main" id="{B75025AE-FD04-0BFD-1F85-33743EEAC314}"/>
              </a:ext>
            </a:extLst>
          </p:cNvPr>
          <p:cNvSpPr/>
          <p:nvPr/>
        </p:nvSpPr>
        <p:spPr>
          <a:xfrm flipH="1" flipV="1">
            <a:off x="14657615" y="0"/>
            <a:ext cx="3630385" cy="3691380"/>
          </a:xfrm>
          <a:custGeom>
            <a:avLst/>
            <a:gdLst/>
            <a:ahLst/>
            <a:cxnLst/>
            <a:rect l="l" t="t" r="r" b="b"/>
            <a:pathLst>
              <a:path w="4114800" h="4114800">
                <a:moveTo>
                  <a:pt x="4114800" y="4114800"/>
                </a:moveTo>
                <a:lnTo>
                  <a:pt x="0" y="4114800"/>
                </a:lnTo>
                <a:lnTo>
                  <a:pt x="0" y="0"/>
                </a:lnTo>
                <a:lnTo>
                  <a:pt x="4114800" y="0"/>
                </a:lnTo>
                <a:lnTo>
                  <a:pt x="4114800" y="4114800"/>
                </a:lnTo>
                <a:close/>
              </a:path>
            </a:pathLst>
          </a:custGeom>
          <a:blipFill>
            <a:blip r:embed="rId5">
              <a:extLst>
                <a:ext uri="{96DAC541-7B7A-43D3-8B79-37D633B846F1}">
                  <asvg:svgBlip xmlns:asvg="http://schemas.microsoft.com/office/drawing/2016/SVG/main" r:embed="rId6"/>
                </a:ext>
              </a:extLst>
            </a:blip>
            <a:stretch>
              <a:fillRect l="-13343" b="-11471"/>
            </a:stretch>
          </a:blipFill>
          <a:ln cap="sq">
            <a:noFill/>
            <a:prstDash val="solid"/>
            <a:miter/>
          </a:ln>
        </p:spPr>
      </p:sp>
      <p:pic>
        <p:nvPicPr>
          <p:cNvPr id="13" name="Image 12">
            <a:extLst>
              <a:ext uri="{FF2B5EF4-FFF2-40B4-BE49-F238E27FC236}">
                <a16:creationId xmlns:a16="http://schemas.microsoft.com/office/drawing/2014/main" id="{2DB00A6D-15E4-036E-314E-76826120E268}"/>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066800" y="3691380"/>
            <a:ext cx="4320809" cy="4320809"/>
          </a:xfrm>
          <a:prstGeom prst="rect">
            <a:avLst/>
          </a:prstGeom>
        </p:spPr>
      </p:pic>
      <p:pic>
        <p:nvPicPr>
          <p:cNvPr id="5" name="Imagen 11">
            <a:extLst>
              <a:ext uri="{FF2B5EF4-FFF2-40B4-BE49-F238E27FC236}">
                <a16:creationId xmlns:a16="http://schemas.microsoft.com/office/drawing/2014/main" id="{4A6F3990-8110-EA84-7220-7F4106F10BF5}"/>
              </a:ext>
            </a:extLst>
          </p:cNvPr>
          <p:cNvPicPr>
            <a:picLocks noChangeAspect="1"/>
          </p:cNvPicPr>
          <p:nvPr/>
        </p:nvPicPr>
        <p:blipFill>
          <a:blip r:embed="rId3"/>
          <a:srcRect/>
          <a:stretch/>
        </p:blipFill>
        <p:spPr>
          <a:xfrm>
            <a:off x="152400" y="9609030"/>
            <a:ext cx="1530890" cy="375090"/>
          </a:xfrm>
          <a:prstGeom prst="rect">
            <a:avLst/>
          </a:prstGeom>
        </p:spPr>
      </p:pic>
    </p:spTree>
    <p:extLst>
      <p:ext uri="{BB962C8B-B14F-4D97-AF65-F5344CB8AC3E}">
        <p14:creationId xmlns:p14="http://schemas.microsoft.com/office/powerpoint/2010/main" val="2470594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C40C3-D91D-AA90-598B-89AE35597A87}"/>
            </a:ext>
          </a:extLst>
        </p:cNvPr>
        <p:cNvGrpSpPr/>
        <p:nvPr/>
      </p:nvGrpSpPr>
      <p:grpSpPr>
        <a:xfrm>
          <a:off x="0" y="0"/>
          <a:ext cx="0" cy="0"/>
          <a:chOff x="0" y="0"/>
          <a:chExt cx="0" cy="0"/>
        </a:xfrm>
      </p:grpSpPr>
      <p:sp>
        <p:nvSpPr>
          <p:cNvPr id="26" name="TextBox 2">
            <a:extLst>
              <a:ext uri="{FF2B5EF4-FFF2-40B4-BE49-F238E27FC236}">
                <a16:creationId xmlns:a16="http://schemas.microsoft.com/office/drawing/2014/main" id="{F6FCB0E5-D5E1-EC5E-01CF-E87ABB59805C}"/>
              </a:ext>
            </a:extLst>
          </p:cNvPr>
          <p:cNvSpPr txBox="1"/>
          <p:nvPr/>
        </p:nvSpPr>
        <p:spPr>
          <a:xfrm>
            <a:off x="2173097" y="516124"/>
            <a:ext cx="13766990" cy="1769715"/>
          </a:xfrm>
          <a:prstGeom prst="rect">
            <a:avLst/>
          </a:prstGeom>
        </p:spPr>
        <p:txBody>
          <a:bodyPr lIns="0" tIns="0" rIns="0" bIns="0" rtlCol="0" anchor="t">
            <a:spAutoFit/>
          </a:bodyPr>
          <a:lstStyle/>
          <a:p>
            <a:pPr algn="ctr">
              <a:lnSpc>
                <a:spcPts val="7150"/>
              </a:lnSpc>
            </a:pPr>
            <a:r>
              <a:rPr lang="en-US" sz="4800" b="1" dirty="0">
                <a:solidFill>
                  <a:srgbClr val="034383"/>
                </a:solidFill>
                <a:latin typeface="RoBOTO" panose="02000000000000000000" pitchFamily="2" charset="0"/>
                <a:ea typeface="RoBOTO" panose="02000000000000000000" pitchFamily="2" charset="0"/>
                <a:cs typeface="RoBOTO" panose="02000000000000000000" pitchFamily="2" charset="0"/>
                <a:sym typeface="Ubuntu Bold"/>
              </a:rPr>
              <a:t>The benefits of reducing inequality for individuals, companies and society</a:t>
            </a:r>
          </a:p>
        </p:txBody>
      </p:sp>
      <p:pic>
        <p:nvPicPr>
          <p:cNvPr id="2" name="Imagen 11">
            <a:extLst>
              <a:ext uri="{FF2B5EF4-FFF2-40B4-BE49-F238E27FC236}">
                <a16:creationId xmlns:a16="http://schemas.microsoft.com/office/drawing/2014/main" id="{080DDA4F-F5C7-13AB-29BF-BF826B554735}"/>
              </a:ext>
            </a:extLst>
          </p:cNvPr>
          <p:cNvPicPr>
            <a:picLocks noChangeAspect="1"/>
          </p:cNvPicPr>
          <p:nvPr/>
        </p:nvPicPr>
        <p:blipFill>
          <a:blip r:embed="rId3"/>
          <a:srcRect/>
          <a:stretch/>
        </p:blipFill>
        <p:spPr>
          <a:xfrm>
            <a:off x="1219200" y="9414836"/>
            <a:ext cx="1530890" cy="375090"/>
          </a:xfrm>
          <a:prstGeom prst="rect">
            <a:avLst/>
          </a:prstGeom>
        </p:spPr>
      </p:pic>
      <p:pic>
        <p:nvPicPr>
          <p:cNvPr id="4" name="Imagen 16">
            <a:extLst>
              <a:ext uri="{FF2B5EF4-FFF2-40B4-BE49-F238E27FC236}">
                <a16:creationId xmlns:a16="http://schemas.microsoft.com/office/drawing/2014/main" id="{F53C7E84-5DF4-A7B3-1950-090E5BA16B08}"/>
              </a:ext>
            </a:extLst>
          </p:cNvPr>
          <p:cNvPicPr>
            <a:picLocks noChangeAspect="1"/>
          </p:cNvPicPr>
          <p:nvPr/>
        </p:nvPicPr>
        <p:blipFill>
          <a:blip r:embed="rId4"/>
          <a:srcRect/>
          <a:stretch/>
        </p:blipFill>
        <p:spPr>
          <a:xfrm>
            <a:off x="15925800" y="9414836"/>
            <a:ext cx="1851276" cy="388388"/>
          </a:xfrm>
          <a:prstGeom prst="rect">
            <a:avLst/>
          </a:prstGeom>
        </p:spPr>
      </p:pic>
      <p:sp>
        <p:nvSpPr>
          <p:cNvPr id="10" name="Freeform 14">
            <a:extLst>
              <a:ext uri="{FF2B5EF4-FFF2-40B4-BE49-F238E27FC236}">
                <a16:creationId xmlns:a16="http://schemas.microsoft.com/office/drawing/2014/main" id="{C1385492-90E4-EC13-DA9F-3408155372FA}"/>
              </a:ext>
            </a:extLst>
          </p:cNvPr>
          <p:cNvSpPr/>
          <p:nvPr/>
        </p:nvSpPr>
        <p:spPr>
          <a:xfrm>
            <a:off x="0" y="6536273"/>
            <a:ext cx="3803970" cy="3750727"/>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8170" b="-9706"/>
            </a:stretch>
          </a:blipFill>
          <a:ln cap="sq">
            <a:noFill/>
            <a:prstDash val="solid"/>
            <a:miter/>
          </a:ln>
        </p:spPr>
      </p:sp>
      <p:sp>
        <p:nvSpPr>
          <p:cNvPr id="11" name="Freeform 26">
            <a:extLst>
              <a:ext uri="{FF2B5EF4-FFF2-40B4-BE49-F238E27FC236}">
                <a16:creationId xmlns:a16="http://schemas.microsoft.com/office/drawing/2014/main" id="{D6889489-AADC-D82D-5C62-3BB7788FE8FE}"/>
              </a:ext>
            </a:extLst>
          </p:cNvPr>
          <p:cNvSpPr/>
          <p:nvPr/>
        </p:nvSpPr>
        <p:spPr>
          <a:xfrm flipH="1" flipV="1">
            <a:off x="14657615" y="0"/>
            <a:ext cx="3630385" cy="3691380"/>
          </a:xfrm>
          <a:custGeom>
            <a:avLst/>
            <a:gdLst/>
            <a:ahLst/>
            <a:cxnLst/>
            <a:rect l="l" t="t" r="r" b="b"/>
            <a:pathLst>
              <a:path w="4114800" h="4114800">
                <a:moveTo>
                  <a:pt x="4114800" y="4114800"/>
                </a:moveTo>
                <a:lnTo>
                  <a:pt x="0" y="4114800"/>
                </a:lnTo>
                <a:lnTo>
                  <a:pt x="0" y="0"/>
                </a:lnTo>
                <a:lnTo>
                  <a:pt x="4114800" y="0"/>
                </a:lnTo>
                <a:lnTo>
                  <a:pt x="4114800" y="4114800"/>
                </a:lnTo>
                <a:close/>
              </a:path>
            </a:pathLst>
          </a:custGeom>
          <a:blipFill>
            <a:blip r:embed="rId5">
              <a:extLst>
                <a:ext uri="{96DAC541-7B7A-43D3-8B79-37D633B846F1}">
                  <asvg:svgBlip xmlns:asvg="http://schemas.microsoft.com/office/drawing/2016/SVG/main" r:embed="rId6"/>
                </a:ext>
              </a:extLst>
            </a:blip>
            <a:stretch>
              <a:fillRect l="-13343" b="-11471"/>
            </a:stretch>
          </a:blipFill>
          <a:ln cap="sq">
            <a:noFill/>
            <a:prstDash val="solid"/>
            <a:miter/>
          </a:ln>
        </p:spPr>
      </p:sp>
      <p:sp>
        <p:nvSpPr>
          <p:cNvPr id="5" name="TextBox 24">
            <a:extLst>
              <a:ext uri="{FF2B5EF4-FFF2-40B4-BE49-F238E27FC236}">
                <a16:creationId xmlns:a16="http://schemas.microsoft.com/office/drawing/2014/main" id="{1FC3F52C-9FA1-082A-DFA4-EA04836B16C2}"/>
              </a:ext>
            </a:extLst>
          </p:cNvPr>
          <p:cNvSpPr txBox="1"/>
          <p:nvPr/>
        </p:nvSpPr>
        <p:spPr>
          <a:xfrm>
            <a:off x="1676400" y="3009900"/>
            <a:ext cx="16938876" cy="5202835"/>
          </a:xfrm>
          <a:prstGeom prst="rect">
            <a:avLst/>
          </a:prstGeom>
        </p:spPr>
        <p:txBody>
          <a:bodyPr wrap="square" lIns="0" tIns="0" rIns="0" bIns="0" rtlCol="0" anchor="t">
            <a:spAutoFit/>
          </a:bodyPr>
          <a:lstStyle/>
          <a:p>
            <a:pPr algn="just">
              <a:lnSpc>
                <a:spcPct val="107000"/>
              </a:lnSpc>
              <a:spcAft>
                <a:spcPts val="800"/>
              </a:spcAft>
              <a:buNone/>
            </a:pPr>
            <a:r>
              <a:rPr lang="en-US" sz="2800" b="1" dirty="0">
                <a:solidFill>
                  <a:srgbClr val="00B0F0"/>
                </a:solidFill>
                <a:latin typeface="RoBOTO" panose="02000000000000000000" pitchFamily="2" charset="0"/>
                <a:ea typeface="RoBOTO" panose="02000000000000000000" pitchFamily="2" charset="0"/>
                <a:cs typeface="RoBOTO" panose="02000000000000000000" pitchFamily="2" charset="0"/>
              </a:rPr>
              <a:t>The positive impact of implementing gender mainstreaming in the organization:	</a:t>
            </a:r>
          </a:p>
          <a:p>
            <a:pPr algn="just">
              <a:lnSpc>
                <a:spcPct val="107000"/>
              </a:lnSpc>
              <a:spcAft>
                <a:spcPts val="800"/>
              </a:spcAft>
              <a:buNone/>
            </a:pPr>
            <a:r>
              <a:rPr lang="en-US" sz="2000" dirty="0">
                <a:effectLst/>
                <a:latin typeface="Roboto" panose="02000000000000000000" pitchFamily="2" charset="0"/>
                <a:ea typeface="Roboto" panose="02000000000000000000" pitchFamily="2" charset="0"/>
                <a:cs typeface="Roboto" panose="02000000000000000000" pitchFamily="2" charset="0"/>
              </a:rPr>
              <a:t>	</a:t>
            </a:r>
          </a:p>
          <a:p>
            <a:pPr algn="just">
              <a:lnSpc>
                <a:spcPct val="107000"/>
              </a:lnSpc>
              <a:spcAft>
                <a:spcPts val="800"/>
              </a:spcAft>
              <a:buNone/>
            </a:pPr>
            <a:r>
              <a:rPr lang="en-US" sz="2000" dirty="0">
                <a:effectLst/>
                <a:latin typeface="Roboto" panose="02000000000000000000" pitchFamily="2" charset="0"/>
                <a:ea typeface="Roboto" panose="02000000000000000000" pitchFamily="2" charset="0"/>
                <a:cs typeface="Roboto" panose="02000000000000000000" pitchFamily="2" charset="0"/>
              </a:rPr>
              <a:t>	</a:t>
            </a:r>
          </a:p>
          <a:p>
            <a:pPr algn="just">
              <a:lnSpc>
                <a:spcPct val="150000"/>
              </a:lnSpc>
              <a:spcAft>
                <a:spcPts val="800"/>
              </a:spcAft>
              <a:buNone/>
            </a:pPr>
            <a:r>
              <a:rPr lang="en-US" sz="2400" dirty="0">
                <a:latin typeface="Roboto" panose="02000000000000000000" pitchFamily="2" charset="0"/>
                <a:ea typeface="Roboto" panose="02000000000000000000" pitchFamily="2" charset="0"/>
                <a:cs typeface="Roboto" panose="02000000000000000000" pitchFamily="2" charset="0"/>
              </a:rPr>
              <a:t>1. Legal and ethical imperatives</a:t>
            </a:r>
          </a:p>
          <a:p>
            <a:pPr algn="just">
              <a:lnSpc>
                <a:spcPct val="150000"/>
              </a:lnSpc>
              <a:spcAft>
                <a:spcPts val="800"/>
              </a:spcAft>
              <a:buNone/>
            </a:pPr>
            <a:r>
              <a:rPr lang="en-US" sz="2400" dirty="0">
                <a:latin typeface="Roboto" panose="02000000000000000000" pitchFamily="2" charset="0"/>
                <a:ea typeface="Roboto" panose="02000000000000000000" pitchFamily="2" charset="0"/>
                <a:cs typeface="Roboto" panose="02000000000000000000" pitchFamily="2" charset="0"/>
              </a:rPr>
              <a:t>2. Enhanced organizational performance</a:t>
            </a:r>
            <a:r>
              <a:rPr lang="en-US" sz="2000" dirty="0">
                <a:effectLst/>
                <a:latin typeface="Roboto" panose="02000000000000000000" pitchFamily="2" charset="0"/>
                <a:ea typeface="Roboto" panose="02000000000000000000" pitchFamily="2" charset="0"/>
                <a:cs typeface="Roboto" panose="02000000000000000000" pitchFamily="2" charset="0"/>
              </a:rPr>
              <a:t>			</a:t>
            </a:r>
          </a:p>
          <a:p>
            <a:pPr algn="just">
              <a:lnSpc>
                <a:spcPct val="150000"/>
              </a:lnSpc>
              <a:spcAft>
                <a:spcPts val="800"/>
              </a:spcAft>
              <a:buNone/>
            </a:pPr>
            <a:r>
              <a:rPr lang="en-US" sz="2400" dirty="0">
                <a:latin typeface="Roboto" panose="02000000000000000000" pitchFamily="2" charset="0"/>
                <a:ea typeface="Roboto" panose="02000000000000000000" pitchFamily="2" charset="0"/>
                <a:cs typeface="Roboto" panose="02000000000000000000" pitchFamily="2" charset="0"/>
              </a:rPr>
              <a:t>3. Broader talent pool and skills diversity</a:t>
            </a:r>
            <a:r>
              <a:rPr lang="en-US" sz="2000" dirty="0">
                <a:effectLst/>
                <a:latin typeface="Roboto" panose="02000000000000000000" pitchFamily="2" charset="0"/>
                <a:ea typeface="Roboto" panose="02000000000000000000" pitchFamily="2" charset="0"/>
                <a:cs typeface="Roboto" panose="02000000000000000000" pitchFamily="2" charset="0"/>
              </a:rPr>
              <a:t>						</a:t>
            </a:r>
          </a:p>
          <a:p>
            <a:pPr algn="just">
              <a:lnSpc>
                <a:spcPct val="150000"/>
              </a:lnSpc>
              <a:spcAft>
                <a:spcPts val="800"/>
              </a:spcAft>
              <a:buNone/>
            </a:pPr>
            <a:r>
              <a:rPr lang="en-US" sz="2400" dirty="0">
                <a:latin typeface="Roboto" panose="02000000000000000000" pitchFamily="2" charset="0"/>
                <a:ea typeface="Roboto" panose="02000000000000000000" pitchFamily="2" charset="0"/>
                <a:cs typeface="Roboto" panose="02000000000000000000" pitchFamily="2" charset="0"/>
              </a:rPr>
              <a:t>4. Employee engagement and satisfaction</a:t>
            </a:r>
          </a:p>
          <a:p>
            <a:pPr algn="just">
              <a:lnSpc>
                <a:spcPct val="150000"/>
              </a:lnSpc>
              <a:spcAft>
                <a:spcPts val="800"/>
              </a:spcAft>
              <a:buNone/>
            </a:pPr>
            <a:r>
              <a:rPr lang="en-US" sz="2400" dirty="0">
                <a:latin typeface="Roboto" panose="02000000000000000000" pitchFamily="2" charset="0"/>
                <a:ea typeface="Roboto" panose="02000000000000000000" pitchFamily="2" charset="0"/>
                <a:cs typeface="Roboto" panose="02000000000000000000" pitchFamily="2" charset="0"/>
              </a:rPr>
              <a:t>5. Corporate social responsibility and reputation	</a:t>
            </a:r>
            <a:r>
              <a:rPr lang="en-US" sz="2000" dirty="0">
                <a:effectLst/>
                <a:latin typeface="Roboto" panose="02000000000000000000" pitchFamily="2" charset="0"/>
                <a:ea typeface="Roboto" panose="02000000000000000000" pitchFamily="2" charset="0"/>
                <a:cs typeface="Roboto" panose="02000000000000000000" pitchFamily="2" charset="0"/>
              </a:rPr>
              <a:t>		</a:t>
            </a:r>
          </a:p>
          <a:p>
            <a:pPr algn="just">
              <a:lnSpc>
                <a:spcPct val="150000"/>
              </a:lnSpc>
              <a:spcAft>
                <a:spcPts val="800"/>
              </a:spcAft>
              <a:buNone/>
            </a:pPr>
            <a:r>
              <a:rPr lang="en-US" sz="2400" dirty="0">
                <a:latin typeface="Roboto" panose="02000000000000000000" pitchFamily="2" charset="0"/>
                <a:ea typeface="Roboto" panose="02000000000000000000" pitchFamily="2" charset="0"/>
                <a:cs typeface="Roboto" panose="02000000000000000000" pitchFamily="2" charset="0"/>
              </a:rPr>
              <a:t>6. Positive economic impact	</a:t>
            </a:r>
            <a:r>
              <a:rPr lang="en-US" sz="2000" b="1" dirty="0">
                <a:effectLst/>
                <a:latin typeface="Roboto" panose="02000000000000000000" pitchFamily="2" charset="0"/>
                <a:ea typeface="Roboto" panose="02000000000000000000" pitchFamily="2" charset="0"/>
                <a:cs typeface="Roboto" panose="02000000000000000000" pitchFamily="2" charset="0"/>
              </a:rPr>
              <a:t>					</a:t>
            </a:r>
            <a:endParaRPr lang="en-US" sz="2000" dirty="0">
              <a:effectLst/>
              <a:latin typeface="Roboto" panose="02000000000000000000" pitchFamily="2" charset="0"/>
              <a:ea typeface="Roboto" panose="02000000000000000000" pitchFamily="2" charset="0"/>
              <a:cs typeface="Roboto" panose="02000000000000000000" pitchFamily="2" charset="0"/>
            </a:endParaRPr>
          </a:p>
        </p:txBody>
      </p:sp>
      <p:pic>
        <p:nvPicPr>
          <p:cNvPr id="7" name="Image 6">
            <a:extLst>
              <a:ext uri="{FF2B5EF4-FFF2-40B4-BE49-F238E27FC236}">
                <a16:creationId xmlns:a16="http://schemas.microsoft.com/office/drawing/2014/main" id="{50AF6EC5-F54E-9B51-B8C7-7CA2154A21CF}"/>
              </a:ext>
            </a:extLst>
          </p:cNvPr>
          <p:cNvPicPr>
            <a:picLocks noChangeAspect="1"/>
          </p:cNvPicPr>
          <p:nvPr/>
        </p:nvPicPr>
        <p:blipFill>
          <a:blip r:embed="rId7"/>
          <a:stretch>
            <a:fillRect/>
          </a:stretch>
        </p:blipFill>
        <p:spPr>
          <a:xfrm>
            <a:off x="9440621" y="3987387"/>
            <a:ext cx="5233323" cy="5216468"/>
          </a:xfrm>
          <a:prstGeom prst="rect">
            <a:avLst/>
          </a:prstGeom>
        </p:spPr>
      </p:pic>
      <p:pic>
        <p:nvPicPr>
          <p:cNvPr id="3" name="Imagen 11">
            <a:extLst>
              <a:ext uri="{FF2B5EF4-FFF2-40B4-BE49-F238E27FC236}">
                <a16:creationId xmlns:a16="http://schemas.microsoft.com/office/drawing/2014/main" id="{A46C89EA-8CC7-0001-EF83-4F4FBDD139C2}"/>
              </a:ext>
            </a:extLst>
          </p:cNvPr>
          <p:cNvPicPr>
            <a:picLocks noChangeAspect="1"/>
          </p:cNvPicPr>
          <p:nvPr/>
        </p:nvPicPr>
        <p:blipFill>
          <a:blip r:embed="rId3"/>
          <a:srcRect/>
          <a:stretch/>
        </p:blipFill>
        <p:spPr>
          <a:xfrm>
            <a:off x="152400" y="9609030"/>
            <a:ext cx="1530890" cy="375090"/>
          </a:xfrm>
          <a:prstGeom prst="rect">
            <a:avLst/>
          </a:prstGeom>
        </p:spPr>
      </p:pic>
    </p:spTree>
    <p:extLst>
      <p:ext uri="{BB962C8B-B14F-4D97-AF65-F5344CB8AC3E}">
        <p14:creationId xmlns:p14="http://schemas.microsoft.com/office/powerpoint/2010/main" val="3692938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2A39F-C3D9-DE6F-8EFA-F5F8360A138C}"/>
            </a:ext>
          </a:extLst>
        </p:cNvPr>
        <p:cNvGrpSpPr/>
        <p:nvPr/>
      </p:nvGrpSpPr>
      <p:grpSpPr>
        <a:xfrm>
          <a:off x="0" y="0"/>
          <a:ext cx="0" cy="0"/>
          <a:chOff x="0" y="0"/>
          <a:chExt cx="0" cy="0"/>
        </a:xfrm>
      </p:grpSpPr>
      <p:sp>
        <p:nvSpPr>
          <p:cNvPr id="26" name="TextBox 2">
            <a:extLst>
              <a:ext uri="{FF2B5EF4-FFF2-40B4-BE49-F238E27FC236}">
                <a16:creationId xmlns:a16="http://schemas.microsoft.com/office/drawing/2014/main" id="{AF0F77A6-26D5-AEDF-9C93-EDC946A3E8AF}"/>
              </a:ext>
            </a:extLst>
          </p:cNvPr>
          <p:cNvSpPr txBox="1"/>
          <p:nvPr/>
        </p:nvSpPr>
        <p:spPr>
          <a:xfrm>
            <a:off x="2173097" y="516124"/>
            <a:ext cx="13766990" cy="1769715"/>
          </a:xfrm>
          <a:prstGeom prst="rect">
            <a:avLst/>
          </a:prstGeom>
        </p:spPr>
        <p:txBody>
          <a:bodyPr lIns="0" tIns="0" rIns="0" bIns="0" rtlCol="0" anchor="t">
            <a:spAutoFit/>
          </a:bodyPr>
          <a:lstStyle/>
          <a:p>
            <a:pPr algn="ctr">
              <a:lnSpc>
                <a:spcPts val="7150"/>
              </a:lnSpc>
            </a:pPr>
            <a:r>
              <a:rPr lang="en-US" sz="4800" b="1" dirty="0">
                <a:solidFill>
                  <a:srgbClr val="034383"/>
                </a:solidFill>
                <a:latin typeface="RoBOTO" panose="02000000000000000000" pitchFamily="2" charset="0"/>
                <a:ea typeface="RoBOTO" panose="02000000000000000000" pitchFamily="2" charset="0"/>
                <a:cs typeface="RoBOTO" panose="02000000000000000000" pitchFamily="2" charset="0"/>
                <a:sym typeface="Ubuntu Bold"/>
              </a:rPr>
              <a:t>Why implementing gender mainstreaming in organizations</a:t>
            </a:r>
          </a:p>
        </p:txBody>
      </p:sp>
      <p:pic>
        <p:nvPicPr>
          <p:cNvPr id="2" name="Imagen 11">
            <a:extLst>
              <a:ext uri="{FF2B5EF4-FFF2-40B4-BE49-F238E27FC236}">
                <a16:creationId xmlns:a16="http://schemas.microsoft.com/office/drawing/2014/main" id="{CAB1A0C3-C1CA-6B00-6760-0A5922639DDC}"/>
              </a:ext>
            </a:extLst>
          </p:cNvPr>
          <p:cNvPicPr>
            <a:picLocks noChangeAspect="1"/>
          </p:cNvPicPr>
          <p:nvPr/>
        </p:nvPicPr>
        <p:blipFill>
          <a:blip r:embed="rId3"/>
          <a:srcRect/>
          <a:stretch/>
        </p:blipFill>
        <p:spPr>
          <a:xfrm>
            <a:off x="1219200" y="9414836"/>
            <a:ext cx="1530890" cy="375090"/>
          </a:xfrm>
          <a:prstGeom prst="rect">
            <a:avLst/>
          </a:prstGeom>
        </p:spPr>
      </p:pic>
      <p:pic>
        <p:nvPicPr>
          <p:cNvPr id="4" name="Imagen 16">
            <a:extLst>
              <a:ext uri="{FF2B5EF4-FFF2-40B4-BE49-F238E27FC236}">
                <a16:creationId xmlns:a16="http://schemas.microsoft.com/office/drawing/2014/main" id="{B0BEF1F8-6C8B-CEB7-A838-75D48BCC66E0}"/>
              </a:ext>
            </a:extLst>
          </p:cNvPr>
          <p:cNvPicPr>
            <a:picLocks noChangeAspect="1"/>
          </p:cNvPicPr>
          <p:nvPr/>
        </p:nvPicPr>
        <p:blipFill>
          <a:blip r:embed="rId4"/>
          <a:srcRect/>
          <a:stretch/>
        </p:blipFill>
        <p:spPr>
          <a:xfrm>
            <a:off x="15925800" y="9414836"/>
            <a:ext cx="1851276" cy="388388"/>
          </a:xfrm>
          <a:prstGeom prst="rect">
            <a:avLst/>
          </a:prstGeom>
        </p:spPr>
      </p:pic>
      <p:sp>
        <p:nvSpPr>
          <p:cNvPr id="10" name="Freeform 14">
            <a:extLst>
              <a:ext uri="{FF2B5EF4-FFF2-40B4-BE49-F238E27FC236}">
                <a16:creationId xmlns:a16="http://schemas.microsoft.com/office/drawing/2014/main" id="{38241DE4-3021-5B1F-6F4D-1714ADC827D5}"/>
              </a:ext>
            </a:extLst>
          </p:cNvPr>
          <p:cNvSpPr/>
          <p:nvPr/>
        </p:nvSpPr>
        <p:spPr>
          <a:xfrm>
            <a:off x="0" y="6536273"/>
            <a:ext cx="3803970" cy="3750727"/>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8170" b="-9706"/>
            </a:stretch>
          </a:blipFill>
          <a:ln cap="sq">
            <a:noFill/>
            <a:prstDash val="solid"/>
            <a:miter/>
          </a:ln>
        </p:spPr>
      </p:sp>
      <p:sp>
        <p:nvSpPr>
          <p:cNvPr id="11" name="Freeform 26">
            <a:extLst>
              <a:ext uri="{FF2B5EF4-FFF2-40B4-BE49-F238E27FC236}">
                <a16:creationId xmlns:a16="http://schemas.microsoft.com/office/drawing/2014/main" id="{31A77E2B-472B-19C0-2DED-F12B74080CA9}"/>
              </a:ext>
            </a:extLst>
          </p:cNvPr>
          <p:cNvSpPr/>
          <p:nvPr/>
        </p:nvSpPr>
        <p:spPr>
          <a:xfrm flipH="1" flipV="1">
            <a:off x="14657615" y="0"/>
            <a:ext cx="3630385" cy="3691380"/>
          </a:xfrm>
          <a:custGeom>
            <a:avLst/>
            <a:gdLst/>
            <a:ahLst/>
            <a:cxnLst/>
            <a:rect l="l" t="t" r="r" b="b"/>
            <a:pathLst>
              <a:path w="4114800" h="4114800">
                <a:moveTo>
                  <a:pt x="4114800" y="4114800"/>
                </a:moveTo>
                <a:lnTo>
                  <a:pt x="0" y="4114800"/>
                </a:lnTo>
                <a:lnTo>
                  <a:pt x="0" y="0"/>
                </a:lnTo>
                <a:lnTo>
                  <a:pt x="4114800" y="0"/>
                </a:lnTo>
                <a:lnTo>
                  <a:pt x="4114800" y="4114800"/>
                </a:lnTo>
                <a:close/>
              </a:path>
            </a:pathLst>
          </a:custGeom>
          <a:blipFill>
            <a:blip r:embed="rId5">
              <a:extLst>
                <a:ext uri="{96DAC541-7B7A-43D3-8B79-37D633B846F1}">
                  <asvg:svgBlip xmlns:asvg="http://schemas.microsoft.com/office/drawing/2016/SVG/main" r:embed="rId6"/>
                </a:ext>
              </a:extLst>
            </a:blip>
            <a:stretch>
              <a:fillRect l="-13343" b="-11471"/>
            </a:stretch>
          </a:blipFill>
          <a:ln cap="sq">
            <a:noFill/>
            <a:prstDash val="solid"/>
            <a:miter/>
          </a:ln>
        </p:spPr>
      </p:sp>
      <p:sp>
        <p:nvSpPr>
          <p:cNvPr id="5" name="TextBox 24">
            <a:extLst>
              <a:ext uri="{FF2B5EF4-FFF2-40B4-BE49-F238E27FC236}">
                <a16:creationId xmlns:a16="http://schemas.microsoft.com/office/drawing/2014/main" id="{5AE28186-51F3-D3CA-6C92-2C81D82A3CF3}"/>
              </a:ext>
            </a:extLst>
          </p:cNvPr>
          <p:cNvSpPr txBox="1"/>
          <p:nvPr/>
        </p:nvSpPr>
        <p:spPr>
          <a:xfrm>
            <a:off x="1752600" y="3433168"/>
            <a:ext cx="14173200" cy="973985"/>
          </a:xfrm>
          <a:prstGeom prst="rect">
            <a:avLst/>
          </a:prstGeom>
        </p:spPr>
        <p:txBody>
          <a:bodyPr wrap="square" lIns="0" tIns="0" rIns="0" bIns="0" rtlCol="0" anchor="t">
            <a:spAutoFit/>
          </a:bodyPr>
          <a:lstStyle/>
          <a:p>
            <a:pPr algn="just">
              <a:lnSpc>
                <a:spcPct val="107000"/>
              </a:lnSpc>
              <a:spcAft>
                <a:spcPts val="800"/>
              </a:spcAft>
            </a:pPr>
            <a:r>
              <a:rPr lang="en-US" sz="2800" b="1" dirty="0">
                <a:solidFill>
                  <a:srgbClr val="00B0F0"/>
                </a:solidFill>
                <a:latin typeface="RoBOTO" panose="02000000000000000000" pitchFamily="2" charset="0"/>
                <a:ea typeface="RoBOTO" panose="02000000000000000000" pitchFamily="2" charset="0"/>
                <a:cs typeface="RoBOTO" panose="02000000000000000000" pitchFamily="2" charset="0"/>
              </a:rPr>
              <a:t>Gender mainstreaming = a strategy towards achieving gender equality. </a:t>
            </a:r>
          </a:p>
          <a:p>
            <a:pPr algn="just">
              <a:lnSpc>
                <a:spcPct val="150000"/>
              </a:lnSpc>
              <a:spcAft>
                <a:spcPts val="800"/>
              </a:spcAft>
              <a:buNone/>
            </a:pPr>
            <a:r>
              <a:rPr lang="en-US" sz="2000" b="1" dirty="0">
                <a:effectLst/>
                <a:latin typeface="Roboto" panose="02000000000000000000" pitchFamily="2" charset="0"/>
                <a:ea typeface="Roboto" panose="02000000000000000000" pitchFamily="2" charset="0"/>
                <a:cs typeface="Roboto" panose="02000000000000000000" pitchFamily="2" charset="0"/>
              </a:rPr>
              <a:t>					</a:t>
            </a:r>
            <a:endParaRPr lang="en-US" sz="2000" dirty="0">
              <a:effectLst/>
              <a:latin typeface="Roboto" panose="02000000000000000000" pitchFamily="2" charset="0"/>
              <a:ea typeface="Roboto" panose="02000000000000000000" pitchFamily="2" charset="0"/>
              <a:cs typeface="Roboto" panose="02000000000000000000" pitchFamily="2" charset="0"/>
            </a:endParaRPr>
          </a:p>
        </p:txBody>
      </p:sp>
      <p:pic>
        <p:nvPicPr>
          <p:cNvPr id="6" name="Image 5">
            <a:extLst>
              <a:ext uri="{FF2B5EF4-FFF2-40B4-BE49-F238E27FC236}">
                <a16:creationId xmlns:a16="http://schemas.microsoft.com/office/drawing/2014/main" id="{C614A4A9-C762-6120-DAA1-D71BC233B93B}"/>
              </a:ext>
            </a:extLst>
          </p:cNvPr>
          <p:cNvPicPr>
            <a:picLocks noChangeAspect="1"/>
          </p:cNvPicPr>
          <p:nvPr/>
        </p:nvPicPr>
        <p:blipFill>
          <a:blip r:embed="rId7"/>
          <a:stretch>
            <a:fillRect/>
          </a:stretch>
        </p:blipFill>
        <p:spPr>
          <a:xfrm>
            <a:off x="11996534" y="4241443"/>
            <a:ext cx="3943553" cy="3949903"/>
          </a:xfrm>
          <a:prstGeom prst="rect">
            <a:avLst/>
          </a:prstGeom>
        </p:spPr>
      </p:pic>
      <p:sp>
        <p:nvSpPr>
          <p:cNvPr id="8" name="TextBox 24">
            <a:extLst>
              <a:ext uri="{FF2B5EF4-FFF2-40B4-BE49-F238E27FC236}">
                <a16:creationId xmlns:a16="http://schemas.microsoft.com/office/drawing/2014/main" id="{70190119-C611-9B2D-6871-BFCE36427479}"/>
              </a:ext>
            </a:extLst>
          </p:cNvPr>
          <p:cNvSpPr txBox="1"/>
          <p:nvPr/>
        </p:nvSpPr>
        <p:spPr>
          <a:xfrm>
            <a:off x="2229054" y="4212199"/>
            <a:ext cx="8153400" cy="3484352"/>
          </a:xfrm>
          <a:prstGeom prst="rect">
            <a:avLst/>
          </a:prstGeom>
        </p:spPr>
        <p:txBody>
          <a:bodyPr wrap="square" lIns="0" tIns="0" rIns="0" bIns="0" rtlCol="0" anchor="t">
            <a:spAutoFit/>
          </a:bodyPr>
          <a:lstStyle/>
          <a:p>
            <a:pPr marL="342900" indent="-342900" algn="just">
              <a:lnSpc>
                <a:spcPct val="107000"/>
              </a:lnSpc>
              <a:spcAft>
                <a:spcPts val="800"/>
              </a:spcAft>
              <a:buFont typeface="Arial" panose="020B0604020202020204" pitchFamily="34" charset="0"/>
              <a:buChar char="•"/>
            </a:pPr>
            <a:r>
              <a:rPr lang="en-US" sz="2400" b="1" dirty="0">
                <a:effectLst/>
                <a:latin typeface="Roboto" panose="02000000000000000000" pitchFamily="2" charset="0"/>
                <a:ea typeface="Calibri" panose="020F0502020204030204" pitchFamily="34" charset="0"/>
                <a:cs typeface="Times New Roman" panose="02020603050405020304" pitchFamily="18" charset="0"/>
              </a:rPr>
              <a:t>Integrate a gender perspective</a:t>
            </a:r>
            <a:r>
              <a:rPr lang="en-US" sz="2400" dirty="0">
                <a:effectLst/>
                <a:latin typeface="Roboto" panose="02000000000000000000" pitchFamily="2" charset="0"/>
                <a:ea typeface="Calibri" panose="020F0502020204030204" pitchFamily="34" charset="0"/>
                <a:cs typeface="Times New Roman" panose="02020603050405020304" pitchFamily="18" charset="0"/>
              </a:rPr>
              <a:t> into the planning, designing, implementing, monitoring, and evaluating of policies, projects, products, and/or services.</a:t>
            </a:r>
          </a:p>
          <a:p>
            <a:pPr marL="342900" indent="-342900" algn="just">
              <a:lnSpc>
                <a:spcPct val="107000"/>
              </a:lnSpc>
              <a:spcAft>
                <a:spcPts val="800"/>
              </a:spcAft>
              <a:buFont typeface="Arial" panose="020B0604020202020204" pitchFamily="34" charset="0"/>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US" sz="2400" dirty="0">
                <a:effectLst/>
                <a:latin typeface="Roboto" panose="02000000000000000000" pitchFamily="2" charset="0"/>
                <a:ea typeface="Calibri" panose="020F0502020204030204" pitchFamily="34" charset="0"/>
                <a:cs typeface="Times New Roman" panose="02020603050405020304" pitchFamily="18" charset="0"/>
              </a:rPr>
              <a:t>Analyze the current state of affairs to </a:t>
            </a:r>
            <a:r>
              <a:rPr lang="en-US" sz="2400" b="1" dirty="0">
                <a:effectLst/>
                <a:latin typeface="Roboto" panose="02000000000000000000" pitchFamily="2" charset="0"/>
                <a:ea typeface="Calibri" panose="020F0502020204030204" pitchFamily="34" charset="0"/>
                <a:cs typeface="Times New Roman" panose="02020603050405020304" pitchFamily="18" charset="0"/>
              </a:rPr>
              <a:t>pinpoint inequalities </a:t>
            </a:r>
            <a:r>
              <a:rPr lang="en-US" sz="2400" dirty="0">
                <a:effectLst/>
                <a:latin typeface="Roboto" panose="02000000000000000000" pitchFamily="2" charset="0"/>
                <a:ea typeface="Calibri" panose="020F0502020204030204" pitchFamily="34" charset="0"/>
                <a:cs typeface="Times New Roman" panose="02020603050405020304" pitchFamily="18" charset="0"/>
              </a:rPr>
              <a:t>and creating meant to </a:t>
            </a:r>
            <a:r>
              <a:rPr lang="en-US" sz="2400" b="1" dirty="0">
                <a:effectLst/>
                <a:latin typeface="Roboto" panose="02000000000000000000" pitchFamily="2" charset="0"/>
                <a:ea typeface="Calibri" panose="020F0502020204030204" pitchFamily="34" charset="0"/>
                <a:cs typeface="Times New Roman" panose="02020603050405020304" pitchFamily="18" charset="0"/>
              </a:rPr>
              <a:t>address those imbalances </a:t>
            </a:r>
          </a:p>
          <a:p>
            <a:pPr algn="just">
              <a:lnSpc>
                <a:spcPct val="150000"/>
              </a:lnSpc>
              <a:spcAft>
                <a:spcPts val="800"/>
              </a:spcAft>
              <a:buNone/>
            </a:pPr>
            <a:r>
              <a:rPr lang="en-US" sz="2000" b="1" dirty="0">
                <a:effectLst/>
                <a:latin typeface="Roboto" panose="02000000000000000000" pitchFamily="2" charset="0"/>
                <a:ea typeface="Roboto" panose="02000000000000000000" pitchFamily="2" charset="0"/>
                <a:cs typeface="Roboto" panose="02000000000000000000" pitchFamily="2" charset="0"/>
              </a:rPr>
              <a:t>					</a:t>
            </a:r>
            <a:endParaRPr lang="en-US" sz="2000" dirty="0">
              <a:effectLst/>
              <a:latin typeface="Roboto" panose="02000000000000000000" pitchFamily="2" charset="0"/>
              <a:ea typeface="Roboto" panose="02000000000000000000" pitchFamily="2" charset="0"/>
              <a:cs typeface="Roboto" panose="02000000000000000000" pitchFamily="2" charset="0"/>
            </a:endParaRPr>
          </a:p>
        </p:txBody>
      </p:sp>
      <p:pic>
        <p:nvPicPr>
          <p:cNvPr id="3" name="Imagen 11">
            <a:extLst>
              <a:ext uri="{FF2B5EF4-FFF2-40B4-BE49-F238E27FC236}">
                <a16:creationId xmlns:a16="http://schemas.microsoft.com/office/drawing/2014/main" id="{B788E3E0-D7DB-214B-1326-FB9CC2A26902}"/>
              </a:ext>
            </a:extLst>
          </p:cNvPr>
          <p:cNvPicPr>
            <a:picLocks noChangeAspect="1"/>
          </p:cNvPicPr>
          <p:nvPr/>
        </p:nvPicPr>
        <p:blipFill>
          <a:blip r:embed="rId3"/>
          <a:srcRect/>
          <a:stretch/>
        </p:blipFill>
        <p:spPr>
          <a:xfrm>
            <a:off x="152400" y="9609030"/>
            <a:ext cx="1530890" cy="375090"/>
          </a:xfrm>
          <a:prstGeom prst="rect">
            <a:avLst/>
          </a:prstGeom>
        </p:spPr>
      </p:pic>
    </p:spTree>
    <p:extLst>
      <p:ext uri="{BB962C8B-B14F-4D97-AF65-F5344CB8AC3E}">
        <p14:creationId xmlns:p14="http://schemas.microsoft.com/office/powerpoint/2010/main" val="2733455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flipH="1">
            <a:off x="8001000" y="0"/>
            <a:ext cx="10287000" cy="10287000"/>
          </a:xfrm>
          <a:custGeom>
            <a:avLst/>
            <a:gdLst/>
            <a:ahLst/>
            <a:cxnLst/>
            <a:rect l="l" t="t" r="r" b="b"/>
            <a:pathLst>
              <a:path w="10287000" h="10287000">
                <a:moveTo>
                  <a:pt x="10287000" y="0"/>
                </a:moveTo>
                <a:lnTo>
                  <a:pt x="0" y="0"/>
                </a:lnTo>
                <a:lnTo>
                  <a:pt x="0" y="10287000"/>
                </a:lnTo>
                <a:lnTo>
                  <a:pt x="10287000" y="10287000"/>
                </a:lnTo>
                <a:lnTo>
                  <a:pt x="1028700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grpSp>
        <p:nvGrpSpPr>
          <p:cNvPr id="7" name="Group 6">
            <a:extLst>
              <a:ext uri="{FF2B5EF4-FFF2-40B4-BE49-F238E27FC236}">
                <a16:creationId xmlns:a16="http://schemas.microsoft.com/office/drawing/2014/main" id="{3B368BA6-1A23-8A6B-5F68-FBAFF0014906}"/>
              </a:ext>
            </a:extLst>
          </p:cNvPr>
          <p:cNvGrpSpPr/>
          <p:nvPr/>
        </p:nvGrpSpPr>
        <p:grpSpPr>
          <a:xfrm rot="-10800000">
            <a:off x="879710" y="4417403"/>
            <a:ext cx="14242579" cy="1633334"/>
            <a:chOff x="0" y="0"/>
            <a:chExt cx="5991508" cy="1269724"/>
          </a:xfrm>
        </p:grpSpPr>
        <p:sp>
          <p:nvSpPr>
            <p:cNvPr id="8" name="Freeform 7">
              <a:extLst>
                <a:ext uri="{FF2B5EF4-FFF2-40B4-BE49-F238E27FC236}">
                  <a16:creationId xmlns:a16="http://schemas.microsoft.com/office/drawing/2014/main" id="{BD9157D4-38CE-9E69-7217-E92811307219}"/>
                </a:ext>
              </a:extLst>
            </p:cNvPr>
            <p:cNvSpPr/>
            <p:nvPr/>
          </p:nvSpPr>
          <p:spPr>
            <a:xfrm>
              <a:off x="0" y="0"/>
              <a:ext cx="5991508" cy="1269724"/>
            </a:xfrm>
            <a:custGeom>
              <a:avLst/>
              <a:gdLst/>
              <a:ahLst/>
              <a:cxnLst/>
              <a:rect l="l" t="t" r="r" b="b"/>
              <a:pathLst>
                <a:path w="5991508" h="1269724">
                  <a:moveTo>
                    <a:pt x="0" y="0"/>
                  </a:moveTo>
                  <a:lnTo>
                    <a:pt x="5991508" y="0"/>
                  </a:lnTo>
                  <a:lnTo>
                    <a:pt x="5991508" y="1269724"/>
                  </a:lnTo>
                  <a:lnTo>
                    <a:pt x="0" y="1269724"/>
                  </a:lnTo>
                  <a:close/>
                </a:path>
              </a:pathLst>
            </a:custGeom>
            <a:solidFill>
              <a:srgbClr val="EFEFEF"/>
            </a:solidFill>
          </p:spPr>
        </p:sp>
        <p:sp>
          <p:nvSpPr>
            <p:cNvPr id="9" name="TextBox 8">
              <a:extLst>
                <a:ext uri="{FF2B5EF4-FFF2-40B4-BE49-F238E27FC236}">
                  <a16:creationId xmlns:a16="http://schemas.microsoft.com/office/drawing/2014/main" id="{291FDC1C-D62A-B49B-EB3C-259D759B6E86}"/>
                </a:ext>
              </a:extLst>
            </p:cNvPr>
            <p:cNvSpPr txBox="1"/>
            <p:nvPr/>
          </p:nvSpPr>
          <p:spPr>
            <a:xfrm>
              <a:off x="0" y="-38100"/>
              <a:ext cx="5991508" cy="1307824"/>
            </a:xfrm>
            <a:prstGeom prst="rect">
              <a:avLst/>
            </a:prstGeom>
          </p:spPr>
          <p:txBody>
            <a:bodyPr lIns="50800" tIns="50800" rIns="50800" bIns="50800" rtlCol="0" anchor="ctr"/>
            <a:lstStyle/>
            <a:p>
              <a:pPr algn="ctr">
                <a:lnSpc>
                  <a:spcPts val="3295"/>
                </a:lnSpc>
              </a:pPr>
              <a:endParaRPr/>
            </a:p>
          </p:txBody>
        </p:sp>
      </p:grpSp>
      <p:grpSp>
        <p:nvGrpSpPr>
          <p:cNvPr id="10" name="Group 9">
            <a:extLst>
              <a:ext uri="{FF2B5EF4-FFF2-40B4-BE49-F238E27FC236}">
                <a16:creationId xmlns:a16="http://schemas.microsoft.com/office/drawing/2014/main" id="{5C71D72F-52D4-97FA-9011-EF630766DB35}"/>
              </a:ext>
            </a:extLst>
          </p:cNvPr>
          <p:cNvGrpSpPr/>
          <p:nvPr/>
        </p:nvGrpSpPr>
        <p:grpSpPr>
          <a:xfrm rot="-10800000">
            <a:off x="879710" y="4417403"/>
            <a:ext cx="8220410" cy="977972"/>
            <a:chOff x="0" y="0"/>
            <a:chExt cx="3458127" cy="411409"/>
          </a:xfrm>
        </p:grpSpPr>
        <p:sp>
          <p:nvSpPr>
            <p:cNvPr id="11" name="Freeform 10">
              <a:extLst>
                <a:ext uri="{FF2B5EF4-FFF2-40B4-BE49-F238E27FC236}">
                  <a16:creationId xmlns:a16="http://schemas.microsoft.com/office/drawing/2014/main" id="{616378A5-7045-CA87-D58E-189B5AE45170}"/>
                </a:ext>
              </a:extLst>
            </p:cNvPr>
            <p:cNvSpPr/>
            <p:nvPr/>
          </p:nvSpPr>
          <p:spPr>
            <a:xfrm>
              <a:off x="0" y="0"/>
              <a:ext cx="3458127" cy="411409"/>
            </a:xfrm>
            <a:custGeom>
              <a:avLst/>
              <a:gdLst/>
              <a:ahLst/>
              <a:cxnLst/>
              <a:rect l="l" t="t" r="r" b="b"/>
              <a:pathLst>
                <a:path w="3458127" h="411409">
                  <a:moveTo>
                    <a:pt x="0" y="0"/>
                  </a:moveTo>
                  <a:lnTo>
                    <a:pt x="3458127" y="0"/>
                  </a:lnTo>
                  <a:lnTo>
                    <a:pt x="3458127" y="411409"/>
                  </a:lnTo>
                  <a:lnTo>
                    <a:pt x="0" y="411409"/>
                  </a:lnTo>
                  <a:close/>
                </a:path>
              </a:pathLst>
            </a:custGeom>
            <a:solidFill>
              <a:srgbClr val="FBC613"/>
            </a:solidFill>
          </p:spPr>
        </p:sp>
        <p:sp>
          <p:nvSpPr>
            <p:cNvPr id="12" name="TextBox 11">
              <a:extLst>
                <a:ext uri="{FF2B5EF4-FFF2-40B4-BE49-F238E27FC236}">
                  <a16:creationId xmlns:a16="http://schemas.microsoft.com/office/drawing/2014/main" id="{E561CA2B-1749-B07E-5A0E-63AA735BA92C}"/>
                </a:ext>
              </a:extLst>
            </p:cNvPr>
            <p:cNvSpPr txBox="1"/>
            <p:nvPr/>
          </p:nvSpPr>
          <p:spPr>
            <a:xfrm>
              <a:off x="0" y="-38100"/>
              <a:ext cx="3458127" cy="449509"/>
            </a:xfrm>
            <a:prstGeom prst="rect">
              <a:avLst/>
            </a:prstGeom>
          </p:spPr>
          <p:txBody>
            <a:bodyPr lIns="50800" tIns="50800" rIns="50800" bIns="50800" rtlCol="0" anchor="ctr"/>
            <a:lstStyle/>
            <a:p>
              <a:pPr algn="ctr">
                <a:lnSpc>
                  <a:spcPts val="3295"/>
                </a:lnSpc>
              </a:pPr>
              <a:endParaRPr/>
            </a:p>
          </p:txBody>
        </p:sp>
      </p:grpSp>
      <p:sp>
        <p:nvSpPr>
          <p:cNvPr id="13" name="TextBox 12">
            <a:extLst>
              <a:ext uri="{FF2B5EF4-FFF2-40B4-BE49-F238E27FC236}">
                <a16:creationId xmlns:a16="http://schemas.microsoft.com/office/drawing/2014/main" id="{AC42EA14-146B-8116-686B-FFF5E5C0C10B}"/>
              </a:ext>
            </a:extLst>
          </p:cNvPr>
          <p:cNvSpPr txBox="1"/>
          <p:nvPr/>
        </p:nvSpPr>
        <p:spPr>
          <a:xfrm>
            <a:off x="907392" y="4430103"/>
            <a:ext cx="8192728" cy="538609"/>
          </a:xfrm>
          <a:prstGeom prst="rect">
            <a:avLst/>
          </a:prstGeom>
        </p:spPr>
        <p:txBody>
          <a:bodyPr wrap="square" lIns="0" tIns="0" rIns="0" bIns="0" rtlCol="0" anchor="t">
            <a:spAutoFit/>
          </a:bodyPr>
          <a:lstStyle/>
          <a:p>
            <a:pPr marL="0" lvl="0" indent="0" algn="l">
              <a:lnSpc>
                <a:spcPts val="4234"/>
              </a:lnSpc>
              <a:spcBef>
                <a:spcPct val="0"/>
              </a:spcBef>
            </a:pPr>
            <a:r>
              <a:rPr lang="en-US" sz="4000" b="1" dirty="0">
                <a:solidFill>
                  <a:srgbClr val="FFFFFF"/>
                </a:solidFill>
                <a:latin typeface="RoBOTO" panose="02000000000000000000" pitchFamily="2" charset="0"/>
                <a:ea typeface="RoBOTO" panose="02000000000000000000" pitchFamily="2" charset="0"/>
                <a:cs typeface="RoBOTO" panose="02000000000000000000" pitchFamily="2" charset="0"/>
                <a:sym typeface="Ubuntu Bold"/>
              </a:rPr>
              <a:t>1. GENERAL PRESENTATION</a:t>
            </a:r>
          </a:p>
        </p:txBody>
      </p:sp>
      <p:pic>
        <p:nvPicPr>
          <p:cNvPr id="14" name="Imagen 11">
            <a:extLst>
              <a:ext uri="{FF2B5EF4-FFF2-40B4-BE49-F238E27FC236}">
                <a16:creationId xmlns:a16="http://schemas.microsoft.com/office/drawing/2014/main" id="{134E0B2F-BAE6-FF3B-474C-6135BEE7CFB4}"/>
              </a:ext>
            </a:extLst>
          </p:cNvPr>
          <p:cNvPicPr>
            <a:picLocks noChangeAspect="1"/>
          </p:cNvPicPr>
          <p:nvPr/>
        </p:nvPicPr>
        <p:blipFill>
          <a:blip r:embed="rId4"/>
          <a:srcRect/>
          <a:stretch/>
        </p:blipFill>
        <p:spPr>
          <a:xfrm>
            <a:off x="1219200" y="9414836"/>
            <a:ext cx="1530890" cy="375090"/>
          </a:xfrm>
          <a:prstGeom prst="rect">
            <a:avLst/>
          </a:prstGeom>
        </p:spPr>
      </p:pic>
      <p:pic>
        <p:nvPicPr>
          <p:cNvPr id="15" name="Imagen 16">
            <a:extLst>
              <a:ext uri="{FF2B5EF4-FFF2-40B4-BE49-F238E27FC236}">
                <a16:creationId xmlns:a16="http://schemas.microsoft.com/office/drawing/2014/main" id="{2C3244B6-7A07-EE7A-BBFA-1F56A61E01B2}"/>
              </a:ext>
            </a:extLst>
          </p:cNvPr>
          <p:cNvPicPr>
            <a:picLocks noChangeAspect="1"/>
          </p:cNvPicPr>
          <p:nvPr/>
        </p:nvPicPr>
        <p:blipFill>
          <a:blip r:embed="rId5"/>
          <a:srcRect/>
          <a:stretch/>
        </p:blipFill>
        <p:spPr>
          <a:xfrm>
            <a:off x="15925800" y="9414836"/>
            <a:ext cx="1851276" cy="38838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F5237-85AA-559A-D563-8F5FB04551C8}"/>
            </a:ext>
          </a:extLst>
        </p:cNvPr>
        <p:cNvGrpSpPr/>
        <p:nvPr/>
      </p:nvGrpSpPr>
      <p:grpSpPr>
        <a:xfrm>
          <a:off x="0" y="0"/>
          <a:ext cx="0" cy="0"/>
          <a:chOff x="0" y="0"/>
          <a:chExt cx="0" cy="0"/>
        </a:xfrm>
      </p:grpSpPr>
      <p:sp>
        <p:nvSpPr>
          <p:cNvPr id="26" name="TextBox 2">
            <a:extLst>
              <a:ext uri="{FF2B5EF4-FFF2-40B4-BE49-F238E27FC236}">
                <a16:creationId xmlns:a16="http://schemas.microsoft.com/office/drawing/2014/main" id="{F29CFB6A-1F1B-7931-4610-214A184C2A03}"/>
              </a:ext>
            </a:extLst>
          </p:cNvPr>
          <p:cNvSpPr txBox="1"/>
          <p:nvPr/>
        </p:nvSpPr>
        <p:spPr>
          <a:xfrm>
            <a:off x="2173097" y="516124"/>
            <a:ext cx="13766990" cy="1769715"/>
          </a:xfrm>
          <a:prstGeom prst="rect">
            <a:avLst/>
          </a:prstGeom>
        </p:spPr>
        <p:txBody>
          <a:bodyPr lIns="0" tIns="0" rIns="0" bIns="0" rtlCol="0" anchor="t">
            <a:spAutoFit/>
          </a:bodyPr>
          <a:lstStyle/>
          <a:p>
            <a:pPr algn="ctr">
              <a:lnSpc>
                <a:spcPts val="7150"/>
              </a:lnSpc>
            </a:pPr>
            <a:r>
              <a:rPr lang="en-US" sz="4800" b="1" dirty="0">
                <a:solidFill>
                  <a:srgbClr val="034383"/>
                </a:solidFill>
                <a:latin typeface="RoBOTO" panose="02000000000000000000" pitchFamily="2" charset="0"/>
                <a:ea typeface="RoBOTO" panose="02000000000000000000" pitchFamily="2" charset="0"/>
                <a:cs typeface="RoBOTO" panose="02000000000000000000" pitchFamily="2" charset="0"/>
                <a:sym typeface="Ubuntu Bold"/>
              </a:rPr>
              <a:t>Why implementing gender mainstreaming in organizations</a:t>
            </a:r>
          </a:p>
        </p:txBody>
      </p:sp>
      <p:pic>
        <p:nvPicPr>
          <p:cNvPr id="2" name="Imagen 11">
            <a:extLst>
              <a:ext uri="{FF2B5EF4-FFF2-40B4-BE49-F238E27FC236}">
                <a16:creationId xmlns:a16="http://schemas.microsoft.com/office/drawing/2014/main" id="{C332C159-BD81-F3B9-9BB3-8A228DB7B238}"/>
              </a:ext>
            </a:extLst>
          </p:cNvPr>
          <p:cNvPicPr>
            <a:picLocks noChangeAspect="1"/>
          </p:cNvPicPr>
          <p:nvPr/>
        </p:nvPicPr>
        <p:blipFill>
          <a:blip r:embed="rId3"/>
          <a:srcRect/>
          <a:stretch/>
        </p:blipFill>
        <p:spPr>
          <a:xfrm>
            <a:off x="1219200" y="9414836"/>
            <a:ext cx="1530890" cy="375090"/>
          </a:xfrm>
          <a:prstGeom prst="rect">
            <a:avLst/>
          </a:prstGeom>
        </p:spPr>
      </p:pic>
      <p:pic>
        <p:nvPicPr>
          <p:cNvPr id="4" name="Imagen 16">
            <a:extLst>
              <a:ext uri="{FF2B5EF4-FFF2-40B4-BE49-F238E27FC236}">
                <a16:creationId xmlns:a16="http://schemas.microsoft.com/office/drawing/2014/main" id="{01228EFA-D574-1894-4BFE-21F56D9FB717}"/>
              </a:ext>
            </a:extLst>
          </p:cNvPr>
          <p:cNvPicPr>
            <a:picLocks noChangeAspect="1"/>
          </p:cNvPicPr>
          <p:nvPr/>
        </p:nvPicPr>
        <p:blipFill>
          <a:blip r:embed="rId4"/>
          <a:srcRect/>
          <a:stretch/>
        </p:blipFill>
        <p:spPr>
          <a:xfrm>
            <a:off x="15925800" y="9414836"/>
            <a:ext cx="1851276" cy="388388"/>
          </a:xfrm>
          <a:prstGeom prst="rect">
            <a:avLst/>
          </a:prstGeom>
        </p:spPr>
      </p:pic>
      <p:sp>
        <p:nvSpPr>
          <p:cNvPr id="10" name="Freeform 14">
            <a:extLst>
              <a:ext uri="{FF2B5EF4-FFF2-40B4-BE49-F238E27FC236}">
                <a16:creationId xmlns:a16="http://schemas.microsoft.com/office/drawing/2014/main" id="{2F51B937-A6C7-A256-18FB-F39D60D67D89}"/>
              </a:ext>
            </a:extLst>
          </p:cNvPr>
          <p:cNvSpPr/>
          <p:nvPr/>
        </p:nvSpPr>
        <p:spPr>
          <a:xfrm>
            <a:off x="0" y="6536273"/>
            <a:ext cx="3803970" cy="3750727"/>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8170" b="-9706"/>
            </a:stretch>
          </a:blipFill>
          <a:ln cap="sq">
            <a:noFill/>
            <a:prstDash val="solid"/>
            <a:miter/>
          </a:ln>
        </p:spPr>
      </p:sp>
      <p:sp>
        <p:nvSpPr>
          <p:cNvPr id="11" name="Freeform 26">
            <a:extLst>
              <a:ext uri="{FF2B5EF4-FFF2-40B4-BE49-F238E27FC236}">
                <a16:creationId xmlns:a16="http://schemas.microsoft.com/office/drawing/2014/main" id="{88BA7CB7-07BC-909F-FC18-55DC5AD03177}"/>
              </a:ext>
            </a:extLst>
          </p:cNvPr>
          <p:cNvSpPr/>
          <p:nvPr/>
        </p:nvSpPr>
        <p:spPr>
          <a:xfrm flipH="1" flipV="1">
            <a:off x="14657615" y="0"/>
            <a:ext cx="3630385" cy="3691380"/>
          </a:xfrm>
          <a:custGeom>
            <a:avLst/>
            <a:gdLst/>
            <a:ahLst/>
            <a:cxnLst/>
            <a:rect l="l" t="t" r="r" b="b"/>
            <a:pathLst>
              <a:path w="4114800" h="4114800">
                <a:moveTo>
                  <a:pt x="4114800" y="4114800"/>
                </a:moveTo>
                <a:lnTo>
                  <a:pt x="0" y="4114800"/>
                </a:lnTo>
                <a:lnTo>
                  <a:pt x="0" y="0"/>
                </a:lnTo>
                <a:lnTo>
                  <a:pt x="4114800" y="0"/>
                </a:lnTo>
                <a:lnTo>
                  <a:pt x="4114800" y="4114800"/>
                </a:lnTo>
                <a:close/>
              </a:path>
            </a:pathLst>
          </a:custGeom>
          <a:blipFill>
            <a:blip r:embed="rId5">
              <a:extLst>
                <a:ext uri="{96DAC541-7B7A-43D3-8B79-37D633B846F1}">
                  <asvg:svgBlip xmlns:asvg="http://schemas.microsoft.com/office/drawing/2016/SVG/main" r:embed="rId6"/>
                </a:ext>
              </a:extLst>
            </a:blip>
            <a:stretch>
              <a:fillRect l="-13343" b="-11471"/>
            </a:stretch>
          </a:blipFill>
          <a:ln cap="sq">
            <a:noFill/>
            <a:prstDash val="solid"/>
            <a:miter/>
          </a:ln>
        </p:spPr>
      </p:sp>
      <p:sp>
        <p:nvSpPr>
          <p:cNvPr id="3" name="TextBox 24">
            <a:extLst>
              <a:ext uri="{FF2B5EF4-FFF2-40B4-BE49-F238E27FC236}">
                <a16:creationId xmlns:a16="http://schemas.microsoft.com/office/drawing/2014/main" id="{31A432F0-E1EA-495C-98FA-244872AE3098}"/>
              </a:ext>
            </a:extLst>
          </p:cNvPr>
          <p:cNvSpPr txBox="1"/>
          <p:nvPr/>
        </p:nvSpPr>
        <p:spPr>
          <a:xfrm>
            <a:off x="1333500" y="2840341"/>
            <a:ext cx="15621000" cy="1980542"/>
          </a:xfrm>
          <a:prstGeom prst="rect">
            <a:avLst/>
          </a:prstGeom>
        </p:spPr>
        <p:txBody>
          <a:bodyPr wrap="square" lIns="0" tIns="0" rIns="0" bIns="0" rtlCol="0" anchor="t">
            <a:spAutoFit/>
          </a:bodyPr>
          <a:lstStyle/>
          <a:p>
            <a:pPr algn="just">
              <a:lnSpc>
                <a:spcPts val="3500"/>
              </a:lnSpc>
            </a:pPr>
            <a:endParaRPr lang="en-US" sz="2200" dirty="0">
              <a:effectLst/>
              <a:latin typeface="Roboto" panose="02000000000000000000" pitchFamily="2"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US" sz="2200" b="1" dirty="0">
                <a:effectLst/>
                <a:latin typeface="Roboto" panose="02000000000000000000" pitchFamily="2" charset="0"/>
                <a:ea typeface="Roboto" panose="02000000000000000000" pitchFamily="2" charset="0"/>
                <a:cs typeface="Roboto" panose="02000000000000000000" pitchFamily="2" charset="0"/>
              </a:rPr>
              <a:t>Integrating the gender perspective</a:t>
            </a:r>
            <a:r>
              <a:rPr lang="en-US" sz="2200" dirty="0">
                <a:effectLst/>
                <a:latin typeface="Roboto" panose="02000000000000000000" pitchFamily="2" charset="0"/>
                <a:ea typeface="Roboto" panose="02000000000000000000" pitchFamily="2" charset="0"/>
                <a:cs typeface="Roboto" panose="02000000000000000000" pitchFamily="2" charset="0"/>
              </a:rPr>
              <a:t> in a policy = equality between women and men should be taken into consideration in all decisions, in each phase of the policy-making process, by all the actors involved.</a:t>
            </a:r>
          </a:p>
          <a:p>
            <a:pPr algn="just">
              <a:lnSpc>
                <a:spcPct val="107000"/>
              </a:lnSpc>
              <a:spcAft>
                <a:spcPts val="800"/>
              </a:spcAft>
            </a:pPr>
            <a:r>
              <a:rPr lang="en-US" sz="2200" dirty="0">
                <a:effectLst/>
                <a:latin typeface="Roboto" panose="02000000000000000000" pitchFamily="2" charset="0"/>
                <a:ea typeface="Roboto" panose="02000000000000000000" pitchFamily="2" charset="0"/>
                <a:cs typeface="Roboto" panose="02000000000000000000" pitchFamily="2" charset="0"/>
              </a:rPr>
              <a:t>The policy process is understood as </a:t>
            </a:r>
            <a:r>
              <a:rPr lang="en-US" sz="2200" b="1" dirty="0">
                <a:effectLst/>
                <a:latin typeface="Roboto" panose="02000000000000000000" pitchFamily="2" charset="0"/>
                <a:ea typeface="Roboto" panose="02000000000000000000" pitchFamily="2" charset="0"/>
                <a:cs typeface="Roboto" panose="02000000000000000000" pitchFamily="2" charset="0"/>
                <a:hlinkClick r:id="rId7"/>
              </a:rPr>
              <a:t>a multi-stage cycle</a:t>
            </a:r>
            <a:r>
              <a:rPr lang="en-US" sz="2200" dirty="0">
                <a:effectLst/>
                <a:latin typeface="Roboto" panose="02000000000000000000" pitchFamily="2" charset="0"/>
                <a:ea typeface="Roboto" panose="02000000000000000000" pitchFamily="2" charset="0"/>
                <a:cs typeface="Roboto" panose="02000000000000000000" pitchFamily="2" charset="0"/>
              </a:rPr>
              <a:t>, including defining, planning, implementing and checking (monitoring and evaluating).</a:t>
            </a:r>
          </a:p>
        </p:txBody>
      </p:sp>
      <p:pic>
        <p:nvPicPr>
          <p:cNvPr id="7" name="Picture 9">
            <a:extLst>
              <a:ext uri="{FF2B5EF4-FFF2-40B4-BE49-F238E27FC236}">
                <a16:creationId xmlns:a16="http://schemas.microsoft.com/office/drawing/2014/main" id="{0383B9A1-0702-394E-2AF7-7F3AB2B66972}"/>
              </a:ext>
            </a:extLst>
          </p:cNvPr>
          <p:cNvPicPr>
            <a:picLocks noChangeAspect="1"/>
          </p:cNvPicPr>
          <p:nvPr/>
        </p:nvPicPr>
        <p:blipFill>
          <a:blip r:embed="rId8"/>
          <a:stretch>
            <a:fillRect/>
          </a:stretch>
        </p:blipFill>
        <p:spPr>
          <a:xfrm>
            <a:off x="5257800" y="5034044"/>
            <a:ext cx="8229600" cy="4663514"/>
          </a:xfrm>
          <a:prstGeom prst="rect">
            <a:avLst/>
          </a:prstGeom>
        </p:spPr>
      </p:pic>
      <p:pic>
        <p:nvPicPr>
          <p:cNvPr id="9" name="Imagen 11">
            <a:extLst>
              <a:ext uri="{FF2B5EF4-FFF2-40B4-BE49-F238E27FC236}">
                <a16:creationId xmlns:a16="http://schemas.microsoft.com/office/drawing/2014/main" id="{FB938D79-B62E-A7C9-D86F-46CDDCD3E4E7}"/>
              </a:ext>
            </a:extLst>
          </p:cNvPr>
          <p:cNvPicPr>
            <a:picLocks noChangeAspect="1"/>
          </p:cNvPicPr>
          <p:nvPr/>
        </p:nvPicPr>
        <p:blipFill>
          <a:blip r:embed="rId3"/>
          <a:srcRect/>
          <a:stretch/>
        </p:blipFill>
        <p:spPr>
          <a:xfrm>
            <a:off x="152400" y="9609030"/>
            <a:ext cx="1530890" cy="375090"/>
          </a:xfrm>
          <a:prstGeom prst="rect">
            <a:avLst/>
          </a:prstGeom>
        </p:spPr>
      </p:pic>
    </p:spTree>
    <p:extLst>
      <p:ext uri="{BB962C8B-B14F-4D97-AF65-F5344CB8AC3E}">
        <p14:creationId xmlns:p14="http://schemas.microsoft.com/office/powerpoint/2010/main" val="1839883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50F3F-7464-BF6F-8521-56CBEDD0C555}"/>
            </a:ext>
          </a:extLst>
        </p:cNvPr>
        <p:cNvGrpSpPr/>
        <p:nvPr/>
      </p:nvGrpSpPr>
      <p:grpSpPr>
        <a:xfrm>
          <a:off x="0" y="0"/>
          <a:ext cx="0" cy="0"/>
          <a:chOff x="0" y="0"/>
          <a:chExt cx="0" cy="0"/>
        </a:xfrm>
      </p:grpSpPr>
      <p:sp>
        <p:nvSpPr>
          <p:cNvPr id="26" name="TextBox 2">
            <a:extLst>
              <a:ext uri="{FF2B5EF4-FFF2-40B4-BE49-F238E27FC236}">
                <a16:creationId xmlns:a16="http://schemas.microsoft.com/office/drawing/2014/main" id="{12342BBD-B3EC-F8D8-A466-E74165F3C34F}"/>
              </a:ext>
            </a:extLst>
          </p:cNvPr>
          <p:cNvSpPr txBox="1"/>
          <p:nvPr/>
        </p:nvSpPr>
        <p:spPr>
          <a:xfrm>
            <a:off x="2173097" y="516124"/>
            <a:ext cx="13766990" cy="1769715"/>
          </a:xfrm>
          <a:prstGeom prst="rect">
            <a:avLst/>
          </a:prstGeom>
        </p:spPr>
        <p:txBody>
          <a:bodyPr lIns="0" tIns="0" rIns="0" bIns="0" rtlCol="0" anchor="t">
            <a:spAutoFit/>
          </a:bodyPr>
          <a:lstStyle/>
          <a:p>
            <a:pPr algn="ctr">
              <a:lnSpc>
                <a:spcPts val="7150"/>
              </a:lnSpc>
            </a:pPr>
            <a:r>
              <a:rPr lang="en-US" sz="4800" b="1" dirty="0">
                <a:solidFill>
                  <a:srgbClr val="034383"/>
                </a:solidFill>
                <a:latin typeface="RoBOTO" panose="02000000000000000000" pitchFamily="2" charset="0"/>
                <a:ea typeface="RoBOTO" panose="02000000000000000000" pitchFamily="2" charset="0"/>
                <a:cs typeface="RoBOTO" panose="02000000000000000000" pitchFamily="2" charset="0"/>
                <a:sym typeface="Ubuntu Bold"/>
              </a:rPr>
              <a:t>Why implementing gender mainstreaming in organizations</a:t>
            </a:r>
          </a:p>
        </p:txBody>
      </p:sp>
      <p:pic>
        <p:nvPicPr>
          <p:cNvPr id="2" name="Imagen 11">
            <a:extLst>
              <a:ext uri="{FF2B5EF4-FFF2-40B4-BE49-F238E27FC236}">
                <a16:creationId xmlns:a16="http://schemas.microsoft.com/office/drawing/2014/main" id="{8D268D9D-2942-73BF-7CFA-F664FA6BC5B1}"/>
              </a:ext>
            </a:extLst>
          </p:cNvPr>
          <p:cNvPicPr>
            <a:picLocks noChangeAspect="1"/>
          </p:cNvPicPr>
          <p:nvPr/>
        </p:nvPicPr>
        <p:blipFill>
          <a:blip r:embed="rId3"/>
          <a:srcRect/>
          <a:stretch/>
        </p:blipFill>
        <p:spPr>
          <a:xfrm>
            <a:off x="1219200" y="9414836"/>
            <a:ext cx="1530890" cy="375090"/>
          </a:xfrm>
          <a:prstGeom prst="rect">
            <a:avLst/>
          </a:prstGeom>
        </p:spPr>
      </p:pic>
      <p:pic>
        <p:nvPicPr>
          <p:cNvPr id="4" name="Imagen 16">
            <a:extLst>
              <a:ext uri="{FF2B5EF4-FFF2-40B4-BE49-F238E27FC236}">
                <a16:creationId xmlns:a16="http://schemas.microsoft.com/office/drawing/2014/main" id="{6B782982-D066-9F8B-C225-474EA6F7C5BB}"/>
              </a:ext>
            </a:extLst>
          </p:cNvPr>
          <p:cNvPicPr>
            <a:picLocks noChangeAspect="1"/>
          </p:cNvPicPr>
          <p:nvPr/>
        </p:nvPicPr>
        <p:blipFill>
          <a:blip r:embed="rId4"/>
          <a:srcRect/>
          <a:stretch/>
        </p:blipFill>
        <p:spPr>
          <a:xfrm>
            <a:off x="15925800" y="9414836"/>
            <a:ext cx="1851276" cy="388388"/>
          </a:xfrm>
          <a:prstGeom prst="rect">
            <a:avLst/>
          </a:prstGeom>
        </p:spPr>
      </p:pic>
      <p:sp>
        <p:nvSpPr>
          <p:cNvPr id="10" name="Freeform 14">
            <a:extLst>
              <a:ext uri="{FF2B5EF4-FFF2-40B4-BE49-F238E27FC236}">
                <a16:creationId xmlns:a16="http://schemas.microsoft.com/office/drawing/2014/main" id="{B8C47696-9A99-0BB6-516C-1D262E42FF60}"/>
              </a:ext>
            </a:extLst>
          </p:cNvPr>
          <p:cNvSpPr/>
          <p:nvPr/>
        </p:nvSpPr>
        <p:spPr>
          <a:xfrm>
            <a:off x="0" y="6536273"/>
            <a:ext cx="3803970" cy="3750727"/>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8170" b="-9706"/>
            </a:stretch>
          </a:blipFill>
          <a:ln cap="sq">
            <a:noFill/>
            <a:prstDash val="solid"/>
            <a:miter/>
          </a:ln>
        </p:spPr>
      </p:sp>
      <p:sp>
        <p:nvSpPr>
          <p:cNvPr id="11" name="Freeform 26">
            <a:extLst>
              <a:ext uri="{FF2B5EF4-FFF2-40B4-BE49-F238E27FC236}">
                <a16:creationId xmlns:a16="http://schemas.microsoft.com/office/drawing/2014/main" id="{D705BC58-B39A-1D31-E02C-32BC471348E9}"/>
              </a:ext>
            </a:extLst>
          </p:cNvPr>
          <p:cNvSpPr/>
          <p:nvPr/>
        </p:nvSpPr>
        <p:spPr>
          <a:xfrm flipH="1" flipV="1">
            <a:off x="14657615" y="0"/>
            <a:ext cx="3630385" cy="3691380"/>
          </a:xfrm>
          <a:custGeom>
            <a:avLst/>
            <a:gdLst/>
            <a:ahLst/>
            <a:cxnLst/>
            <a:rect l="l" t="t" r="r" b="b"/>
            <a:pathLst>
              <a:path w="4114800" h="4114800">
                <a:moveTo>
                  <a:pt x="4114800" y="4114800"/>
                </a:moveTo>
                <a:lnTo>
                  <a:pt x="0" y="4114800"/>
                </a:lnTo>
                <a:lnTo>
                  <a:pt x="0" y="0"/>
                </a:lnTo>
                <a:lnTo>
                  <a:pt x="4114800" y="0"/>
                </a:lnTo>
                <a:lnTo>
                  <a:pt x="4114800" y="4114800"/>
                </a:lnTo>
                <a:close/>
              </a:path>
            </a:pathLst>
          </a:custGeom>
          <a:blipFill>
            <a:blip r:embed="rId5">
              <a:extLst>
                <a:ext uri="{96DAC541-7B7A-43D3-8B79-37D633B846F1}">
                  <asvg:svgBlip xmlns:asvg="http://schemas.microsoft.com/office/drawing/2016/SVG/main" r:embed="rId6"/>
                </a:ext>
              </a:extLst>
            </a:blip>
            <a:stretch>
              <a:fillRect l="-13343" b="-11471"/>
            </a:stretch>
          </a:blipFill>
          <a:ln cap="sq">
            <a:noFill/>
            <a:prstDash val="solid"/>
            <a:miter/>
          </a:ln>
        </p:spPr>
      </p:sp>
      <p:sp>
        <p:nvSpPr>
          <p:cNvPr id="6" name="TextBox 24">
            <a:extLst>
              <a:ext uri="{FF2B5EF4-FFF2-40B4-BE49-F238E27FC236}">
                <a16:creationId xmlns:a16="http://schemas.microsoft.com/office/drawing/2014/main" id="{2818D7F1-A0B0-3577-4C2E-0CED636ED8A8}"/>
              </a:ext>
            </a:extLst>
          </p:cNvPr>
          <p:cNvSpPr txBox="1"/>
          <p:nvPr/>
        </p:nvSpPr>
        <p:spPr>
          <a:xfrm>
            <a:off x="870857" y="3009900"/>
            <a:ext cx="16938876" cy="3954801"/>
          </a:xfrm>
          <a:prstGeom prst="rect">
            <a:avLst/>
          </a:prstGeom>
        </p:spPr>
        <p:txBody>
          <a:bodyPr wrap="square" lIns="0" tIns="0" rIns="0" bIns="0" rtlCol="0" anchor="t">
            <a:spAutoFit/>
          </a:bodyPr>
          <a:lstStyle/>
          <a:p>
            <a:pPr algn="just">
              <a:lnSpc>
                <a:spcPct val="107000"/>
              </a:lnSpc>
              <a:spcAft>
                <a:spcPts val="800"/>
              </a:spcAft>
              <a:buNone/>
            </a:pPr>
            <a:r>
              <a:rPr lang="en-US" sz="2800" b="1" dirty="0">
                <a:solidFill>
                  <a:srgbClr val="00B0F0"/>
                </a:solidFill>
                <a:latin typeface="RoBOTO" panose="02000000000000000000" pitchFamily="2" charset="0"/>
                <a:ea typeface="RoBOTO" panose="02000000000000000000" pitchFamily="2" charset="0"/>
                <a:cs typeface="RoBOTO" panose="02000000000000000000" pitchFamily="2" charset="0"/>
              </a:rPr>
              <a:t>Our Penelope project provides you with tools to help you make this happen :</a:t>
            </a:r>
          </a:p>
          <a:p>
            <a:pPr algn="just">
              <a:lnSpc>
                <a:spcPct val="107000"/>
              </a:lnSpc>
              <a:spcAft>
                <a:spcPts val="800"/>
              </a:spcAft>
              <a:buNone/>
            </a:pPr>
            <a:endParaRPr lang="en-US" sz="2200" dirty="0">
              <a:effectLst/>
              <a:latin typeface="Roboto" panose="02000000000000000000" pitchFamily="2" charset="0"/>
              <a:ea typeface="Roboto" panose="02000000000000000000" pitchFamily="2" charset="0"/>
              <a:cs typeface="Roboto" panose="02000000000000000000" pitchFamily="2" charset="0"/>
            </a:endParaRPr>
          </a:p>
          <a:p>
            <a:pPr marL="342900" indent="-342900" algn="just">
              <a:lnSpc>
                <a:spcPct val="107000"/>
              </a:lnSpc>
              <a:spcAft>
                <a:spcPts val="800"/>
              </a:spcAft>
              <a:buFont typeface="Arial" panose="020B0604020202020204" pitchFamily="34" charset="0"/>
              <a:buChar char="•"/>
            </a:pPr>
            <a:r>
              <a:rPr lang="en-US" sz="2200" dirty="0">
                <a:effectLst/>
                <a:latin typeface="Roboto" panose="02000000000000000000" pitchFamily="2" charset="0"/>
                <a:ea typeface="Roboto" panose="02000000000000000000" pitchFamily="2" charset="0"/>
                <a:cs typeface="Roboto" panose="02000000000000000000" pitchFamily="2" charset="0"/>
              </a:rPr>
              <a:t>the Penelope </a:t>
            </a:r>
            <a:r>
              <a:rPr lang="en-US" sz="2200" u="sng" dirty="0">
                <a:solidFill>
                  <a:srgbClr val="0563C1"/>
                </a:solidFill>
                <a:effectLst/>
                <a:latin typeface="Roboto" panose="02000000000000000000" pitchFamily="2" charset="0"/>
                <a:ea typeface="Roboto" panose="02000000000000000000" pitchFamily="2" charset="0"/>
                <a:cs typeface="Roboto" panose="02000000000000000000" pitchFamily="2" charset="0"/>
                <a:hlinkClick r:id="rId7"/>
              </a:rPr>
              <a:t>GENDER EQUALITY TRAINING HANDBOOK</a:t>
            </a:r>
            <a:r>
              <a:rPr lang="en-US" sz="2200" dirty="0">
                <a:effectLst/>
                <a:latin typeface="Roboto" panose="02000000000000000000" pitchFamily="2" charset="0"/>
                <a:ea typeface="Roboto" panose="02000000000000000000" pitchFamily="2" charset="0"/>
                <a:cs typeface="Roboto" panose="02000000000000000000" pitchFamily="2" charset="0"/>
              </a:rPr>
              <a:t> (good practices, interviews and tools related to gender mainstreaming)</a:t>
            </a:r>
          </a:p>
          <a:p>
            <a:pPr marL="342900" indent="-342900" algn="just">
              <a:lnSpc>
                <a:spcPct val="107000"/>
              </a:lnSpc>
              <a:spcAft>
                <a:spcPts val="800"/>
              </a:spcAft>
              <a:buFont typeface="Arial" panose="020B0604020202020204" pitchFamily="34" charset="0"/>
              <a:buChar char="•"/>
            </a:pPr>
            <a:endParaRPr lang="en-US" sz="2200" dirty="0">
              <a:effectLst/>
              <a:latin typeface="Roboto" panose="02000000000000000000" pitchFamily="2" charset="0"/>
              <a:ea typeface="Roboto" panose="02000000000000000000" pitchFamily="2" charset="0"/>
              <a:cs typeface="Roboto" panose="02000000000000000000" pitchFamily="2" charset="0"/>
            </a:endParaRPr>
          </a:p>
          <a:p>
            <a:pPr marL="342900" indent="-342900" algn="just">
              <a:lnSpc>
                <a:spcPct val="107000"/>
              </a:lnSpc>
              <a:spcAft>
                <a:spcPts val="800"/>
              </a:spcAft>
              <a:buFont typeface="Arial" panose="020B0604020202020204" pitchFamily="34" charset="0"/>
              <a:buChar char="•"/>
            </a:pPr>
            <a:r>
              <a:rPr lang="en-US" sz="2200" dirty="0">
                <a:effectLst/>
                <a:latin typeface="Roboto" panose="02000000000000000000" pitchFamily="2" charset="0"/>
                <a:ea typeface="Roboto" panose="02000000000000000000" pitchFamily="2" charset="0"/>
                <a:cs typeface="Roboto" panose="02000000000000000000" pitchFamily="2" charset="0"/>
              </a:rPr>
              <a:t>a </a:t>
            </a:r>
            <a:r>
              <a:rPr lang="en-US" sz="2200" u="sng" dirty="0">
                <a:solidFill>
                  <a:srgbClr val="0563C1"/>
                </a:solidFill>
                <a:effectLst/>
                <a:latin typeface="Roboto" panose="02000000000000000000" pitchFamily="2" charset="0"/>
                <a:ea typeface="Roboto" panose="02000000000000000000" pitchFamily="2" charset="0"/>
                <a:cs typeface="Roboto" panose="02000000000000000000" pitchFamily="2" charset="0"/>
                <a:hlinkClick r:id="rId8"/>
              </a:rPr>
              <a:t>Video Toolkit</a:t>
            </a:r>
            <a:r>
              <a:rPr lang="en-US" sz="2200" dirty="0">
                <a:effectLst/>
                <a:latin typeface="Roboto" panose="02000000000000000000" pitchFamily="2" charset="0"/>
                <a:ea typeface="Roboto" panose="02000000000000000000" pitchFamily="2" charset="0"/>
                <a:cs typeface="Roboto" panose="02000000000000000000" pitchFamily="2" charset="0"/>
              </a:rPr>
              <a:t> (practical tools and insights to promote gender equality in the workplace). </a:t>
            </a:r>
          </a:p>
          <a:p>
            <a:pPr algn="just">
              <a:lnSpc>
                <a:spcPct val="107000"/>
              </a:lnSpc>
              <a:spcAft>
                <a:spcPts val="800"/>
              </a:spcAft>
            </a:pPr>
            <a:endParaRPr lang="en-US" sz="2200" dirty="0">
              <a:effectLst/>
              <a:latin typeface="Roboto" panose="02000000000000000000" pitchFamily="2" charset="0"/>
              <a:ea typeface="Roboto" panose="02000000000000000000" pitchFamily="2" charset="0"/>
              <a:cs typeface="Roboto" panose="02000000000000000000" pitchFamily="2" charset="0"/>
            </a:endParaRPr>
          </a:p>
          <a:p>
            <a:pPr marL="342900" indent="-342900" algn="just">
              <a:lnSpc>
                <a:spcPct val="107000"/>
              </a:lnSpc>
              <a:spcAft>
                <a:spcPts val="800"/>
              </a:spcAft>
              <a:buFont typeface="Arial" panose="020B0604020202020204" pitchFamily="34" charset="0"/>
              <a:buChar char="•"/>
            </a:pPr>
            <a:r>
              <a:rPr lang="en-US" sz="2200" dirty="0">
                <a:effectLst/>
                <a:latin typeface="Roboto" panose="02000000000000000000" pitchFamily="2" charset="0"/>
                <a:ea typeface="Roboto" panose="02000000000000000000" pitchFamily="2" charset="0"/>
                <a:cs typeface="Roboto" panose="02000000000000000000" pitchFamily="2" charset="0"/>
              </a:rPr>
              <a:t>the </a:t>
            </a:r>
            <a:r>
              <a:rPr lang="en-US" sz="2200" u="sng" dirty="0">
                <a:solidFill>
                  <a:srgbClr val="0563C1"/>
                </a:solidFill>
                <a:effectLst/>
                <a:latin typeface="Roboto" panose="02000000000000000000" pitchFamily="2" charset="0"/>
                <a:ea typeface="Roboto" panose="02000000000000000000" pitchFamily="2" charset="0"/>
                <a:cs typeface="Roboto" panose="02000000000000000000" pitchFamily="2" charset="0"/>
                <a:hlinkClick r:id="rId9"/>
              </a:rPr>
              <a:t>Virtual Learning Environment</a:t>
            </a:r>
            <a:r>
              <a:rPr lang="en-US" sz="2200" u="sng" dirty="0">
                <a:solidFill>
                  <a:srgbClr val="0563C1"/>
                </a:solidFill>
                <a:effectLst/>
                <a:latin typeface="Roboto" panose="02000000000000000000" pitchFamily="2" charset="0"/>
                <a:ea typeface="Roboto" panose="02000000000000000000" pitchFamily="2" charset="0"/>
                <a:cs typeface="Roboto" panose="02000000000000000000" pitchFamily="2" charset="0"/>
              </a:rPr>
              <a:t> : </a:t>
            </a:r>
            <a:r>
              <a:rPr lang="en-US" sz="2200" dirty="0">
                <a:effectLst/>
                <a:latin typeface="Roboto" panose="02000000000000000000" pitchFamily="2" charset="0"/>
                <a:ea typeface="Roboto" panose="02000000000000000000" pitchFamily="2" charset="0"/>
                <a:cs typeface="Roboto" panose="02000000000000000000" pitchFamily="2" charset="0"/>
              </a:rPr>
              <a:t>a training designed specifically for SMEs. For example : how to conduct a gender audit, how to develop a gender equality strategy, a gender inclusive budget, a gender equality monitoring plan, how to integrate the gender perspective in the talent recruitment and in the overall work environment.  </a:t>
            </a:r>
          </a:p>
        </p:txBody>
      </p:sp>
      <p:pic>
        <p:nvPicPr>
          <p:cNvPr id="8" name="Imagen 11">
            <a:extLst>
              <a:ext uri="{FF2B5EF4-FFF2-40B4-BE49-F238E27FC236}">
                <a16:creationId xmlns:a16="http://schemas.microsoft.com/office/drawing/2014/main" id="{14174D03-247B-D730-2045-16BCA718FD7A}"/>
              </a:ext>
            </a:extLst>
          </p:cNvPr>
          <p:cNvPicPr>
            <a:picLocks noChangeAspect="1"/>
          </p:cNvPicPr>
          <p:nvPr/>
        </p:nvPicPr>
        <p:blipFill>
          <a:blip r:embed="rId3"/>
          <a:srcRect/>
          <a:stretch/>
        </p:blipFill>
        <p:spPr>
          <a:xfrm>
            <a:off x="152400" y="9609030"/>
            <a:ext cx="1530890" cy="375090"/>
          </a:xfrm>
          <a:prstGeom prst="rect">
            <a:avLst/>
          </a:prstGeom>
        </p:spPr>
      </p:pic>
      <p:pic>
        <p:nvPicPr>
          <p:cNvPr id="9" name="Imagen 11">
            <a:extLst>
              <a:ext uri="{FF2B5EF4-FFF2-40B4-BE49-F238E27FC236}">
                <a16:creationId xmlns:a16="http://schemas.microsoft.com/office/drawing/2014/main" id="{A7943199-165C-742B-25E5-04E38B4A178B}"/>
              </a:ext>
            </a:extLst>
          </p:cNvPr>
          <p:cNvPicPr>
            <a:picLocks noChangeAspect="1"/>
          </p:cNvPicPr>
          <p:nvPr/>
        </p:nvPicPr>
        <p:blipFill>
          <a:blip r:embed="rId3"/>
          <a:srcRect/>
          <a:stretch/>
        </p:blipFill>
        <p:spPr>
          <a:xfrm>
            <a:off x="7525701" y="7911774"/>
            <a:ext cx="5495699" cy="1346525"/>
          </a:xfrm>
          <a:prstGeom prst="rect">
            <a:avLst/>
          </a:prstGeom>
        </p:spPr>
      </p:pic>
    </p:spTree>
    <p:extLst>
      <p:ext uri="{BB962C8B-B14F-4D97-AF65-F5344CB8AC3E}">
        <p14:creationId xmlns:p14="http://schemas.microsoft.com/office/powerpoint/2010/main" val="2322339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1726F-E709-CCF5-7E1B-07DED76BE05D}"/>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54A98F83-382C-A7E1-50CF-55D9844C3AB2}"/>
              </a:ext>
            </a:extLst>
          </p:cNvPr>
          <p:cNvGrpSpPr/>
          <p:nvPr/>
        </p:nvGrpSpPr>
        <p:grpSpPr>
          <a:xfrm rot="-10800000">
            <a:off x="685800" y="4686300"/>
            <a:ext cx="14242579" cy="1633334"/>
            <a:chOff x="0" y="0"/>
            <a:chExt cx="5991508" cy="1269724"/>
          </a:xfrm>
        </p:grpSpPr>
        <p:sp>
          <p:nvSpPr>
            <p:cNvPr id="8" name="Freeform 7">
              <a:extLst>
                <a:ext uri="{FF2B5EF4-FFF2-40B4-BE49-F238E27FC236}">
                  <a16:creationId xmlns:a16="http://schemas.microsoft.com/office/drawing/2014/main" id="{F656846E-D66C-FF36-12DB-048F6A3719C8}"/>
                </a:ext>
              </a:extLst>
            </p:cNvPr>
            <p:cNvSpPr/>
            <p:nvPr/>
          </p:nvSpPr>
          <p:spPr>
            <a:xfrm>
              <a:off x="0" y="0"/>
              <a:ext cx="5991508" cy="1269724"/>
            </a:xfrm>
            <a:custGeom>
              <a:avLst/>
              <a:gdLst/>
              <a:ahLst/>
              <a:cxnLst/>
              <a:rect l="l" t="t" r="r" b="b"/>
              <a:pathLst>
                <a:path w="5991508" h="1269724">
                  <a:moveTo>
                    <a:pt x="0" y="0"/>
                  </a:moveTo>
                  <a:lnTo>
                    <a:pt x="5991508" y="0"/>
                  </a:lnTo>
                  <a:lnTo>
                    <a:pt x="5991508" y="1269724"/>
                  </a:lnTo>
                  <a:lnTo>
                    <a:pt x="0" y="1269724"/>
                  </a:lnTo>
                  <a:close/>
                </a:path>
              </a:pathLst>
            </a:custGeom>
            <a:solidFill>
              <a:srgbClr val="EFEFEF"/>
            </a:solidFill>
          </p:spPr>
        </p:sp>
        <p:sp>
          <p:nvSpPr>
            <p:cNvPr id="9" name="TextBox 8">
              <a:extLst>
                <a:ext uri="{FF2B5EF4-FFF2-40B4-BE49-F238E27FC236}">
                  <a16:creationId xmlns:a16="http://schemas.microsoft.com/office/drawing/2014/main" id="{D49ECB1F-9DFF-FA87-B4E6-A98E7419273B}"/>
                </a:ext>
              </a:extLst>
            </p:cNvPr>
            <p:cNvSpPr txBox="1"/>
            <p:nvPr/>
          </p:nvSpPr>
          <p:spPr>
            <a:xfrm>
              <a:off x="0" y="-38100"/>
              <a:ext cx="5991508" cy="1307824"/>
            </a:xfrm>
            <a:prstGeom prst="rect">
              <a:avLst/>
            </a:prstGeom>
          </p:spPr>
          <p:txBody>
            <a:bodyPr lIns="50800" tIns="50800" rIns="50800" bIns="50800" rtlCol="0" anchor="ctr"/>
            <a:lstStyle/>
            <a:p>
              <a:pPr algn="ctr">
                <a:lnSpc>
                  <a:spcPts val="3295"/>
                </a:lnSpc>
              </a:pPr>
              <a:endParaRPr/>
            </a:p>
          </p:txBody>
        </p:sp>
      </p:grpSp>
      <p:grpSp>
        <p:nvGrpSpPr>
          <p:cNvPr id="2" name="Group 21">
            <a:extLst>
              <a:ext uri="{FF2B5EF4-FFF2-40B4-BE49-F238E27FC236}">
                <a16:creationId xmlns:a16="http://schemas.microsoft.com/office/drawing/2014/main" id="{E0E77015-3A9C-DA32-3382-DD3F28EC1B32}"/>
              </a:ext>
            </a:extLst>
          </p:cNvPr>
          <p:cNvGrpSpPr/>
          <p:nvPr/>
        </p:nvGrpSpPr>
        <p:grpSpPr>
          <a:xfrm rot="-10800000">
            <a:off x="729680" y="4734430"/>
            <a:ext cx="10619482" cy="977972"/>
            <a:chOff x="0" y="0"/>
            <a:chExt cx="3458127" cy="411409"/>
          </a:xfrm>
        </p:grpSpPr>
        <p:sp>
          <p:nvSpPr>
            <p:cNvPr id="4" name="Freeform 22">
              <a:extLst>
                <a:ext uri="{FF2B5EF4-FFF2-40B4-BE49-F238E27FC236}">
                  <a16:creationId xmlns:a16="http://schemas.microsoft.com/office/drawing/2014/main" id="{B13106AA-E725-C43B-DFB3-7E6381B1C0B7}"/>
                </a:ext>
              </a:extLst>
            </p:cNvPr>
            <p:cNvSpPr/>
            <p:nvPr/>
          </p:nvSpPr>
          <p:spPr>
            <a:xfrm>
              <a:off x="0" y="0"/>
              <a:ext cx="3458127" cy="411409"/>
            </a:xfrm>
            <a:custGeom>
              <a:avLst/>
              <a:gdLst/>
              <a:ahLst/>
              <a:cxnLst/>
              <a:rect l="l" t="t" r="r" b="b"/>
              <a:pathLst>
                <a:path w="3458127" h="411409">
                  <a:moveTo>
                    <a:pt x="0" y="0"/>
                  </a:moveTo>
                  <a:lnTo>
                    <a:pt x="3458127" y="0"/>
                  </a:lnTo>
                  <a:lnTo>
                    <a:pt x="3458127" y="411409"/>
                  </a:lnTo>
                  <a:lnTo>
                    <a:pt x="0" y="411409"/>
                  </a:lnTo>
                  <a:close/>
                </a:path>
              </a:pathLst>
            </a:custGeom>
            <a:solidFill>
              <a:srgbClr val="4294CE"/>
            </a:solidFill>
          </p:spPr>
        </p:sp>
        <p:sp>
          <p:nvSpPr>
            <p:cNvPr id="5" name="TextBox 23">
              <a:extLst>
                <a:ext uri="{FF2B5EF4-FFF2-40B4-BE49-F238E27FC236}">
                  <a16:creationId xmlns:a16="http://schemas.microsoft.com/office/drawing/2014/main" id="{4983567A-9971-5982-5B30-1F806AB6BF5B}"/>
                </a:ext>
              </a:extLst>
            </p:cNvPr>
            <p:cNvSpPr txBox="1"/>
            <p:nvPr/>
          </p:nvSpPr>
          <p:spPr>
            <a:xfrm>
              <a:off x="0" y="-38100"/>
              <a:ext cx="3458127" cy="449509"/>
            </a:xfrm>
            <a:prstGeom prst="rect">
              <a:avLst/>
            </a:prstGeom>
          </p:spPr>
          <p:txBody>
            <a:bodyPr lIns="50800" tIns="50800" rIns="50800" bIns="50800" rtlCol="0" anchor="ctr"/>
            <a:lstStyle/>
            <a:p>
              <a:pPr algn="ctr">
                <a:lnSpc>
                  <a:spcPts val="3295"/>
                </a:lnSpc>
              </a:pPr>
              <a:endParaRPr/>
            </a:p>
          </p:txBody>
        </p:sp>
      </p:grpSp>
      <p:sp>
        <p:nvSpPr>
          <p:cNvPr id="3" name="Freeform 3">
            <a:extLst>
              <a:ext uri="{FF2B5EF4-FFF2-40B4-BE49-F238E27FC236}">
                <a16:creationId xmlns:a16="http://schemas.microsoft.com/office/drawing/2014/main" id="{EFD31F19-391A-FDC1-9482-0A4FAD0BE1C0}"/>
              </a:ext>
            </a:extLst>
          </p:cNvPr>
          <p:cNvSpPr/>
          <p:nvPr/>
        </p:nvSpPr>
        <p:spPr>
          <a:xfrm flipH="1">
            <a:off x="8001000" y="0"/>
            <a:ext cx="10287000" cy="10287000"/>
          </a:xfrm>
          <a:custGeom>
            <a:avLst/>
            <a:gdLst/>
            <a:ahLst/>
            <a:cxnLst/>
            <a:rect l="l" t="t" r="r" b="b"/>
            <a:pathLst>
              <a:path w="10287000" h="10287000">
                <a:moveTo>
                  <a:pt x="10287000" y="0"/>
                </a:moveTo>
                <a:lnTo>
                  <a:pt x="0" y="0"/>
                </a:lnTo>
                <a:lnTo>
                  <a:pt x="0" y="10287000"/>
                </a:lnTo>
                <a:lnTo>
                  <a:pt x="10287000" y="10287000"/>
                </a:lnTo>
                <a:lnTo>
                  <a:pt x="1028700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13" name="TextBox 12">
            <a:extLst>
              <a:ext uri="{FF2B5EF4-FFF2-40B4-BE49-F238E27FC236}">
                <a16:creationId xmlns:a16="http://schemas.microsoft.com/office/drawing/2014/main" id="{C95CF3E0-CC91-5622-08F6-9DB35B25510D}"/>
              </a:ext>
            </a:extLst>
          </p:cNvPr>
          <p:cNvSpPr txBox="1"/>
          <p:nvPr/>
        </p:nvSpPr>
        <p:spPr>
          <a:xfrm>
            <a:off x="757362" y="4790097"/>
            <a:ext cx="10520238" cy="538609"/>
          </a:xfrm>
          <a:prstGeom prst="rect">
            <a:avLst/>
          </a:prstGeom>
        </p:spPr>
        <p:txBody>
          <a:bodyPr wrap="square" lIns="0" tIns="0" rIns="0" bIns="0" rtlCol="0" anchor="t">
            <a:spAutoFit/>
          </a:bodyPr>
          <a:lstStyle/>
          <a:p>
            <a:pPr marL="0" lvl="0" indent="0" algn="l">
              <a:lnSpc>
                <a:spcPts val="4234"/>
              </a:lnSpc>
              <a:spcBef>
                <a:spcPct val="0"/>
              </a:spcBef>
            </a:pPr>
            <a:r>
              <a:rPr lang="en-US" sz="4000" b="1" dirty="0">
                <a:solidFill>
                  <a:srgbClr val="FFFFFF"/>
                </a:solidFill>
                <a:latin typeface="RoBOTO" panose="02000000000000000000" pitchFamily="2" charset="0"/>
                <a:ea typeface="RoBOTO" panose="02000000000000000000" pitchFamily="2" charset="0"/>
                <a:cs typeface="RoBOTO" panose="02000000000000000000" pitchFamily="2" charset="0"/>
                <a:sym typeface="Ubuntu Bold"/>
              </a:rPr>
              <a:t>2. SMEs TRAINING PLATFORM DISCOVERY</a:t>
            </a:r>
          </a:p>
        </p:txBody>
      </p:sp>
      <p:pic>
        <p:nvPicPr>
          <p:cNvPr id="14" name="Imagen 11">
            <a:extLst>
              <a:ext uri="{FF2B5EF4-FFF2-40B4-BE49-F238E27FC236}">
                <a16:creationId xmlns:a16="http://schemas.microsoft.com/office/drawing/2014/main" id="{BB0BF09C-154F-F99D-A47D-069F17A5BB7C}"/>
              </a:ext>
            </a:extLst>
          </p:cNvPr>
          <p:cNvPicPr>
            <a:picLocks noChangeAspect="1"/>
          </p:cNvPicPr>
          <p:nvPr/>
        </p:nvPicPr>
        <p:blipFill>
          <a:blip r:embed="rId4"/>
          <a:srcRect/>
          <a:stretch/>
        </p:blipFill>
        <p:spPr>
          <a:xfrm>
            <a:off x="1219200" y="9414836"/>
            <a:ext cx="1530890" cy="375090"/>
          </a:xfrm>
          <a:prstGeom prst="rect">
            <a:avLst/>
          </a:prstGeom>
        </p:spPr>
      </p:pic>
      <p:pic>
        <p:nvPicPr>
          <p:cNvPr id="15" name="Imagen 16">
            <a:extLst>
              <a:ext uri="{FF2B5EF4-FFF2-40B4-BE49-F238E27FC236}">
                <a16:creationId xmlns:a16="http://schemas.microsoft.com/office/drawing/2014/main" id="{0610AE15-508C-ECA2-626B-304B6E88B50E}"/>
              </a:ext>
            </a:extLst>
          </p:cNvPr>
          <p:cNvPicPr>
            <a:picLocks noChangeAspect="1"/>
          </p:cNvPicPr>
          <p:nvPr/>
        </p:nvPicPr>
        <p:blipFill>
          <a:blip r:embed="rId5"/>
          <a:srcRect/>
          <a:stretch/>
        </p:blipFill>
        <p:spPr>
          <a:xfrm>
            <a:off x="15925800" y="9414836"/>
            <a:ext cx="1851276" cy="388388"/>
          </a:xfrm>
          <a:prstGeom prst="rect">
            <a:avLst/>
          </a:prstGeom>
        </p:spPr>
      </p:pic>
    </p:spTree>
    <p:extLst>
      <p:ext uri="{BB962C8B-B14F-4D97-AF65-F5344CB8AC3E}">
        <p14:creationId xmlns:p14="http://schemas.microsoft.com/office/powerpoint/2010/main" val="2254592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D22BB-948C-65BA-33B9-67FA05DAFDD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79DD5D0-D216-2932-9971-908CAF690C0D}"/>
              </a:ext>
            </a:extLst>
          </p:cNvPr>
          <p:cNvPicPr>
            <a:picLocks noChangeAspect="1"/>
          </p:cNvPicPr>
          <p:nvPr/>
        </p:nvPicPr>
        <p:blipFill>
          <a:blip r:embed="rId2"/>
          <a:stretch>
            <a:fillRect/>
          </a:stretch>
        </p:blipFill>
        <p:spPr>
          <a:xfrm flipH="1">
            <a:off x="13330494" y="-20213"/>
            <a:ext cx="4957506" cy="1638573"/>
          </a:xfrm>
          <a:prstGeom prst="rect">
            <a:avLst/>
          </a:prstGeom>
        </p:spPr>
      </p:pic>
      <p:pic>
        <p:nvPicPr>
          <p:cNvPr id="4" name="Picture 3">
            <a:extLst>
              <a:ext uri="{FF2B5EF4-FFF2-40B4-BE49-F238E27FC236}">
                <a16:creationId xmlns:a16="http://schemas.microsoft.com/office/drawing/2014/main" id="{F5626902-6B5D-459D-B1BD-AA2FB8B3BE07}"/>
              </a:ext>
            </a:extLst>
          </p:cNvPr>
          <p:cNvPicPr>
            <a:picLocks noChangeAspect="1"/>
          </p:cNvPicPr>
          <p:nvPr/>
        </p:nvPicPr>
        <p:blipFill>
          <a:blip r:embed="rId2"/>
          <a:stretch>
            <a:fillRect/>
          </a:stretch>
        </p:blipFill>
        <p:spPr>
          <a:xfrm>
            <a:off x="0" y="-40152"/>
            <a:ext cx="4940349" cy="1678452"/>
          </a:xfrm>
          <a:prstGeom prst="rect">
            <a:avLst/>
          </a:prstGeom>
        </p:spPr>
      </p:pic>
      <p:sp>
        <p:nvSpPr>
          <p:cNvPr id="2" name="TextBox 2">
            <a:extLst>
              <a:ext uri="{FF2B5EF4-FFF2-40B4-BE49-F238E27FC236}">
                <a16:creationId xmlns:a16="http://schemas.microsoft.com/office/drawing/2014/main" id="{80120C83-0FE6-B874-670F-1190AB83F3BA}"/>
              </a:ext>
            </a:extLst>
          </p:cNvPr>
          <p:cNvSpPr txBox="1"/>
          <p:nvPr/>
        </p:nvSpPr>
        <p:spPr>
          <a:xfrm>
            <a:off x="814178" y="1337313"/>
            <a:ext cx="16687800" cy="923330"/>
          </a:xfrm>
          <a:prstGeom prst="rect">
            <a:avLst/>
          </a:prstGeom>
        </p:spPr>
        <p:txBody>
          <a:bodyPr wrap="square" lIns="0" tIns="0" rIns="0" bIns="0" rtlCol="0" anchor="t">
            <a:spAutoFit/>
          </a:bodyPr>
          <a:lstStyle/>
          <a:p>
            <a:pPr algn="ctr">
              <a:lnSpc>
                <a:spcPts val="7150"/>
              </a:lnSpc>
            </a:pPr>
            <a:r>
              <a:rPr lang="en-US" sz="6000" b="1" dirty="0">
                <a:solidFill>
                  <a:srgbClr val="034383"/>
                </a:solidFill>
                <a:latin typeface="RoBOTO" panose="02000000000000000000" pitchFamily="2" charset="0"/>
                <a:ea typeface="RoBOTO" panose="02000000000000000000" pitchFamily="2" charset="0"/>
                <a:cs typeface="RoBOTO" panose="02000000000000000000" pitchFamily="2" charset="0"/>
                <a:sym typeface="Ubuntu Bold"/>
              </a:rPr>
              <a:t>CONNECT TO OUR SME TRAINING PLATFORM!</a:t>
            </a:r>
          </a:p>
        </p:txBody>
      </p:sp>
      <p:grpSp>
        <p:nvGrpSpPr>
          <p:cNvPr id="9" name="Group 9">
            <a:extLst>
              <a:ext uri="{FF2B5EF4-FFF2-40B4-BE49-F238E27FC236}">
                <a16:creationId xmlns:a16="http://schemas.microsoft.com/office/drawing/2014/main" id="{2F0A97B3-72D1-52E8-79A7-5C59CAC8568C}"/>
              </a:ext>
            </a:extLst>
          </p:cNvPr>
          <p:cNvGrpSpPr/>
          <p:nvPr/>
        </p:nvGrpSpPr>
        <p:grpSpPr>
          <a:xfrm rot="-10800000">
            <a:off x="4343400" y="4059740"/>
            <a:ext cx="9525000" cy="5198557"/>
            <a:chOff x="0" y="0"/>
            <a:chExt cx="2180105" cy="2418450"/>
          </a:xfrm>
        </p:grpSpPr>
        <p:sp>
          <p:nvSpPr>
            <p:cNvPr id="10" name="Freeform 10">
              <a:extLst>
                <a:ext uri="{FF2B5EF4-FFF2-40B4-BE49-F238E27FC236}">
                  <a16:creationId xmlns:a16="http://schemas.microsoft.com/office/drawing/2014/main" id="{B7CA4FE2-1ECB-5428-8EF9-4A7C805C97FE}"/>
                </a:ext>
              </a:extLst>
            </p:cNvPr>
            <p:cNvSpPr/>
            <p:nvPr/>
          </p:nvSpPr>
          <p:spPr>
            <a:xfrm>
              <a:off x="0" y="0"/>
              <a:ext cx="2180105" cy="2418450"/>
            </a:xfrm>
            <a:custGeom>
              <a:avLst/>
              <a:gdLst/>
              <a:ahLst/>
              <a:cxnLst/>
              <a:rect l="l" t="t" r="r" b="b"/>
              <a:pathLst>
                <a:path w="2180105" h="2418450">
                  <a:moveTo>
                    <a:pt x="0" y="0"/>
                  </a:moveTo>
                  <a:lnTo>
                    <a:pt x="2180105" y="0"/>
                  </a:lnTo>
                  <a:lnTo>
                    <a:pt x="2180105" y="2418450"/>
                  </a:lnTo>
                  <a:lnTo>
                    <a:pt x="0" y="2418450"/>
                  </a:lnTo>
                  <a:close/>
                </a:path>
              </a:pathLst>
            </a:custGeom>
            <a:solidFill>
              <a:srgbClr val="EFEFEF"/>
            </a:solidFill>
          </p:spPr>
        </p:sp>
        <p:sp>
          <p:nvSpPr>
            <p:cNvPr id="11" name="TextBox 11">
              <a:extLst>
                <a:ext uri="{FF2B5EF4-FFF2-40B4-BE49-F238E27FC236}">
                  <a16:creationId xmlns:a16="http://schemas.microsoft.com/office/drawing/2014/main" id="{53C641AE-5EAB-3DEC-B9F0-83B30AF4A195}"/>
                </a:ext>
              </a:extLst>
            </p:cNvPr>
            <p:cNvSpPr txBox="1"/>
            <p:nvPr/>
          </p:nvSpPr>
          <p:spPr>
            <a:xfrm>
              <a:off x="0" y="-38100"/>
              <a:ext cx="2180105" cy="2456550"/>
            </a:xfrm>
            <a:prstGeom prst="rect">
              <a:avLst/>
            </a:prstGeom>
          </p:spPr>
          <p:txBody>
            <a:bodyPr lIns="50800" tIns="50800" rIns="50800" bIns="50800" rtlCol="0" anchor="ctr"/>
            <a:lstStyle/>
            <a:p>
              <a:pPr algn="ctr">
                <a:lnSpc>
                  <a:spcPts val="3295"/>
                </a:lnSpc>
              </a:pPr>
              <a:endParaRPr/>
            </a:p>
          </p:txBody>
        </p:sp>
      </p:grpSp>
      <p:grpSp>
        <p:nvGrpSpPr>
          <p:cNvPr id="12" name="Group 12">
            <a:extLst>
              <a:ext uri="{FF2B5EF4-FFF2-40B4-BE49-F238E27FC236}">
                <a16:creationId xmlns:a16="http://schemas.microsoft.com/office/drawing/2014/main" id="{609155DD-1F8D-E212-166E-DF66292AD277}"/>
              </a:ext>
            </a:extLst>
          </p:cNvPr>
          <p:cNvGrpSpPr/>
          <p:nvPr/>
        </p:nvGrpSpPr>
        <p:grpSpPr>
          <a:xfrm rot="-10800000">
            <a:off x="6941384" y="3638108"/>
            <a:ext cx="4329029" cy="1217249"/>
            <a:chOff x="0" y="0"/>
            <a:chExt cx="1752814" cy="492861"/>
          </a:xfrm>
        </p:grpSpPr>
        <p:sp>
          <p:nvSpPr>
            <p:cNvPr id="13" name="Freeform 13">
              <a:extLst>
                <a:ext uri="{FF2B5EF4-FFF2-40B4-BE49-F238E27FC236}">
                  <a16:creationId xmlns:a16="http://schemas.microsoft.com/office/drawing/2014/main" id="{6CA72D8A-72AB-11BF-B587-FEC40D7F3F87}"/>
                </a:ext>
              </a:extLst>
            </p:cNvPr>
            <p:cNvSpPr/>
            <p:nvPr/>
          </p:nvSpPr>
          <p:spPr>
            <a:xfrm>
              <a:off x="0" y="0"/>
              <a:ext cx="1752814" cy="492861"/>
            </a:xfrm>
            <a:custGeom>
              <a:avLst/>
              <a:gdLst/>
              <a:ahLst/>
              <a:cxnLst/>
              <a:rect l="l" t="t" r="r" b="b"/>
              <a:pathLst>
                <a:path w="1752814" h="492861">
                  <a:moveTo>
                    <a:pt x="0" y="0"/>
                  </a:moveTo>
                  <a:lnTo>
                    <a:pt x="1752814" y="0"/>
                  </a:lnTo>
                  <a:lnTo>
                    <a:pt x="1752814" y="492861"/>
                  </a:lnTo>
                  <a:lnTo>
                    <a:pt x="0" y="492861"/>
                  </a:lnTo>
                  <a:close/>
                </a:path>
              </a:pathLst>
            </a:custGeom>
            <a:solidFill>
              <a:srgbClr val="FBC613"/>
            </a:solidFill>
          </p:spPr>
        </p:sp>
        <p:sp>
          <p:nvSpPr>
            <p:cNvPr id="14" name="TextBox 14">
              <a:extLst>
                <a:ext uri="{FF2B5EF4-FFF2-40B4-BE49-F238E27FC236}">
                  <a16:creationId xmlns:a16="http://schemas.microsoft.com/office/drawing/2014/main" id="{4C88DFE6-66D5-6D36-95AC-029B9060A675}"/>
                </a:ext>
              </a:extLst>
            </p:cNvPr>
            <p:cNvSpPr txBox="1"/>
            <p:nvPr/>
          </p:nvSpPr>
          <p:spPr>
            <a:xfrm>
              <a:off x="0" y="-38100"/>
              <a:ext cx="1752814" cy="530961"/>
            </a:xfrm>
            <a:prstGeom prst="rect">
              <a:avLst/>
            </a:prstGeom>
          </p:spPr>
          <p:txBody>
            <a:bodyPr lIns="50800" tIns="50800" rIns="50800" bIns="50800" rtlCol="0" anchor="ctr"/>
            <a:lstStyle/>
            <a:p>
              <a:pPr algn="ctr">
                <a:lnSpc>
                  <a:spcPts val="3295"/>
                </a:lnSpc>
              </a:pPr>
              <a:endParaRPr/>
            </a:p>
          </p:txBody>
        </p:sp>
      </p:grpSp>
      <p:sp>
        <p:nvSpPr>
          <p:cNvPr id="22" name="TextBox 22">
            <a:extLst>
              <a:ext uri="{FF2B5EF4-FFF2-40B4-BE49-F238E27FC236}">
                <a16:creationId xmlns:a16="http://schemas.microsoft.com/office/drawing/2014/main" id="{A69A30C6-9139-44C2-2195-FE187CC43C5A}"/>
              </a:ext>
            </a:extLst>
          </p:cNvPr>
          <p:cNvSpPr txBox="1"/>
          <p:nvPr/>
        </p:nvSpPr>
        <p:spPr>
          <a:xfrm>
            <a:off x="814178" y="3840609"/>
            <a:ext cx="16687800" cy="657231"/>
          </a:xfrm>
          <a:prstGeom prst="rect">
            <a:avLst/>
          </a:prstGeom>
        </p:spPr>
        <p:txBody>
          <a:bodyPr wrap="square" lIns="0" tIns="0" rIns="0" bIns="0" rtlCol="0" anchor="t">
            <a:spAutoFit/>
          </a:bodyPr>
          <a:lstStyle/>
          <a:p>
            <a:pPr algn="ctr">
              <a:lnSpc>
                <a:spcPts val="5500"/>
              </a:lnSpc>
            </a:pPr>
            <a:r>
              <a:rPr lang="en-US" sz="4000" b="1" dirty="0">
                <a:solidFill>
                  <a:srgbClr val="FFFFFF"/>
                </a:solidFill>
                <a:latin typeface="RoBOTO" panose="02000000000000000000" pitchFamily="2" charset="0"/>
                <a:ea typeface="RoBOTO" panose="02000000000000000000" pitchFamily="2" charset="0"/>
                <a:cs typeface="RoBOTO" panose="02000000000000000000" pitchFamily="2" charset="0"/>
                <a:sym typeface="Ubuntu Bold"/>
              </a:rPr>
              <a:t>QR CODE</a:t>
            </a:r>
          </a:p>
        </p:txBody>
      </p:sp>
      <p:pic>
        <p:nvPicPr>
          <p:cNvPr id="35" name="Imagen 11">
            <a:extLst>
              <a:ext uri="{FF2B5EF4-FFF2-40B4-BE49-F238E27FC236}">
                <a16:creationId xmlns:a16="http://schemas.microsoft.com/office/drawing/2014/main" id="{C985917F-22CB-06C7-A3E8-02EC53B37955}"/>
              </a:ext>
            </a:extLst>
          </p:cNvPr>
          <p:cNvPicPr>
            <a:picLocks noChangeAspect="1"/>
          </p:cNvPicPr>
          <p:nvPr/>
        </p:nvPicPr>
        <p:blipFill>
          <a:blip r:embed="rId3"/>
          <a:srcRect/>
          <a:stretch/>
        </p:blipFill>
        <p:spPr>
          <a:xfrm>
            <a:off x="1219200" y="9414836"/>
            <a:ext cx="1530890" cy="375090"/>
          </a:xfrm>
          <a:prstGeom prst="rect">
            <a:avLst/>
          </a:prstGeom>
        </p:spPr>
      </p:pic>
      <p:pic>
        <p:nvPicPr>
          <p:cNvPr id="36" name="Imagen 16">
            <a:extLst>
              <a:ext uri="{FF2B5EF4-FFF2-40B4-BE49-F238E27FC236}">
                <a16:creationId xmlns:a16="http://schemas.microsoft.com/office/drawing/2014/main" id="{3B8E0B16-4B44-5AC4-FAA5-6B4F0057564E}"/>
              </a:ext>
            </a:extLst>
          </p:cNvPr>
          <p:cNvPicPr>
            <a:picLocks noChangeAspect="1"/>
          </p:cNvPicPr>
          <p:nvPr/>
        </p:nvPicPr>
        <p:blipFill>
          <a:blip r:embed="rId4"/>
          <a:srcRect/>
          <a:stretch/>
        </p:blipFill>
        <p:spPr>
          <a:xfrm>
            <a:off x="15925800" y="9414836"/>
            <a:ext cx="1851276" cy="388388"/>
          </a:xfrm>
          <a:prstGeom prst="rect">
            <a:avLst/>
          </a:prstGeom>
        </p:spPr>
      </p:pic>
      <p:sp>
        <p:nvSpPr>
          <p:cNvPr id="37" name="TextBox 2">
            <a:extLst>
              <a:ext uri="{FF2B5EF4-FFF2-40B4-BE49-F238E27FC236}">
                <a16:creationId xmlns:a16="http://schemas.microsoft.com/office/drawing/2014/main" id="{48D30234-C148-A9F3-02EA-1A25BFE1B527}"/>
              </a:ext>
            </a:extLst>
          </p:cNvPr>
          <p:cNvSpPr txBox="1"/>
          <p:nvPr/>
        </p:nvSpPr>
        <p:spPr>
          <a:xfrm>
            <a:off x="814178" y="2464049"/>
            <a:ext cx="16687800" cy="820738"/>
          </a:xfrm>
          <a:prstGeom prst="rect">
            <a:avLst/>
          </a:prstGeom>
        </p:spPr>
        <p:txBody>
          <a:bodyPr wrap="square" lIns="0" tIns="0" rIns="0" bIns="0" rtlCol="0" anchor="t">
            <a:spAutoFit/>
          </a:bodyPr>
          <a:lstStyle/>
          <a:p>
            <a:pPr algn="ctr">
              <a:lnSpc>
                <a:spcPts val="7150"/>
              </a:lnSpc>
            </a:pPr>
            <a:r>
              <a:rPr lang="en-US" sz="4000" b="1" dirty="0">
                <a:solidFill>
                  <a:srgbClr val="034383"/>
                </a:solidFill>
                <a:latin typeface="RoBOTO" panose="02000000000000000000" pitchFamily="2" charset="0"/>
                <a:ea typeface="RoBOTO" panose="02000000000000000000" pitchFamily="2" charset="0"/>
                <a:cs typeface="RoBOTO" panose="02000000000000000000" pitchFamily="2" charset="0"/>
                <a:sym typeface="Ubuntu Bold"/>
              </a:rPr>
              <a:t>https://penelope.learning-platform.eu/en</a:t>
            </a:r>
          </a:p>
        </p:txBody>
      </p:sp>
      <p:pic>
        <p:nvPicPr>
          <p:cNvPr id="6" name="Image 5">
            <a:extLst>
              <a:ext uri="{FF2B5EF4-FFF2-40B4-BE49-F238E27FC236}">
                <a16:creationId xmlns:a16="http://schemas.microsoft.com/office/drawing/2014/main" id="{C1D4D835-1E4B-88FE-2D75-9610DEE2F57A}"/>
              </a:ext>
            </a:extLst>
          </p:cNvPr>
          <p:cNvPicPr>
            <a:picLocks noChangeAspect="1"/>
          </p:cNvPicPr>
          <p:nvPr/>
        </p:nvPicPr>
        <p:blipFill>
          <a:blip r:embed="rId5"/>
          <a:stretch>
            <a:fillRect/>
          </a:stretch>
        </p:blipFill>
        <p:spPr>
          <a:xfrm>
            <a:off x="7296640" y="5225008"/>
            <a:ext cx="3694720" cy="3694720"/>
          </a:xfrm>
          <a:prstGeom prst="rect">
            <a:avLst/>
          </a:prstGeom>
        </p:spPr>
      </p:pic>
    </p:spTree>
    <p:extLst>
      <p:ext uri="{BB962C8B-B14F-4D97-AF65-F5344CB8AC3E}">
        <p14:creationId xmlns:p14="http://schemas.microsoft.com/office/powerpoint/2010/main" val="2917009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9E6CF-D6B7-5D21-414D-3F937D1615A8}"/>
            </a:ext>
          </a:extLst>
        </p:cNvPr>
        <p:cNvGrpSpPr/>
        <p:nvPr/>
      </p:nvGrpSpPr>
      <p:grpSpPr>
        <a:xfrm>
          <a:off x="0" y="0"/>
          <a:ext cx="0" cy="0"/>
          <a:chOff x="0" y="0"/>
          <a:chExt cx="0" cy="0"/>
        </a:xfrm>
      </p:grpSpPr>
      <p:sp>
        <p:nvSpPr>
          <p:cNvPr id="2" name="Freeform 14">
            <a:extLst>
              <a:ext uri="{FF2B5EF4-FFF2-40B4-BE49-F238E27FC236}">
                <a16:creationId xmlns:a16="http://schemas.microsoft.com/office/drawing/2014/main" id="{DC2AA9C0-FF51-F37F-36B0-4683B1246CD5}"/>
              </a:ext>
            </a:extLst>
          </p:cNvPr>
          <p:cNvSpPr/>
          <p:nvPr/>
        </p:nvSpPr>
        <p:spPr>
          <a:xfrm>
            <a:off x="0" y="6536273"/>
            <a:ext cx="3803970" cy="3750727"/>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8170" b="-9706"/>
            </a:stretch>
          </a:blipFill>
          <a:ln cap="sq">
            <a:noFill/>
            <a:prstDash val="solid"/>
            <a:miter/>
          </a:ln>
        </p:spPr>
      </p:sp>
      <p:sp>
        <p:nvSpPr>
          <p:cNvPr id="24" name="TextBox 24">
            <a:extLst>
              <a:ext uri="{FF2B5EF4-FFF2-40B4-BE49-F238E27FC236}">
                <a16:creationId xmlns:a16="http://schemas.microsoft.com/office/drawing/2014/main" id="{FACB06EA-F85D-978F-4BF1-7A0172D2A70B}"/>
              </a:ext>
            </a:extLst>
          </p:cNvPr>
          <p:cNvSpPr txBox="1"/>
          <p:nvPr/>
        </p:nvSpPr>
        <p:spPr>
          <a:xfrm>
            <a:off x="3451887" y="6660640"/>
            <a:ext cx="5867360" cy="572651"/>
          </a:xfrm>
          <a:prstGeom prst="rect">
            <a:avLst/>
          </a:prstGeom>
        </p:spPr>
        <p:txBody>
          <a:bodyPr lIns="0" tIns="0" rIns="0" bIns="0" rtlCol="0" anchor="t">
            <a:spAutoFit/>
          </a:bodyPr>
          <a:lstStyle/>
          <a:p>
            <a:pPr marL="0" lvl="0" indent="0" algn="l">
              <a:lnSpc>
                <a:spcPts val="4234"/>
              </a:lnSpc>
              <a:spcBef>
                <a:spcPct val="0"/>
              </a:spcBef>
            </a:pPr>
            <a:r>
              <a:rPr lang="en-US" sz="3849" b="1" dirty="0">
                <a:solidFill>
                  <a:srgbClr val="FFFFFF"/>
                </a:solidFill>
                <a:latin typeface="Ubuntu Bold"/>
                <a:ea typeface="Ubuntu Bold"/>
                <a:cs typeface="Ubuntu Bold"/>
                <a:sym typeface="Ubuntu Bold"/>
              </a:rPr>
              <a:t>COST ANALYSIS</a:t>
            </a:r>
          </a:p>
        </p:txBody>
      </p:sp>
      <p:sp>
        <p:nvSpPr>
          <p:cNvPr id="25" name="TextBox 25">
            <a:extLst>
              <a:ext uri="{FF2B5EF4-FFF2-40B4-BE49-F238E27FC236}">
                <a16:creationId xmlns:a16="http://schemas.microsoft.com/office/drawing/2014/main" id="{C37A4EE3-C43A-EFFC-6CEC-FF7C8AFF65F0}"/>
              </a:ext>
            </a:extLst>
          </p:cNvPr>
          <p:cNvSpPr txBox="1"/>
          <p:nvPr/>
        </p:nvSpPr>
        <p:spPr>
          <a:xfrm>
            <a:off x="887656" y="2630307"/>
            <a:ext cx="7696199" cy="746615"/>
          </a:xfrm>
          <a:prstGeom prst="rect">
            <a:avLst/>
          </a:prstGeom>
        </p:spPr>
        <p:txBody>
          <a:bodyPr wrap="square" lIns="0" tIns="0" rIns="0" bIns="0" rtlCol="0" anchor="t">
            <a:spAutoFit/>
          </a:bodyPr>
          <a:lstStyle/>
          <a:p>
            <a:pPr algn="ctr">
              <a:lnSpc>
                <a:spcPct val="107000"/>
              </a:lnSpc>
              <a:spcAft>
                <a:spcPts val="800"/>
              </a:spcAft>
              <a:buNone/>
            </a:pPr>
            <a:r>
              <a:rPr lang="en-US" sz="2000" b="1" dirty="0" err="1">
                <a:effectLst/>
                <a:latin typeface="Roboto" panose="02000000000000000000" pitchFamily="2" charset="0"/>
                <a:ea typeface="Calibri" panose="020F0502020204030204" pitchFamily="34" charset="0"/>
                <a:cs typeface="Times New Roman" panose="02020603050405020304" pitchFamily="18" charset="0"/>
              </a:rPr>
              <a:t>Connexion</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7" name="Imagen 11">
            <a:extLst>
              <a:ext uri="{FF2B5EF4-FFF2-40B4-BE49-F238E27FC236}">
                <a16:creationId xmlns:a16="http://schemas.microsoft.com/office/drawing/2014/main" id="{A3A29940-DBDB-9555-A92B-924ABEE7D695}"/>
              </a:ext>
            </a:extLst>
          </p:cNvPr>
          <p:cNvPicPr>
            <a:picLocks noChangeAspect="1"/>
          </p:cNvPicPr>
          <p:nvPr/>
        </p:nvPicPr>
        <p:blipFill>
          <a:blip r:embed="rId5"/>
          <a:srcRect/>
          <a:stretch/>
        </p:blipFill>
        <p:spPr>
          <a:xfrm>
            <a:off x="161923" y="9674354"/>
            <a:ext cx="1530890" cy="375090"/>
          </a:xfrm>
          <a:prstGeom prst="rect">
            <a:avLst/>
          </a:prstGeom>
        </p:spPr>
      </p:pic>
      <p:pic>
        <p:nvPicPr>
          <p:cNvPr id="28" name="Imagen 16">
            <a:extLst>
              <a:ext uri="{FF2B5EF4-FFF2-40B4-BE49-F238E27FC236}">
                <a16:creationId xmlns:a16="http://schemas.microsoft.com/office/drawing/2014/main" id="{9F32D3DE-B999-05D6-591C-21FF1B57BF9A}"/>
              </a:ext>
            </a:extLst>
          </p:cNvPr>
          <p:cNvPicPr>
            <a:picLocks noChangeAspect="1"/>
          </p:cNvPicPr>
          <p:nvPr/>
        </p:nvPicPr>
        <p:blipFill>
          <a:blip r:embed="rId6"/>
          <a:srcRect/>
          <a:stretch/>
        </p:blipFill>
        <p:spPr>
          <a:xfrm>
            <a:off x="15925800" y="9414836"/>
            <a:ext cx="1851276" cy="388388"/>
          </a:xfrm>
          <a:prstGeom prst="rect">
            <a:avLst/>
          </a:prstGeom>
        </p:spPr>
      </p:pic>
      <p:sp>
        <p:nvSpPr>
          <p:cNvPr id="29" name="TextBox 2">
            <a:extLst>
              <a:ext uri="{FF2B5EF4-FFF2-40B4-BE49-F238E27FC236}">
                <a16:creationId xmlns:a16="http://schemas.microsoft.com/office/drawing/2014/main" id="{37023129-29D7-729A-0DDF-56C7B0024DC7}"/>
              </a:ext>
            </a:extLst>
          </p:cNvPr>
          <p:cNvSpPr txBox="1"/>
          <p:nvPr/>
        </p:nvSpPr>
        <p:spPr>
          <a:xfrm>
            <a:off x="2260505" y="1066800"/>
            <a:ext cx="13766990" cy="923330"/>
          </a:xfrm>
          <a:prstGeom prst="rect">
            <a:avLst/>
          </a:prstGeom>
        </p:spPr>
        <p:txBody>
          <a:bodyPr lIns="0" tIns="0" rIns="0" bIns="0" rtlCol="0" anchor="t">
            <a:spAutoFit/>
          </a:bodyPr>
          <a:lstStyle/>
          <a:p>
            <a:pPr algn="ctr">
              <a:lnSpc>
                <a:spcPts val="7150"/>
              </a:lnSpc>
            </a:pPr>
            <a:r>
              <a:rPr lang="en-US" sz="6000" b="1" dirty="0">
                <a:solidFill>
                  <a:srgbClr val="034383"/>
                </a:solidFill>
                <a:latin typeface="RoBOTO" panose="02000000000000000000" pitchFamily="2" charset="0"/>
                <a:ea typeface="RoBOTO" panose="02000000000000000000" pitchFamily="2" charset="0"/>
                <a:cs typeface="RoBOTO" panose="02000000000000000000" pitchFamily="2" charset="0"/>
                <a:sym typeface="Ubuntu Bold"/>
              </a:rPr>
              <a:t>PLATFORM PRESENTATION</a:t>
            </a:r>
          </a:p>
        </p:txBody>
      </p:sp>
      <p:sp>
        <p:nvSpPr>
          <p:cNvPr id="3" name="Freeform 26">
            <a:extLst>
              <a:ext uri="{FF2B5EF4-FFF2-40B4-BE49-F238E27FC236}">
                <a16:creationId xmlns:a16="http://schemas.microsoft.com/office/drawing/2014/main" id="{F9179D2E-DD7D-C943-AE4C-994BCBE9269D}"/>
              </a:ext>
            </a:extLst>
          </p:cNvPr>
          <p:cNvSpPr/>
          <p:nvPr/>
        </p:nvSpPr>
        <p:spPr>
          <a:xfrm flipH="1" flipV="1">
            <a:off x="14657615" y="0"/>
            <a:ext cx="3630385" cy="3691380"/>
          </a:xfrm>
          <a:custGeom>
            <a:avLst/>
            <a:gdLst/>
            <a:ahLst/>
            <a:cxnLst/>
            <a:rect l="l" t="t" r="r" b="b"/>
            <a:pathLst>
              <a:path w="4114800" h="4114800">
                <a:moveTo>
                  <a:pt x="4114800" y="4114800"/>
                </a:moveTo>
                <a:lnTo>
                  <a:pt x="0" y="4114800"/>
                </a:lnTo>
                <a:lnTo>
                  <a:pt x="0" y="0"/>
                </a:lnTo>
                <a:lnTo>
                  <a:pt x="4114800" y="0"/>
                </a:lnTo>
                <a:lnTo>
                  <a:pt x="4114800" y="4114800"/>
                </a:lnTo>
                <a:close/>
              </a:path>
            </a:pathLst>
          </a:custGeom>
          <a:blipFill>
            <a:blip r:embed="rId3">
              <a:extLst>
                <a:ext uri="{96DAC541-7B7A-43D3-8B79-37D633B846F1}">
                  <asvg:svgBlip xmlns:asvg="http://schemas.microsoft.com/office/drawing/2016/SVG/main" r:embed="rId4"/>
                </a:ext>
              </a:extLst>
            </a:blip>
            <a:stretch>
              <a:fillRect l="-13343" b="-11471"/>
            </a:stretch>
          </a:blipFill>
          <a:ln cap="sq">
            <a:noFill/>
            <a:prstDash val="solid"/>
            <a:miter/>
          </a:ln>
        </p:spPr>
      </p:sp>
      <p:pic>
        <p:nvPicPr>
          <p:cNvPr id="4" name="Picture 3">
            <a:extLst>
              <a:ext uri="{FF2B5EF4-FFF2-40B4-BE49-F238E27FC236}">
                <a16:creationId xmlns:a16="http://schemas.microsoft.com/office/drawing/2014/main" id="{EF74A9F9-93EE-E0FE-E497-B1609176662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1923" y="3584330"/>
            <a:ext cx="8659729" cy="4683369"/>
          </a:xfrm>
          <a:prstGeom prst="rect">
            <a:avLst/>
          </a:prstGeom>
          <a:noFill/>
          <a:ln>
            <a:noFill/>
          </a:ln>
        </p:spPr>
      </p:pic>
      <p:sp>
        <p:nvSpPr>
          <p:cNvPr id="6" name="TextBox 5">
            <a:extLst>
              <a:ext uri="{FF2B5EF4-FFF2-40B4-BE49-F238E27FC236}">
                <a16:creationId xmlns:a16="http://schemas.microsoft.com/office/drawing/2014/main" id="{6F7D15E2-6394-1EBC-E921-C1E83FA35214}"/>
              </a:ext>
            </a:extLst>
          </p:cNvPr>
          <p:cNvSpPr txBox="1"/>
          <p:nvPr/>
        </p:nvSpPr>
        <p:spPr>
          <a:xfrm>
            <a:off x="9466326" y="2603504"/>
            <a:ext cx="7696199" cy="400110"/>
          </a:xfrm>
          <a:prstGeom prst="rect">
            <a:avLst/>
          </a:prstGeom>
          <a:noFill/>
        </p:spPr>
        <p:txBody>
          <a:bodyPr wrap="square">
            <a:spAutoFit/>
          </a:bodyPr>
          <a:lstStyle/>
          <a:p>
            <a:pPr algn="ctr">
              <a:buNone/>
            </a:pPr>
            <a:r>
              <a:rPr lang="en-US" sz="2000" b="1" kern="100" dirty="0">
                <a:effectLst/>
                <a:latin typeface="Roboto" panose="02000000000000000000" pitchFamily="2" charset="0"/>
                <a:ea typeface="Calibri" panose="020F0502020204030204" pitchFamily="34" charset="0"/>
                <a:cs typeface="Times New Roman" panose="02020603050405020304" pitchFamily="18" charset="0"/>
              </a:rPr>
              <a:t>Home page</a:t>
            </a:r>
            <a:endParaRPr lang="en-US" sz="2000" b="1" dirty="0"/>
          </a:p>
        </p:txBody>
      </p:sp>
      <p:pic>
        <p:nvPicPr>
          <p:cNvPr id="7" name="Picture 6">
            <a:extLst>
              <a:ext uri="{FF2B5EF4-FFF2-40B4-BE49-F238E27FC236}">
                <a16:creationId xmlns:a16="http://schemas.microsoft.com/office/drawing/2014/main" id="{326ABADB-651C-65E3-C6C3-3CAFADC6A85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154886" y="3584330"/>
            <a:ext cx="8792739" cy="4683368"/>
          </a:xfrm>
          <a:prstGeom prst="rect">
            <a:avLst/>
          </a:prstGeom>
          <a:noFill/>
          <a:ln>
            <a:noFill/>
          </a:ln>
        </p:spPr>
      </p:pic>
    </p:spTree>
    <p:extLst>
      <p:ext uri="{BB962C8B-B14F-4D97-AF65-F5344CB8AC3E}">
        <p14:creationId xmlns:p14="http://schemas.microsoft.com/office/powerpoint/2010/main" val="2253724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64C2A-DE70-EE08-460B-826A5C42FB53}"/>
            </a:ext>
          </a:extLst>
        </p:cNvPr>
        <p:cNvGrpSpPr/>
        <p:nvPr/>
      </p:nvGrpSpPr>
      <p:grpSpPr>
        <a:xfrm>
          <a:off x="0" y="0"/>
          <a:ext cx="0" cy="0"/>
          <a:chOff x="0" y="0"/>
          <a:chExt cx="0" cy="0"/>
        </a:xfrm>
      </p:grpSpPr>
      <p:sp>
        <p:nvSpPr>
          <p:cNvPr id="2" name="Freeform 14">
            <a:extLst>
              <a:ext uri="{FF2B5EF4-FFF2-40B4-BE49-F238E27FC236}">
                <a16:creationId xmlns:a16="http://schemas.microsoft.com/office/drawing/2014/main" id="{D0249896-D71E-5B08-2050-5CCBD019A995}"/>
              </a:ext>
            </a:extLst>
          </p:cNvPr>
          <p:cNvSpPr/>
          <p:nvPr/>
        </p:nvSpPr>
        <p:spPr>
          <a:xfrm>
            <a:off x="0" y="6536273"/>
            <a:ext cx="3803970" cy="3750727"/>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8170" b="-9706"/>
            </a:stretch>
          </a:blipFill>
          <a:ln cap="sq">
            <a:noFill/>
            <a:prstDash val="solid"/>
            <a:miter/>
          </a:ln>
        </p:spPr>
      </p:sp>
      <p:sp>
        <p:nvSpPr>
          <p:cNvPr id="24" name="TextBox 24">
            <a:extLst>
              <a:ext uri="{FF2B5EF4-FFF2-40B4-BE49-F238E27FC236}">
                <a16:creationId xmlns:a16="http://schemas.microsoft.com/office/drawing/2014/main" id="{6F75E627-25B8-598A-D353-2A80B05FFE10}"/>
              </a:ext>
            </a:extLst>
          </p:cNvPr>
          <p:cNvSpPr txBox="1"/>
          <p:nvPr/>
        </p:nvSpPr>
        <p:spPr>
          <a:xfrm>
            <a:off x="3451887" y="6660640"/>
            <a:ext cx="5867360" cy="572651"/>
          </a:xfrm>
          <a:prstGeom prst="rect">
            <a:avLst/>
          </a:prstGeom>
        </p:spPr>
        <p:txBody>
          <a:bodyPr lIns="0" tIns="0" rIns="0" bIns="0" rtlCol="0" anchor="t">
            <a:spAutoFit/>
          </a:bodyPr>
          <a:lstStyle/>
          <a:p>
            <a:pPr marL="0" lvl="0" indent="0" algn="l">
              <a:lnSpc>
                <a:spcPts val="4234"/>
              </a:lnSpc>
              <a:spcBef>
                <a:spcPct val="0"/>
              </a:spcBef>
            </a:pPr>
            <a:r>
              <a:rPr lang="en-US" sz="3849" b="1" dirty="0">
                <a:solidFill>
                  <a:srgbClr val="FFFFFF"/>
                </a:solidFill>
                <a:latin typeface="Ubuntu Bold"/>
                <a:ea typeface="Ubuntu Bold"/>
                <a:cs typeface="Ubuntu Bold"/>
                <a:sym typeface="Ubuntu Bold"/>
              </a:rPr>
              <a:t>COST ANALYSIS</a:t>
            </a:r>
          </a:p>
        </p:txBody>
      </p:sp>
      <p:sp>
        <p:nvSpPr>
          <p:cNvPr id="25" name="TextBox 25">
            <a:extLst>
              <a:ext uri="{FF2B5EF4-FFF2-40B4-BE49-F238E27FC236}">
                <a16:creationId xmlns:a16="http://schemas.microsoft.com/office/drawing/2014/main" id="{D833B66B-8E7D-969E-ADD8-29B5564FEDFB}"/>
              </a:ext>
            </a:extLst>
          </p:cNvPr>
          <p:cNvSpPr txBox="1"/>
          <p:nvPr/>
        </p:nvSpPr>
        <p:spPr>
          <a:xfrm>
            <a:off x="838200" y="2375461"/>
            <a:ext cx="7696199" cy="311111"/>
          </a:xfrm>
          <a:prstGeom prst="rect">
            <a:avLst/>
          </a:prstGeom>
        </p:spPr>
        <p:txBody>
          <a:bodyPr wrap="square" lIns="0" tIns="0" rIns="0" bIns="0" rtlCol="0" anchor="t">
            <a:spAutoFit/>
          </a:bodyPr>
          <a:lstStyle/>
          <a:p>
            <a:pPr algn="ctr">
              <a:lnSpc>
                <a:spcPct val="107000"/>
              </a:lnSpc>
              <a:spcAft>
                <a:spcPts val="800"/>
              </a:spcAft>
              <a:buNone/>
            </a:pPr>
            <a:r>
              <a:rPr lang="en-US" sz="2000" b="1" kern="100" dirty="0">
                <a:effectLst/>
                <a:latin typeface="Roboto" panose="02000000000000000000" pitchFamily="2" charset="0"/>
                <a:ea typeface="Roboto" panose="02000000000000000000" pitchFamily="2" charset="0"/>
                <a:cs typeface="Roboto" panose="02000000000000000000" pitchFamily="2" charset="0"/>
              </a:rPr>
              <a:t>Training for Cluster or SMEs</a:t>
            </a:r>
            <a:endParaRPr lang="en-US" sz="2000" b="1" dirty="0">
              <a:effectLst/>
              <a:latin typeface="Roboto" panose="02000000000000000000" pitchFamily="2" charset="0"/>
              <a:ea typeface="Roboto" panose="02000000000000000000" pitchFamily="2" charset="0"/>
              <a:cs typeface="Roboto" panose="02000000000000000000" pitchFamily="2" charset="0"/>
            </a:endParaRPr>
          </a:p>
        </p:txBody>
      </p:sp>
      <p:pic>
        <p:nvPicPr>
          <p:cNvPr id="27" name="Imagen 11">
            <a:extLst>
              <a:ext uri="{FF2B5EF4-FFF2-40B4-BE49-F238E27FC236}">
                <a16:creationId xmlns:a16="http://schemas.microsoft.com/office/drawing/2014/main" id="{7BBC0F4D-04C2-0455-8126-8E01A51F9D72}"/>
              </a:ext>
            </a:extLst>
          </p:cNvPr>
          <p:cNvPicPr>
            <a:picLocks noChangeAspect="1"/>
          </p:cNvPicPr>
          <p:nvPr/>
        </p:nvPicPr>
        <p:blipFill>
          <a:blip r:embed="rId5"/>
          <a:srcRect/>
          <a:stretch/>
        </p:blipFill>
        <p:spPr>
          <a:xfrm>
            <a:off x="280286" y="9561903"/>
            <a:ext cx="1530890" cy="375090"/>
          </a:xfrm>
          <a:prstGeom prst="rect">
            <a:avLst/>
          </a:prstGeom>
        </p:spPr>
      </p:pic>
      <p:pic>
        <p:nvPicPr>
          <p:cNvPr id="28" name="Imagen 16">
            <a:extLst>
              <a:ext uri="{FF2B5EF4-FFF2-40B4-BE49-F238E27FC236}">
                <a16:creationId xmlns:a16="http://schemas.microsoft.com/office/drawing/2014/main" id="{19CA903E-4868-47AD-19DC-CA621F716343}"/>
              </a:ext>
            </a:extLst>
          </p:cNvPr>
          <p:cNvPicPr>
            <a:picLocks noChangeAspect="1"/>
          </p:cNvPicPr>
          <p:nvPr/>
        </p:nvPicPr>
        <p:blipFill>
          <a:blip r:embed="rId6"/>
          <a:srcRect/>
          <a:stretch/>
        </p:blipFill>
        <p:spPr>
          <a:xfrm>
            <a:off x="15925800" y="9414836"/>
            <a:ext cx="1851276" cy="388388"/>
          </a:xfrm>
          <a:prstGeom prst="rect">
            <a:avLst/>
          </a:prstGeom>
        </p:spPr>
      </p:pic>
      <p:sp>
        <p:nvSpPr>
          <p:cNvPr id="29" name="TextBox 2">
            <a:extLst>
              <a:ext uri="{FF2B5EF4-FFF2-40B4-BE49-F238E27FC236}">
                <a16:creationId xmlns:a16="http://schemas.microsoft.com/office/drawing/2014/main" id="{F7A38915-9A4C-BCF2-8B83-3BEE5DDC5C97}"/>
              </a:ext>
            </a:extLst>
          </p:cNvPr>
          <p:cNvSpPr txBox="1"/>
          <p:nvPr/>
        </p:nvSpPr>
        <p:spPr>
          <a:xfrm>
            <a:off x="2260505" y="1066800"/>
            <a:ext cx="13766990" cy="923330"/>
          </a:xfrm>
          <a:prstGeom prst="rect">
            <a:avLst/>
          </a:prstGeom>
        </p:spPr>
        <p:txBody>
          <a:bodyPr lIns="0" tIns="0" rIns="0" bIns="0" rtlCol="0" anchor="t">
            <a:spAutoFit/>
          </a:bodyPr>
          <a:lstStyle/>
          <a:p>
            <a:pPr algn="ctr">
              <a:lnSpc>
                <a:spcPts val="7150"/>
              </a:lnSpc>
            </a:pPr>
            <a:r>
              <a:rPr lang="en-US" sz="6000" b="1" dirty="0">
                <a:solidFill>
                  <a:srgbClr val="034383"/>
                </a:solidFill>
                <a:latin typeface="RoBOTO" panose="02000000000000000000" pitchFamily="2" charset="0"/>
                <a:ea typeface="RoBOTO" panose="02000000000000000000" pitchFamily="2" charset="0"/>
                <a:cs typeface="RoBOTO" panose="02000000000000000000" pitchFamily="2" charset="0"/>
                <a:sym typeface="Ubuntu Bold"/>
              </a:rPr>
              <a:t>PLATFORM PRESENTATION</a:t>
            </a:r>
          </a:p>
        </p:txBody>
      </p:sp>
      <p:sp>
        <p:nvSpPr>
          <p:cNvPr id="3" name="Freeform 26">
            <a:extLst>
              <a:ext uri="{FF2B5EF4-FFF2-40B4-BE49-F238E27FC236}">
                <a16:creationId xmlns:a16="http://schemas.microsoft.com/office/drawing/2014/main" id="{3769DA58-7CAD-991F-FA9F-EAB41104F5B7}"/>
              </a:ext>
            </a:extLst>
          </p:cNvPr>
          <p:cNvSpPr/>
          <p:nvPr/>
        </p:nvSpPr>
        <p:spPr>
          <a:xfrm flipH="1" flipV="1">
            <a:off x="14657615" y="0"/>
            <a:ext cx="3630385" cy="3691380"/>
          </a:xfrm>
          <a:custGeom>
            <a:avLst/>
            <a:gdLst/>
            <a:ahLst/>
            <a:cxnLst/>
            <a:rect l="l" t="t" r="r" b="b"/>
            <a:pathLst>
              <a:path w="4114800" h="4114800">
                <a:moveTo>
                  <a:pt x="4114800" y="4114800"/>
                </a:moveTo>
                <a:lnTo>
                  <a:pt x="0" y="4114800"/>
                </a:lnTo>
                <a:lnTo>
                  <a:pt x="0" y="0"/>
                </a:lnTo>
                <a:lnTo>
                  <a:pt x="4114800" y="0"/>
                </a:lnTo>
                <a:lnTo>
                  <a:pt x="4114800" y="4114800"/>
                </a:lnTo>
                <a:close/>
              </a:path>
            </a:pathLst>
          </a:custGeom>
          <a:blipFill>
            <a:blip r:embed="rId3">
              <a:extLst>
                <a:ext uri="{96DAC541-7B7A-43D3-8B79-37D633B846F1}">
                  <asvg:svgBlip xmlns:asvg="http://schemas.microsoft.com/office/drawing/2016/SVG/main" r:embed="rId4"/>
                </a:ext>
              </a:extLst>
            </a:blip>
            <a:stretch>
              <a:fillRect l="-13343" b="-11471"/>
            </a:stretch>
          </a:blipFill>
          <a:ln cap="sq">
            <a:noFill/>
            <a:prstDash val="solid"/>
            <a:miter/>
          </a:ln>
        </p:spPr>
      </p:sp>
      <p:sp>
        <p:nvSpPr>
          <p:cNvPr id="6" name="TextBox 5">
            <a:extLst>
              <a:ext uri="{FF2B5EF4-FFF2-40B4-BE49-F238E27FC236}">
                <a16:creationId xmlns:a16="http://schemas.microsoft.com/office/drawing/2014/main" id="{2831A52F-ED5F-F115-3497-051180ADBFB8}"/>
              </a:ext>
            </a:extLst>
          </p:cNvPr>
          <p:cNvSpPr txBox="1"/>
          <p:nvPr/>
        </p:nvSpPr>
        <p:spPr>
          <a:xfrm>
            <a:off x="9404219" y="2359594"/>
            <a:ext cx="7696199" cy="400110"/>
          </a:xfrm>
          <a:prstGeom prst="rect">
            <a:avLst/>
          </a:prstGeom>
          <a:noFill/>
        </p:spPr>
        <p:txBody>
          <a:bodyPr wrap="square">
            <a:spAutoFit/>
          </a:bodyPr>
          <a:lstStyle/>
          <a:p>
            <a:pPr algn="ctr">
              <a:buNone/>
            </a:pPr>
            <a:r>
              <a:rPr lang="en-US" sz="2000" b="1" kern="100" dirty="0">
                <a:latin typeface="Roboto" panose="02000000000000000000" pitchFamily="2" charset="0"/>
                <a:ea typeface="Calibri" panose="020F0502020204030204" pitchFamily="34" charset="0"/>
                <a:cs typeface="Times New Roman" panose="02020603050405020304" pitchFamily="18" charset="0"/>
              </a:rPr>
              <a:t>N</a:t>
            </a:r>
            <a:r>
              <a:rPr lang="en-US" sz="2000" b="1" kern="100" dirty="0">
                <a:effectLst/>
                <a:latin typeface="Roboto" panose="02000000000000000000" pitchFamily="2" charset="0"/>
                <a:ea typeface="Calibri" panose="020F0502020204030204" pitchFamily="34" charset="0"/>
                <a:cs typeface="Times New Roman" panose="02020603050405020304" pitchFamily="18" charset="0"/>
              </a:rPr>
              <a:t>avigate in the training page</a:t>
            </a:r>
          </a:p>
        </p:txBody>
      </p:sp>
      <p:pic>
        <p:nvPicPr>
          <p:cNvPr id="5" name="Picture 4">
            <a:extLst>
              <a:ext uri="{FF2B5EF4-FFF2-40B4-BE49-F238E27FC236}">
                <a16:creationId xmlns:a16="http://schemas.microsoft.com/office/drawing/2014/main" id="{69976726-92B7-5E0E-C67C-BB71F7C2065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9299" y="3056930"/>
            <a:ext cx="8777045" cy="5851363"/>
          </a:xfrm>
          <a:prstGeom prst="rect">
            <a:avLst/>
          </a:prstGeom>
          <a:noFill/>
          <a:ln>
            <a:noFill/>
          </a:ln>
        </p:spPr>
      </p:pic>
      <p:pic>
        <p:nvPicPr>
          <p:cNvPr id="8" name="Picture 7">
            <a:extLst>
              <a:ext uri="{FF2B5EF4-FFF2-40B4-BE49-F238E27FC236}">
                <a16:creationId xmlns:a16="http://schemas.microsoft.com/office/drawing/2014/main" id="{DC7D1279-F8B0-9923-46BC-9E6B26ADE3A5}"/>
              </a:ext>
            </a:extLst>
          </p:cNvPr>
          <p:cNvPicPr>
            <a:picLocks noChangeAspect="1"/>
          </p:cNvPicPr>
          <p:nvPr/>
        </p:nvPicPr>
        <p:blipFill>
          <a:blip r:embed="rId8">
            <a:extLst>
              <a:ext uri="{28A0092B-C50C-407E-A947-70E740481C1C}">
                <a14:useLocalDpi xmlns:a14="http://schemas.microsoft.com/office/drawing/2010/main" val="0"/>
              </a:ext>
            </a:extLst>
          </a:blip>
          <a:srcRect l="7785"/>
          <a:stretch/>
        </p:blipFill>
        <p:spPr bwMode="auto">
          <a:xfrm>
            <a:off x="9313801" y="3129168"/>
            <a:ext cx="8864900" cy="5593202"/>
          </a:xfrm>
          <a:prstGeom prst="rect">
            <a:avLst/>
          </a:prstGeom>
          <a:noFill/>
          <a:ln>
            <a:noFill/>
          </a:ln>
        </p:spPr>
      </p:pic>
    </p:spTree>
    <p:extLst>
      <p:ext uri="{BB962C8B-B14F-4D97-AF65-F5344CB8AC3E}">
        <p14:creationId xmlns:p14="http://schemas.microsoft.com/office/powerpoint/2010/main" val="870754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174AB-235B-42D4-73DE-D102D7C6150E}"/>
            </a:ext>
          </a:extLst>
        </p:cNvPr>
        <p:cNvGrpSpPr/>
        <p:nvPr/>
      </p:nvGrpSpPr>
      <p:grpSpPr>
        <a:xfrm>
          <a:off x="0" y="0"/>
          <a:ext cx="0" cy="0"/>
          <a:chOff x="0" y="0"/>
          <a:chExt cx="0" cy="0"/>
        </a:xfrm>
      </p:grpSpPr>
      <p:sp>
        <p:nvSpPr>
          <p:cNvPr id="2" name="Freeform 14">
            <a:extLst>
              <a:ext uri="{FF2B5EF4-FFF2-40B4-BE49-F238E27FC236}">
                <a16:creationId xmlns:a16="http://schemas.microsoft.com/office/drawing/2014/main" id="{E25B2763-625B-2F26-7294-7066FEE87A92}"/>
              </a:ext>
            </a:extLst>
          </p:cNvPr>
          <p:cNvSpPr/>
          <p:nvPr/>
        </p:nvSpPr>
        <p:spPr>
          <a:xfrm>
            <a:off x="0" y="6536273"/>
            <a:ext cx="3803970" cy="3750727"/>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8170" b="-9706"/>
            </a:stretch>
          </a:blipFill>
          <a:ln cap="sq">
            <a:noFill/>
            <a:prstDash val="solid"/>
            <a:miter/>
          </a:ln>
        </p:spPr>
      </p:sp>
      <p:sp>
        <p:nvSpPr>
          <p:cNvPr id="24" name="TextBox 24">
            <a:extLst>
              <a:ext uri="{FF2B5EF4-FFF2-40B4-BE49-F238E27FC236}">
                <a16:creationId xmlns:a16="http://schemas.microsoft.com/office/drawing/2014/main" id="{F82D184B-9FB5-2D96-6A43-FF3E511E1396}"/>
              </a:ext>
            </a:extLst>
          </p:cNvPr>
          <p:cNvSpPr txBox="1"/>
          <p:nvPr/>
        </p:nvSpPr>
        <p:spPr>
          <a:xfrm>
            <a:off x="3451887" y="6660640"/>
            <a:ext cx="5867360" cy="572651"/>
          </a:xfrm>
          <a:prstGeom prst="rect">
            <a:avLst/>
          </a:prstGeom>
        </p:spPr>
        <p:txBody>
          <a:bodyPr lIns="0" tIns="0" rIns="0" bIns="0" rtlCol="0" anchor="t">
            <a:spAutoFit/>
          </a:bodyPr>
          <a:lstStyle/>
          <a:p>
            <a:pPr marL="0" lvl="0" indent="0" algn="l">
              <a:lnSpc>
                <a:spcPts val="4234"/>
              </a:lnSpc>
              <a:spcBef>
                <a:spcPct val="0"/>
              </a:spcBef>
            </a:pPr>
            <a:r>
              <a:rPr lang="en-US" sz="3849" b="1" dirty="0">
                <a:solidFill>
                  <a:srgbClr val="FFFFFF"/>
                </a:solidFill>
                <a:latin typeface="Ubuntu Bold"/>
                <a:ea typeface="Ubuntu Bold"/>
                <a:cs typeface="Ubuntu Bold"/>
                <a:sym typeface="Ubuntu Bold"/>
              </a:rPr>
              <a:t>COST ANALYSIS</a:t>
            </a:r>
          </a:p>
        </p:txBody>
      </p:sp>
      <p:sp>
        <p:nvSpPr>
          <p:cNvPr id="25" name="TextBox 25">
            <a:extLst>
              <a:ext uri="{FF2B5EF4-FFF2-40B4-BE49-F238E27FC236}">
                <a16:creationId xmlns:a16="http://schemas.microsoft.com/office/drawing/2014/main" id="{FE5DF0EA-E4AF-95DC-9454-F43C73F01DAF}"/>
              </a:ext>
            </a:extLst>
          </p:cNvPr>
          <p:cNvSpPr txBox="1"/>
          <p:nvPr/>
        </p:nvSpPr>
        <p:spPr>
          <a:xfrm>
            <a:off x="838200" y="2375461"/>
            <a:ext cx="7696199" cy="311111"/>
          </a:xfrm>
          <a:prstGeom prst="rect">
            <a:avLst/>
          </a:prstGeom>
        </p:spPr>
        <p:txBody>
          <a:bodyPr wrap="square" lIns="0" tIns="0" rIns="0" bIns="0" rtlCol="0" anchor="t">
            <a:spAutoFit/>
          </a:bodyPr>
          <a:lstStyle/>
          <a:p>
            <a:pPr algn="ctr">
              <a:lnSpc>
                <a:spcPct val="107000"/>
              </a:lnSpc>
              <a:spcAft>
                <a:spcPts val="800"/>
              </a:spcAft>
              <a:buNone/>
            </a:pPr>
            <a:r>
              <a:rPr lang="en-US" sz="2000" b="1" kern="100" dirty="0">
                <a:effectLst/>
                <a:latin typeface="Roboto" panose="02000000000000000000" pitchFamily="2" charset="0"/>
                <a:ea typeface="Roboto" panose="02000000000000000000" pitchFamily="2" charset="0"/>
                <a:cs typeface="Roboto" panose="02000000000000000000" pitchFamily="2" charset="0"/>
              </a:rPr>
              <a:t>Videos</a:t>
            </a:r>
          </a:p>
        </p:txBody>
      </p:sp>
      <p:pic>
        <p:nvPicPr>
          <p:cNvPr id="27" name="Imagen 11">
            <a:extLst>
              <a:ext uri="{FF2B5EF4-FFF2-40B4-BE49-F238E27FC236}">
                <a16:creationId xmlns:a16="http://schemas.microsoft.com/office/drawing/2014/main" id="{12CF1BF1-6BDA-6B67-4204-9B5E68839282}"/>
              </a:ext>
            </a:extLst>
          </p:cNvPr>
          <p:cNvPicPr>
            <a:picLocks noChangeAspect="1"/>
          </p:cNvPicPr>
          <p:nvPr/>
        </p:nvPicPr>
        <p:blipFill>
          <a:blip r:embed="rId5"/>
          <a:srcRect/>
          <a:stretch/>
        </p:blipFill>
        <p:spPr>
          <a:xfrm>
            <a:off x="228600" y="9609030"/>
            <a:ext cx="1530890" cy="375090"/>
          </a:xfrm>
          <a:prstGeom prst="rect">
            <a:avLst/>
          </a:prstGeom>
        </p:spPr>
      </p:pic>
      <p:pic>
        <p:nvPicPr>
          <p:cNvPr id="28" name="Imagen 16">
            <a:extLst>
              <a:ext uri="{FF2B5EF4-FFF2-40B4-BE49-F238E27FC236}">
                <a16:creationId xmlns:a16="http://schemas.microsoft.com/office/drawing/2014/main" id="{D2B3F3D3-A295-B6AC-D465-9EAD79B8ECB8}"/>
              </a:ext>
            </a:extLst>
          </p:cNvPr>
          <p:cNvPicPr>
            <a:picLocks noChangeAspect="1"/>
          </p:cNvPicPr>
          <p:nvPr/>
        </p:nvPicPr>
        <p:blipFill>
          <a:blip r:embed="rId6"/>
          <a:srcRect/>
          <a:stretch/>
        </p:blipFill>
        <p:spPr>
          <a:xfrm>
            <a:off x="15925800" y="9414836"/>
            <a:ext cx="1851276" cy="388388"/>
          </a:xfrm>
          <a:prstGeom prst="rect">
            <a:avLst/>
          </a:prstGeom>
        </p:spPr>
      </p:pic>
      <p:sp>
        <p:nvSpPr>
          <p:cNvPr id="29" name="TextBox 2">
            <a:extLst>
              <a:ext uri="{FF2B5EF4-FFF2-40B4-BE49-F238E27FC236}">
                <a16:creationId xmlns:a16="http://schemas.microsoft.com/office/drawing/2014/main" id="{67F4523E-C58A-F87A-D45F-0FC473A17BDB}"/>
              </a:ext>
            </a:extLst>
          </p:cNvPr>
          <p:cNvSpPr txBox="1"/>
          <p:nvPr/>
        </p:nvSpPr>
        <p:spPr>
          <a:xfrm>
            <a:off x="2260505" y="1066800"/>
            <a:ext cx="13766990" cy="923330"/>
          </a:xfrm>
          <a:prstGeom prst="rect">
            <a:avLst/>
          </a:prstGeom>
        </p:spPr>
        <p:txBody>
          <a:bodyPr lIns="0" tIns="0" rIns="0" bIns="0" rtlCol="0" anchor="t">
            <a:spAutoFit/>
          </a:bodyPr>
          <a:lstStyle/>
          <a:p>
            <a:pPr algn="ctr">
              <a:lnSpc>
                <a:spcPts val="7150"/>
              </a:lnSpc>
            </a:pPr>
            <a:r>
              <a:rPr lang="en-US" sz="6000" b="1" dirty="0">
                <a:solidFill>
                  <a:srgbClr val="034383"/>
                </a:solidFill>
                <a:latin typeface="RoBOTO" panose="02000000000000000000" pitchFamily="2" charset="0"/>
                <a:ea typeface="RoBOTO" panose="02000000000000000000" pitchFamily="2" charset="0"/>
                <a:cs typeface="RoBOTO" panose="02000000000000000000" pitchFamily="2" charset="0"/>
                <a:sym typeface="Ubuntu Bold"/>
              </a:rPr>
              <a:t>PLATFORM PRESENTATION</a:t>
            </a:r>
          </a:p>
        </p:txBody>
      </p:sp>
      <p:sp>
        <p:nvSpPr>
          <p:cNvPr id="3" name="Freeform 26">
            <a:extLst>
              <a:ext uri="{FF2B5EF4-FFF2-40B4-BE49-F238E27FC236}">
                <a16:creationId xmlns:a16="http://schemas.microsoft.com/office/drawing/2014/main" id="{DB09F012-94DF-BD9A-23B5-08D6424A86FB}"/>
              </a:ext>
            </a:extLst>
          </p:cNvPr>
          <p:cNvSpPr/>
          <p:nvPr/>
        </p:nvSpPr>
        <p:spPr>
          <a:xfrm flipH="1" flipV="1">
            <a:off x="14657615" y="0"/>
            <a:ext cx="3630385" cy="3691380"/>
          </a:xfrm>
          <a:custGeom>
            <a:avLst/>
            <a:gdLst/>
            <a:ahLst/>
            <a:cxnLst/>
            <a:rect l="l" t="t" r="r" b="b"/>
            <a:pathLst>
              <a:path w="4114800" h="4114800">
                <a:moveTo>
                  <a:pt x="4114800" y="4114800"/>
                </a:moveTo>
                <a:lnTo>
                  <a:pt x="0" y="4114800"/>
                </a:lnTo>
                <a:lnTo>
                  <a:pt x="0" y="0"/>
                </a:lnTo>
                <a:lnTo>
                  <a:pt x="4114800" y="0"/>
                </a:lnTo>
                <a:lnTo>
                  <a:pt x="4114800" y="4114800"/>
                </a:lnTo>
                <a:close/>
              </a:path>
            </a:pathLst>
          </a:custGeom>
          <a:blipFill>
            <a:blip r:embed="rId3">
              <a:extLst>
                <a:ext uri="{96DAC541-7B7A-43D3-8B79-37D633B846F1}">
                  <asvg:svgBlip xmlns:asvg="http://schemas.microsoft.com/office/drawing/2016/SVG/main" r:embed="rId4"/>
                </a:ext>
              </a:extLst>
            </a:blip>
            <a:stretch>
              <a:fillRect l="-13343" b="-11471"/>
            </a:stretch>
          </a:blipFill>
          <a:ln cap="sq">
            <a:noFill/>
            <a:prstDash val="solid"/>
            <a:miter/>
          </a:ln>
        </p:spPr>
      </p:sp>
      <p:sp>
        <p:nvSpPr>
          <p:cNvPr id="6" name="TextBox 5">
            <a:extLst>
              <a:ext uri="{FF2B5EF4-FFF2-40B4-BE49-F238E27FC236}">
                <a16:creationId xmlns:a16="http://schemas.microsoft.com/office/drawing/2014/main" id="{FADE0081-A592-5CF3-23BE-349D73F4110F}"/>
              </a:ext>
            </a:extLst>
          </p:cNvPr>
          <p:cNvSpPr txBox="1"/>
          <p:nvPr/>
        </p:nvSpPr>
        <p:spPr>
          <a:xfrm>
            <a:off x="11887200" y="2375460"/>
            <a:ext cx="5298690" cy="405839"/>
          </a:xfrm>
          <a:prstGeom prst="rect">
            <a:avLst/>
          </a:prstGeom>
          <a:noFill/>
        </p:spPr>
        <p:txBody>
          <a:bodyPr wrap="square">
            <a:spAutoFit/>
          </a:bodyPr>
          <a:lstStyle/>
          <a:p>
            <a:pPr algn="ctr">
              <a:buNone/>
            </a:pPr>
            <a:r>
              <a:rPr lang="en-US" sz="2000" b="1" kern="100" dirty="0">
                <a:effectLst/>
                <a:latin typeface="Roboto" panose="02000000000000000000" pitchFamily="2" charset="0"/>
                <a:ea typeface="Calibri" panose="020F0502020204030204" pitchFamily="34" charset="0"/>
                <a:cs typeface="Times New Roman" panose="02020603050405020304" pitchFamily="18" charset="0"/>
              </a:rPr>
              <a:t>Activities</a:t>
            </a:r>
          </a:p>
        </p:txBody>
      </p:sp>
      <p:pic>
        <p:nvPicPr>
          <p:cNvPr id="4" name="Picture 3">
            <a:extLst>
              <a:ext uri="{FF2B5EF4-FFF2-40B4-BE49-F238E27FC236}">
                <a16:creationId xmlns:a16="http://schemas.microsoft.com/office/drawing/2014/main" id="{A548DE2E-B59B-52D9-80DB-3626E701091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2144" y="3077346"/>
            <a:ext cx="7822221" cy="5058370"/>
          </a:xfrm>
          <a:prstGeom prst="rect">
            <a:avLst/>
          </a:prstGeom>
          <a:noFill/>
          <a:ln>
            <a:noFill/>
          </a:ln>
        </p:spPr>
      </p:pic>
      <p:pic>
        <p:nvPicPr>
          <p:cNvPr id="7" name="Image 6">
            <a:extLst>
              <a:ext uri="{FF2B5EF4-FFF2-40B4-BE49-F238E27FC236}">
                <a16:creationId xmlns:a16="http://schemas.microsoft.com/office/drawing/2014/main" id="{C40F47F2-23DA-DCCA-5E28-AADB51EA1AF1}"/>
              </a:ext>
            </a:extLst>
          </p:cNvPr>
          <p:cNvPicPr>
            <a:picLocks noChangeAspect="1"/>
          </p:cNvPicPr>
          <p:nvPr/>
        </p:nvPicPr>
        <p:blipFill>
          <a:blip r:embed="rId8"/>
          <a:srcRect l="4660" t="9720" r="4008"/>
          <a:stretch/>
        </p:blipFill>
        <p:spPr>
          <a:xfrm>
            <a:off x="9580161" y="3166629"/>
            <a:ext cx="8343763" cy="4634885"/>
          </a:xfrm>
          <a:prstGeom prst="rect">
            <a:avLst/>
          </a:prstGeom>
        </p:spPr>
      </p:pic>
    </p:spTree>
    <p:extLst>
      <p:ext uri="{BB962C8B-B14F-4D97-AF65-F5344CB8AC3E}">
        <p14:creationId xmlns:p14="http://schemas.microsoft.com/office/powerpoint/2010/main" val="640828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EFE89-FE33-507A-78A6-A019F5F46B0A}"/>
            </a:ext>
          </a:extLst>
        </p:cNvPr>
        <p:cNvGrpSpPr/>
        <p:nvPr/>
      </p:nvGrpSpPr>
      <p:grpSpPr>
        <a:xfrm>
          <a:off x="0" y="0"/>
          <a:ext cx="0" cy="0"/>
          <a:chOff x="0" y="0"/>
          <a:chExt cx="0" cy="0"/>
        </a:xfrm>
      </p:grpSpPr>
      <p:sp>
        <p:nvSpPr>
          <p:cNvPr id="2" name="Freeform 14">
            <a:extLst>
              <a:ext uri="{FF2B5EF4-FFF2-40B4-BE49-F238E27FC236}">
                <a16:creationId xmlns:a16="http://schemas.microsoft.com/office/drawing/2014/main" id="{60E9C245-CA19-4DD6-EB82-98BD45766B5B}"/>
              </a:ext>
            </a:extLst>
          </p:cNvPr>
          <p:cNvSpPr/>
          <p:nvPr/>
        </p:nvSpPr>
        <p:spPr>
          <a:xfrm>
            <a:off x="0" y="6536273"/>
            <a:ext cx="3803970" cy="3750727"/>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8170" b="-9706"/>
            </a:stretch>
          </a:blipFill>
          <a:ln cap="sq">
            <a:noFill/>
            <a:prstDash val="solid"/>
            <a:miter/>
          </a:ln>
        </p:spPr>
      </p:sp>
      <p:sp>
        <p:nvSpPr>
          <p:cNvPr id="24" name="TextBox 24">
            <a:extLst>
              <a:ext uri="{FF2B5EF4-FFF2-40B4-BE49-F238E27FC236}">
                <a16:creationId xmlns:a16="http://schemas.microsoft.com/office/drawing/2014/main" id="{DAE41369-BA07-84AF-233B-D33733FEB06F}"/>
              </a:ext>
            </a:extLst>
          </p:cNvPr>
          <p:cNvSpPr txBox="1"/>
          <p:nvPr/>
        </p:nvSpPr>
        <p:spPr>
          <a:xfrm>
            <a:off x="3451887" y="6660640"/>
            <a:ext cx="5867360" cy="572651"/>
          </a:xfrm>
          <a:prstGeom prst="rect">
            <a:avLst/>
          </a:prstGeom>
        </p:spPr>
        <p:txBody>
          <a:bodyPr lIns="0" tIns="0" rIns="0" bIns="0" rtlCol="0" anchor="t">
            <a:spAutoFit/>
          </a:bodyPr>
          <a:lstStyle/>
          <a:p>
            <a:pPr marL="0" lvl="0" indent="0" algn="l">
              <a:lnSpc>
                <a:spcPts val="4234"/>
              </a:lnSpc>
              <a:spcBef>
                <a:spcPct val="0"/>
              </a:spcBef>
            </a:pPr>
            <a:r>
              <a:rPr lang="en-US" sz="3849" b="1" dirty="0">
                <a:solidFill>
                  <a:srgbClr val="FFFFFF"/>
                </a:solidFill>
                <a:latin typeface="Ubuntu Bold"/>
                <a:ea typeface="Ubuntu Bold"/>
                <a:cs typeface="Ubuntu Bold"/>
                <a:sym typeface="Ubuntu Bold"/>
              </a:rPr>
              <a:t>COST ANALYSIS</a:t>
            </a:r>
          </a:p>
        </p:txBody>
      </p:sp>
      <p:sp>
        <p:nvSpPr>
          <p:cNvPr id="25" name="TextBox 25">
            <a:extLst>
              <a:ext uri="{FF2B5EF4-FFF2-40B4-BE49-F238E27FC236}">
                <a16:creationId xmlns:a16="http://schemas.microsoft.com/office/drawing/2014/main" id="{AA4463C7-2C26-C77A-436E-1D9105C87503}"/>
              </a:ext>
            </a:extLst>
          </p:cNvPr>
          <p:cNvSpPr txBox="1"/>
          <p:nvPr/>
        </p:nvSpPr>
        <p:spPr>
          <a:xfrm>
            <a:off x="838200" y="2375461"/>
            <a:ext cx="16154400" cy="311111"/>
          </a:xfrm>
          <a:prstGeom prst="rect">
            <a:avLst/>
          </a:prstGeom>
        </p:spPr>
        <p:txBody>
          <a:bodyPr wrap="square" lIns="0" tIns="0" rIns="0" bIns="0" rtlCol="0" anchor="t">
            <a:spAutoFit/>
          </a:bodyPr>
          <a:lstStyle/>
          <a:p>
            <a:pPr algn="ctr">
              <a:lnSpc>
                <a:spcPct val="107000"/>
              </a:lnSpc>
              <a:spcAft>
                <a:spcPts val="800"/>
              </a:spcAft>
              <a:buNone/>
            </a:pPr>
            <a:r>
              <a:rPr lang="en-US" sz="2000" b="1" kern="100" dirty="0">
                <a:effectLst/>
                <a:latin typeface="Roboto" panose="02000000000000000000" pitchFamily="2" charset="0"/>
                <a:ea typeface="Roboto" panose="02000000000000000000" pitchFamily="2" charset="0"/>
                <a:cs typeface="Roboto" panose="02000000000000000000" pitchFamily="2" charset="0"/>
              </a:rPr>
              <a:t>Training progress</a:t>
            </a:r>
          </a:p>
        </p:txBody>
      </p:sp>
      <p:pic>
        <p:nvPicPr>
          <p:cNvPr id="27" name="Imagen 11">
            <a:extLst>
              <a:ext uri="{FF2B5EF4-FFF2-40B4-BE49-F238E27FC236}">
                <a16:creationId xmlns:a16="http://schemas.microsoft.com/office/drawing/2014/main" id="{8BFC2058-E6F8-4537-C56F-FC76EC0D0B17}"/>
              </a:ext>
            </a:extLst>
          </p:cNvPr>
          <p:cNvPicPr>
            <a:picLocks noChangeAspect="1"/>
          </p:cNvPicPr>
          <p:nvPr/>
        </p:nvPicPr>
        <p:blipFill>
          <a:blip r:embed="rId5"/>
          <a:srcRect/>
          <a:stretch/>
        </p:blipFill>
        <p:spPr>
          <a:xfrm>
            <a:off x="228600" y="9615679"/>
            <a:ext cx="1530890" cy="375090"/>
          </a:xfrm>
          <a:prstGeom prst="rect">
            <a:avLst/>
          </a:prstGeom>
        </p:spPr>
      </p:pic>
      <p:pic>
        <p:nvPicPr>
          <p:cNvPr id="28" name="Imagen 16">
            <a:extLst>
              <a:ext uri="{FF2B5EF4-FFF2-40B4-BE49-F238E27FC236}">
                <a16:creationId xmlns:a16="http://schemas.microsoft.com/office/drawing/2014/main" id="{C779AD97-2F69-BB7F-DD88-1CD5EBF8C4A2}"/>
              </a:ext>
            </a:extLst>
          </p:cNvPr>
          <p:cNvPicPr>
            <a:picLocks noChangeAspect="1"/>
          </p:cNvPicPr>
          <p:nvPr/>
        </p:nvPicPr>
        <p:blipFill>
          <a:blip r:embed="rId6"/>
          <a:srcRect/>
          <a:stretch/>
        </p:blipFill>
        <p:spPr>
          <a:xfrm>
            <a:off x="15925800" y="9414836"/>
            <a:ext cx="1851276" cy="388388"/>
          </a:xfrm>
          <a:prstGeom prst="rect">
            <a:avLst/>
          </a:prstGeom>
        </p:spPr>
      </p:pic>
      <p:sp>
        <p:nvSpPr>
          <p:cNvPr id="29" name="TextBox 2">
            <a:extLst>
              <a:ext uri="{FF2B5EF4-FFF2-40B4-BE49-F238E27FC236}">
                <a16:creationId xmlns:a16="http://schemas.microsoft.com/office/drawing/2014/main" id="{458369C4-8C0F-590F-0E33-050846510F50}"/>
              </a:ext>
            </a:extLst>
          </p:cNvPr>
          <p:cNvSpPr txBox="1"/>
          <p:nvPr/>
        </p:nvSpPr>
        <p:spPr>
          <a:xfrm>
            <a:off x="2260505" y="1066800"/>
            <a:ext cx="13766990" cy="923330"/>
          </a:xfrm>
          <a:prstGeom prst="rect">
            <a:avLst/>
          </a:prstGeom>
        </p:spPr>
        <p:txBody>
          <a:bodyPr lIns="0" tIns="0" rIns="0" bIns="0" rtlCol="0" anchor="t">
            <a:spAutoFit/>
          </a:bodyPr>
          <a:lstStyle/>
          <a:p>
            <a:pPr algn="ctr">
              <a:lnSpc>
                <a:spcPts val="7150"/>
              </a:lnSpc>
            </a:pPr>
            <a:r>
              <a:rPr lang="en-US" sz="6000" b="1" dirty="0">
                <a:solidFill>
                  <a:srgbClr val="034383"/>
                </a:solidFill>
                <a:latin typeface="RoBOTO" panose="02000000000000000000" pitchFamily="2" charset="0"/>
                <a:ea typeface="RoBOTO" panose="02000000000000000000" pitchFamily="2" charset="0"/>
                <a:cs typeface="RoBOTO" panose="02000000000000000000" pitchFamily="2" charset="0"/>
                <a:sym typeface="Ubuntu Bold"/>
              </a:rPr>
              <a:t>PLATFORM PRESENTATION</a:t>
            </a:r>
          </a:p>
        </p:txBody>
      </p:sp>
      <p:sp>
        <p:nvSpPr>
          <p:cNvPr id="3" name="Freeform 26">
            <a:extLst>
              <a:ext uri="{FF2B5EF4-FFF2-40B4-BE49-F238E27FC236}">
                <a16:creationId xmlns:a16="http://schemas.microsoft.com/office/drawing/2014/main" id="{DE6D3858-0BCD-2E62-094A-0730E743EA35}"/>
              </a:ext>
            </a:extLst>
          </p:cNvPr>
          <p:cNvSpPr/>
          <p:nvPr/>
        </p:nvSpPr>
        <p:spPr>
          <a:xfrm flipH="1" flipV="1">
            <a:off x="14657615" y="0"/>
            <a:ext cx="3630385" cy="3691380"/>
          </a:xfrm>
          <a:custGeom>
            <a:avLst/>
            <a:gdLst/>
            <a:ahLst/>
            <a:cxnLst/>
            <a:rect l="l" t="t" r="r" b="b"/>
            <a:pathLst>
              <a:path w="4114800" h="4114800">
                <a:moveTo>
                  <a:pt x="4114800" y="4114800"/>
                </a:moveTo>
                <a:lnTo>
                  <a:pt x="0" y="4114800"/>
                </a:lnTo>
                <a:lnTo>
                  <a:pt x="0" y="0"/>
                </a:lnTo>
                <a:lnTo>
                  <a:pt x="4114800" y="0"/>
                </a:lnTo>
                <a:lnTo>
                  <a:pt x="4114800" y="4114800"/>
                </a:lnTo>
                <a:close/>
              </a:path>
            </a:pathLst>
          </a:custGeom>
          <a:blipFill>
            <a:blip r:embed="rId3">
              <a:extLst>
                <a:ext uri="{96DAC541-7B7A-43D3-8B79-37D633B846F1}">
                  <asvg:svgBlip xmlns:asvg="http://schemas.microsoft.com/office/drawing/2016/SVG/main" r:embed="rId4"/>
                </a:ext>
              </a:extLst>
            </a:blip>
            <a:stretch>
              <a:fillRect l="-13343" b="-11471"/>
            </a:stretch>
          </a:blipFill>
          <a:ln cap="sq">
            <a:noFill/>
            <a:prstDash val="solid"/>
            <a:miter/>
          </a:ln>
        </p:spPr>
      </p:sp>
      <p:pic>
        <p:nvPicPr>
          <p:cNvPr id="5" name="Picture 4">
            <a:extLst>
              <a:ext uri="{FF2B5EF4-FFF2-40B4-BE49-F238E27FC236}">
                <a16:creationId xmlns:a16="http://schemas.microsoft.com/office/drawing/2014/main" id="{29F131BB-6C28-8AFB-E68D-284729B375D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552385"/>
            <a:ext cx="7161440" cy="4764489"/>
          </a:xfrm>
          <a:prstGeom prst="rect">
            <a:avLst/>
          </a:prstGeom>
          <a:noFill/>
          <a:ln>
            <a:noFill/>
          </a:ln>
        </p:spPr>
      </p:pic>
      <p:pic>
        <p:nvPicPr>
          <p:cNvPr id="7" name="Picture 6">
            <a:extLst>
              <a:ext uri="{FF2B5EF4-FFF2-40B4-BE49-F238E27FC236}">
                <a16:creationId xmlns:a16="http://schemas.microsoft.com/office/drawing/2014/main" id="{09DC0E72-A271-74BE-F650-5590193D3D9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380640" y="3691380"/>
            <a:ext cx="9431624" cy="4359154"/>
          </a:xfrm>
          <a:prstGeom prst="rect">
            <a:avLst/>
          </a:prstGeom>
          <a:noFill/>
          <a:ln>
            <a:noFill/>
          </a:ln>
        </p:spPr>
      </p:pic>
    </p:spTree>
    <p:extLst>
      <p:ext uri="{BB962C8B-B14F-4D97-AF65-F5344CB8AC3E}">
        <p14:creationId xmlns:p14="http://schemas.microsoft.com/office/powerpoint/2010/main" val="2150516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A4AFF-BB34-8216-106C-85874F878B49}"/>
            </a:ext>
          </a:extLst>
        </p:cNvPr>
        <p:cNvGrpSpPr/>
        <p:nvPr/>
      </p:nvGrpSpPr>
      <p:grpSpPr>
        <a:xfrm>
          <a:off x="0" y="0"/>
          <a:ext cx="0" cy="0"/>
          <a:chOff x="0" y="0"/>
          <a:chExt cx="0" cy="0"/>
        </a:xfrm>
      </p:grpSpPr>
      <p:sp>
        <p:nvSpPr>
          <p:cNvPr id="26" name="TextBox 2">
            <a:extLst>
              <a:ext uri="{FF2B5EF4-FFF2-40B4-BE49-F238E27FC236}">
                <a16:creationId xmlns:a16="http://schemas.microsoft.com/office/drawing/2014/main" id="{3F2A3A2E-085A-4904-DAC0-F359614FACFB}"/>
              </a:ext>
            </a:extLst>
          </p:cNvPr>
          <p:cNvSpPr txBox="1"/>
          <p:nvPr/>
        </p:nvSpPr>
        <p:spPr>
          <a:xfrm>
            <a:off x="2173097" y="516124"/>
            <a:ext cx="13766990" cy="923330"/>
          </a:xfrm>
          <a:prstGeom prst="rect">
            <a:avLst/>
          </a:prstGeom>
        </p:spPr>
        <p:txBody>
          <a:bodyPr lIns="0" tIns="0" rIns="0" bIns="0" rtlCol="0" anchor="t">
            <a:spAutoFit/>
          </a:bodyPr>
          <a:lstStyle/>
          <a:p>
            <a:pPr algn="ctr">
              <a:lnSpc>
                <a:spcPts val="7150"/>
              </a:lnSpc>
            </a:pPr>
            <a:r>
              <a:rPr lang="en-US" sz="6000" b="1" dirty="0">
                <a:solidFill>
                  <a:srgbClr val="034383"/>
                </a:solidFill>
                <a:latin typeface="RoBOTO" panose="02000000000000000000" pitchFamily="2" charset="0"/>
                <a:ea typeface="RoBOTO" panose="02000000000000000000" pitchFamily="2" charset="0"/>
                <a:cs typeface="RoBOTO" panose="02000000000000000000" pitchFamily="2" charset="0"/>
                <a:sym typeface="Ubuntu Bold"/>
              </a:rPr>
              <a:t>E-learning training for SMEs</a:t>
            </a:r>
          </a:p>
        </p:txBody>
      </p:sp>
      <p:pic>
        <p:nvPicPr>
          <p:cNvPr id="2" name="Imagen 11">
            <a:extLst>
              <a:ext uri="{FF2B5EF4-FFF2-40B4-BE49-F238E27FC236}">
                <a16:creationId xmlns:a16="http://schemas.microsoft.com/office/drawing/2014/main" id="{D30886B9-C4B7-381F-C8BA-1A9A8FF10D11}"/>
              </a:ext>
            </a:extLst>
          </p:cNvPr>
          <p:cNvPicPr>
            <a:picLocks noChangeAspect="1"/>
          </p:cNvPicPr>
          <p:nvPr/>
        </p:nvPicPr>
        <p:blipFill>
          <a:blip r:embed="rId3"/>
          <a:srcRect/>
          <a:stretch/>
        </p:blipFill>
        <p:spPr>
          <a:xfrm>
            <a:off x="1219200" y="9414836"/>
            <a:ext cx="1530890" cy="375090"/>
          </a:xfrm>
          <a:prstGeom prst="rect">
            <a:avLst/>
          </a:prstGeom>
        </p:spPr>
      </p:pic>
      <p:pic>
        <p:nvPicPr>
          <p:cNvPr id="4" name="Imagen 16">
            <a:extLst>
              <a:ext uri="{FF2B5EF4-FFF2-40B4-BE49-F238E27FC236}">
                <a16:creationId xmlns:a16="http://schemas.microsoft.com/office/drawing/2014/main" id="{1AB2688A-96F9-0710-8DC7-A23C99D0ED44}"/>
              </a:ext>
            </a:extLst>
          </p:cNvPr>
          <p:cNvPicPr>
            <a:picLocks noChangeAspect="1"/>
          </p:cNvPicPr>
          <p:nvPr/>
        </p:nvPicPr>
        <p:blipFill>
          <a:blip r:embed="rId4"/>
          <a:srcRect/>
          <a:stretch/>
        </p:blipFill>
        <p:spPr>
          <a:xfrm>
            <a:off x="15925800" y="9414836"/>
            <a:ext cx="1851276" cy="388388"/>
          </a:xfrm>
          <a:prstGeom prst="rect">
            <a:avLst/>
          </a:prstGeom>
        </p:spPr>
      </p:pic>
      <p:sp>
        <p:nvSpPr>
          <p:cNvPr id="10" name="Freeform 14">
            <a:extLst>
              <a:ext uri="{FF2B5EF4-FFF2-40B4-BE49-F238E27FC236}">
                <a16:creationId xmlns:a16="http://schemas.microsoft.com/office/drawing/2014/main" id="{E16CA350-C7D6-DE31-E5A3-2D5200BFA266}"/>
              </a:ext>
            </a:extLst>
          </p:cNvPr>
          <p:cNvSpPr/>
          <p:nvPr/>
        </p:nvSpPr>
        <p:spPr>
          <a:xfrm>
            <a:off x="0" y="6536273"/>
            <a:ext cx="3803970" cy="3750727"/>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8170" b="-9706"/>
            </a:stretch>
          </a:blipFill>
          <a:ln cap="sq">
            <a:noFill/>
            <a:prstDash val="solid"/>
            <a:miter/>
          </a:ln>
        </p:spPr>
      </p:sp>
      <p:pic>
        <p:nvPicPr>
          <p:cNvPr id="11" name="Imagen 11">
            <a:extLst>
              <a:ext uri="{FF2B5EF4-FFF2-40B4-BE49-F238E27FC236}">
                <a16:creationId xmlns:a16="http://schemas.microsoft.com/office/drawing/2014/main" id="{BBE7EA6A-3F62-2A3B-E35D-D6E3DA7D85DA}"/>
              </a:ext>
            </a:extLst>
          </p:cNvPr>
          <p:cNvPicPr>
            <a:picLocks noChangeAspect="1"/>
          </p:cNvPicPr>
          <p:nvPr/>
        </p:nvPicPr>
        <p:blipFill>
          <a:blip r:embed="rId3"/>
          <a:srcRect/>
          <a:stretch/>
        </p:blipFill>
        <p:spPr>
          <a:xfrm>
            <a:off x="228600" y="9615679"/>
            <a:ext cx="1530890" cy="375090"/>
          </a:xfrm>
          <a:prstGeom prst="rect">
            <a:avLst/>
          </a:prstGeom>
        </p:spPr>
      </p:pic>
      <p:sp>
        <p:nvSpPr>
          <p:cNvPr id="12" name="Freeform 26">
            <a:extLst>
              <a:ext uri="{FF2B5EF4-FFF2-40B4-BE49-F238E27FC236}">
                <a16:creationId xmlns:a16="http://schemas.microsoft.com/office/drawing/2014/main" id="{098DCFF0-DE4C-7CC1-E6B4-107C48FE5C02}"/>
              </a:ext>
            </a:extLst>
          </p:cNvPr>
          <p:cNvSpPr/>
          <p:nvPr/>
        </p:nvSpPr>
        <p:spPr>
          <a:xfrm flipH="1" flipV="1">
            <a:off x="14657615" y="0"/>
            <a:ext cx="3630385" cy="3691380"/>
          </a:xfrm>
          <a:custGeom>
            <a:avLst/>
            <a:gdLst/>
            <a:ahLst/>
            <a:cxnLst/>
            <a:rect l="l" t="t" r="r" b="b"/>
            <a:pathLst>
              <a:path w="4114800" h="4114800">
                <a:moveTo>
                  <a:pt x="4114800" y="4114800"/>
                </a:moveTo>
                <a:lnTo>
                  <a:pt x="0" y="4114800"/>
                </a:lnTo>
                <a:lnTo>
                  <a:pt x="0" y="0"/>
                </a:lnTo>
                <a:lnTo>
                  <a:pt x="4114800" y="0"/>
                </a:lnTo>
                <a:lnTo>
                  <a:pt x="4114800" y="4114800"/>
                </a:lnTo>
                <a:close/>
              </a:path>
            </a:pathLst>
          </a:custGeom>
          <a:blipFill>
            <a:blip r:embed="rId5">
              <a:extLst>
                <a:ext uri="{96DAC541-7B7A-43D3-8B79-37D633B846F1}">
                  <asvg:svgBlip xmlns:asvg="http://schemas.microsoft.com/office/drawing/2016/SVG/main" r:embed="rId6"/>
                </a:ext>
              </a:extLst>
            </a:blip>
            <a:stretch>
              <a:fillRect l="-13343" b="-11471"/>
            </a:stretch>
          </a:blipFill>
          <a:ln cap="sq">
            <a:noFill/>
            <a:prstDash val="solid"/>
            <a:miter/>
          </a:ln>
        </p:spPr>
      </p:sp>
      <p:graphicFrame>
        <p:nvGraphicFramePr>
          <p:cNvPr id="3" name="Table 2">
            <a:extLst>
              <a:ext uri="{FF2B5EF4-FFF2-40B4-BE49-F238E27FC236}">
                <a16:creationId xmlns:a16="http://schemas.microsoft.com/office/drawing/2014/main" id="{429168BC-FCD7-331E-B0D4-D894B5131932}"/>
              </a:ext>
            </a:extLst>
          </p:cNvPr>
          <p:cNvGraphicFramePr>
            <a:graphicFrameLocks noGrp="1"/>
          </p:cNvGraphicFramePr>
          <p:nvPr>
            <p:extLst>
              <p:ext uri="{D42A27DB-BD31-4B8C-83A1-F6EECF244321}">
                <p14:modId xmlns:p14="http://schemas.microsoft.com/office/powerpoint/2010/main" val="29404165"/>
              </p:ext>
            </p:extLst>
          </p:nvPr>
        </p:nvGraphicFramePr>
        <p:xfrm>
          <a:off x="501399" y="1931764"/>
          <a:ext cx="17396076" cy="6925450"/>
        </p:xfrm>
        <a:graphic>
          <a:graphicData uri="http://schemas.openxmlformats.org/drawingml/2006/table">
            <a:tbl>
              <a:tblPr firstRow="1" firstCol="1" bandRow="1">
                <a:tableStyleId>{5C22544A-7EE6-4342-B048-85BDC9FD1C3A}</a:tableStyleId>
              </a:tblPr>
              <a:tblGrid>
                <a:gridCol w="5508876">
                  <a:extLst>
                    <a:ext uri="{9D8B030D-6E8A-4147-A177-3AD203B41FA5}">
                      <a16:colId xmlns:a16="http://schemas.microsoft.com/office/drawing/2014/main" val="3421541106"/>
                    </a:ext>
                  </a:extLst>
                </a:gridCol>
                <a:gridCol w="11887200">
                  <a:extLst>
                    <a:ext uri="{9D8B030D-6E8A-4147-A177-3AD203B41FA5}">
                      <a16:colId xmlns:a16="http://schemas.microsoft.com/office/drawing/2014/main" val="3377145793"/>
                    </a:ext>
                  </a:extLst>
                </a:gridCol>
              </a:tblGrid>
              <a:tr h="265523">
                <a:tc>
                  <a:txBody>
                    <a:bodyPr/>
                    <a:lstStyle/>
                    <a:p>
                      <a:pPr>
                        <a:lnSpc>
                          <a:spcPct val="107000"/>
                        </a:lnSpc>
                        <a:buNone/>
                      </a:pPr>
                      <a:r>
                        <a:rPr lang="en-US" sz="2000" dirty="0">
                          <a:effectLst/>
                          <a:latin typeface="Roboto" panose="02000000000000000000" pitchFamily="2" charset="0"/>
                          <a:ea typeface="Roboto" panose="02000000000000000000" pitchFamily="2" charset="0"/>
                          <a:cs typeface="Roboto" panose="02000000000000000000" pitchFamily="2" charset="0"/>
                        </a:rPr>
                        <a:t>Introduction</a:t>
                      </a:r>
                    </a:p>
                  </a:txBody>
                  <a:tcPr marL="8721" marR="8721" marT="8721" marB="8721" anchor="ctr"/>
                </a:tc>
                <a:tc>
                  <a:txBody>
                    <a:bodyPr/>
                    <a:lstStyle/>
                    <a:p>
                      <a:pPr>
                        <a:lnSpc>
                          <a:spcPct val="107000"/>
                        </a:lnSpc>
                        <a:buNone/>
                      </a:pPr>
                      <a:r>
                        <a:rPr lang="en-US" sz="2000" dirty="0">
                          <a:effectLst/>
                          <a:latin typeface="Roboto" panose="02000000000000000000" pitchFamily="2" charset="0"/>
                          <a:ea typeface="Roboto" panose="02000000000000000000" pitchFamily="2" charset="0"/>
                          <a:cs typeface="Roboto" panose="02000000000000000000" pitchFamily="2" charset="0"/>
                        </a:rPr>
                        <a:t>Introduction to basic gender mainstreaming in SMEs. </a:t>
                      </a:r>
                    </a:p>
                  </a:txBody>
                  <a:tcPr marL="8721" marR="8721" marT="8721" marB="8721" anchor="ctr"/>
                </a:tc>
                <a:extLst>
                  <a:ext uri="{0D108BD9-81ED-4DB2-BD59-A6C34878D82A}">
                    <a16:rowId xmlns:a16="http://schemas.microsoft.com/office/drawing/2014/main" val="3019469953"/>
                  </a:ext>
                </a:extLst>
              </a:tr>
              <a:tr h="1525034">
                <a:tc>
                  <a:txBody>
                    <a:bodyPr/>
                    <a:lstStyle/>
                    <a:p>
                      <a:pPr>
                        <a:lnSpc>
                          <a:spcPct val="107000"/>
                        </a:lnSpc>
                        <a:buNone/>
                      </a:pPr>
                      <a:r>
                        <a:rPr lang="en-US" sz="2000" dirty="0">
                          <a:effectLst/>
                          <a:latin typeface="Roboto" panose="02000000000000000000" pitchFamily="2" charset="0"/>
                          <a:ea typeface="Roboto" panose="02000000000000000000" pitchFamily="2" charset="0"/>
                          <a:cs typeface="Roboto" panose="02000000000000000000" pitchFamily="2" charset="0"/>
                        </a:rPr>
                        <a:t>1. Workplace Culture &amp; Institutional Transformation</a:t>
                      </a:r>
                    </a:p>
                  </a:txBody>
                  <a:tcPr marL="8721" marR="8721" marT="8721" marB="8721" anchor="ctr"/>
                </a:tc>
                <a:tc>
                  <a:txBody>
                    <a:bodyPr/>
                    <a:lstStyle/>
                    <a:p>
                      <a:pPr>
                        <a:lnSpc>
                          <a:spcPct val="107000"/>
                        </a:lnSpc>
                        <a:buNone/>
                      </a:pPr>
                      <a:r>
                        <a:rPr lang="en-US" sz="2000" dirty="0">
                          <a:effectLst/>
                          <a:latin typeface="Roboto" panose="02000000000000000000" pitchFamily="2" charset="0"/>
                          <a:ea typeface="Roboto" panose="02000000000000000000" pitchFamily="2" charset="0"/>
                          <a:cs typeface="Roboto" panose="02000000000000000000" pitchFamily="2" charset="0"/>
                        </a:rPr>
                        <a:t>Tool #1 - Perform a gender audit of the status quo in your organization</a:t>
                      </a:r>
                    </a:p>
                    <a:p>
                      <a:pPr>
                        <a:lnSpc>
                          <a:spcPct val="107000"/>
                        </a:lnSpc>
                        <a:buNone/>
                      </a:pPr>
                      <a:r>
                        <a:rPr lang="en-US" sz="2000" dirty="0">
                          <a:effectLst/>
                          <a:latin typeface="Roboto" panose="02000000000000000000" pitchFamily="2" charset="0"/>
                          <a:ea typeface="Roboto" panose="02000000000000000000" pitchFamily="2" charset="0"/>
                          <a:cs typeface="Roboto" panose="02000000000000000000" pitchFamily="2" charset="0"/>
                        </a:rPr>
                        <a:t>Tool #2 - Establish a gender equality strategy to foster institutional transformation</a:t>
                      </a:r>
                    </a:p>
                    <a:p>
                      <a:pPr>
                        <a:lnSpc>
                          <a:spcPct val="107000"/>
                        </a:lnSpc>
                        <a:buNone/>
                      </a:pPr>
                      <a:r>
                        <a:rPr lang="en-US" sz="2000" dirty="0">
                          <a:effectLst/>
                          <a:latin typeface="Roboto" panose="02000000000000000000" pitchFamily="2" charset="0"/>
                          <a:ea typeface="Roboto" panose="02000000000000000000" pitchFamily="2" charset="0"/>
                          <a:cs typeface="Roboto" panose="02000000000000000000" pitchFamily="2" charset="0"/>
                        </a:rPr>
                        <a:t>Tool #3 - Deal with resistance to change and opposition to gender equality</a:t>
                      </a:r>
                    </a:p>
                    <a:p>
                      <a:pPr>
                        <a:lnSpc>
                          <a:spcPct val="107000"/>
                        </a:lnSpc>
                        <a:buNone/>
                      </a:pPr>
                      <a:r>
                        <a:rPr lang="en-US" sz="2000" dirty="0">
                          <a:effectLst/>
                          <a:latin typeface="Roboto" panose="02000000000000000000" pitchFamily="2" charset="0"/>
                          <a:ea typeface="Roboto" panose="02000000000000000000" pitchFamily="2" charset="0"/>
                          <a:cs typeface="Roboto" panose="02000000000000000000" pitchFamily="2" charset="0"/>
                        </a:rPr>
                        <a:t>Tool #4 - Set goals to improve the level of gender inclusion of your workforce</a:t>
                      </a:r>
                    </a:p>
                  </a:txBody>
                  <a:tcPr marL="8721" marR="8721" marT="8721" marB="8721" anchor="ctr"/>
                </a:tc>
                <a:extLst>
                  <a:ext uri="{0D108BD9-81ED-4DB2-BD59-A6C34878D82A}">
                    <a16:rowId xmlns:a16="http://schemas.microsoft.com/office/drawing/2014/main" val="3803683729"/>
                  </a:ext>
                </a:extLst>
              </a:tr>
              <a:tr h="515558">
                <a:tc>
                  <a:txBody>
                    <a:bodyPr/>
                    <a:lstStyle/>
                    <a:p>
                      <a:pPr>
                        <a:lnSpc>
                          <a:spcPct val="107000"/>
                        </a:lnSpc>
                        <a:buNone/>
                      </a:pPr>
                      <a:r>
                        <a:rPr lang="en-US" sz="2000">
                          <a:effectLst/>
                          <a:latin typeface="Roboto" panose="02000000000000000000" pitchFamily="2" charset="0"/>
                          <a:ea typeface="Roboto" panose="02000000000000000000" pitchFamily="2" charset="0"/>
                          <a:cs typeface="Roboto" panose="02000000000000000000" pitchFamily="2" charset="0"/>
                        </a:rPr>
                        <a:t>2. Talent Recruitment</a:t>
                      </a:r>
                    </a:p>
                  </a:txBody>
                  <a:tcPr marL="8721" marR="8721" marT="8721" marB="8721" anchor="ctr"/>
                </a:tc>
                <a:tc>
                  <a:txBody>
                    <a:bodyPr/>
                    <a:lstStyle/>
                    <a:p>
                      <a:pPr algn="r">
                        <a:lnSpc>
                          <a:spcPct val="107000"/>
                        </a:lnSpc>
                        <a:buNone/>
                      </a:pPr>
                      <a:r>
                        <a:rPr lang="en-US" sz="2000" dirty="0">
                          <a:effectLst/>
                          <a:latin typeface="Roboto" panose="02000000000000000000" pitchFamily="2" charset="0"/>
                          <a:ea typeface="Roboto" panose="02000000000000000000" pitchFamily="2" charset="0"/>
                          <a:cs typeface="Roboto" panose="02000000000000000000" pitchFamily="2" charset="0"/>
                        </a:rPr>
                        <a:t>Tool 5: Building an inclusive talent brand.</a:t>
                      </a:r>
                    </a:p>
                    <a:p>
                      <a:pPr algn="r">
                        <a:lnSpc>
                          <a:spcPct val="107000"/>
                        </a:lnSpc>
                        <a:buNone/>
                      </a:pPr>
                      <a:r>
                        <a:rPr lang="en-US" sz="2000" dirty="0">
                          <a:effectLst/>
                          <a:latin typeface="Roboto" panose="02000000000000000000" pitchFamily="2" charset="0"/>
                          <a:ea typeface="Roboto" panose="02000000000000000000" pitchFamily="2" charset="0"/>
                          <a:cs typeface="Roboto" panose="02000000000000000000" pitchFamily="2" charset="0"/>
                        </a:rPr>
                        <a:t>Tool 6: Improve recruiting procedures and eliminate potential bias</a:t>
                      </a:r>
                    </a:p>
                  </a:txBody>
                  <a:tcPr marL="8721" marR="8721" marT="8721" marB="8721" anchor="ctr"/>
                </a:tc>
                <a:extLst>
                  <a:ext uri="{0D108BD9-81ED-4DB2-BD59-A6C34878D82A}">
                    <a16:rowId xmlns:a16="http://schemas.microsoft.com/office/drawing/2014/main" val="3460908624"/>
                  </a:ext>
                </a:extLst>
              </a:tr>
              <a:tr h="515558">
                <a:tc>
                  <a:txBody>
                    <a:bodyPr/>
                    <a:lstStyle/>
                    <a:p>
                      <a:pPr>
                        <a:lnSpc>
                          <a:spcPct val="107000"/>
                        </a:lnSpc>
                        <a:buNone/>
                      </a:pPr>
                      <a:r>
                        <a:rPr lang="en-US" sz="2000">
                          <a:effectLst/>
                          <a:latin typeface="Roboto" panose="02000000000000000000" pitchFamily="2" charset="0"/>
                          <a:ea typeface="Roboto" panose="02000000000000000000" pitchFamily="2" charset="0"/>
                          <a:cs typeface="Roboto" panose="02000000000000000000" pitchFamily="2" charset="0"/>
                        </a:rPr>
                        <a:t>3. Career Progression &amp; Access to Training</a:t>
                      </a:r>
                    </a:p>
                  </a:txBody>
                  <a:tcPr marL="8721" marR="8721" marT="8721" marB="8721" anchor="ctr"/>
                </a:tc>
                <a:tc>
                  <a:txBody>
                    <a:bodyPr/>
                    <a:lstStyle/>
                    <a:p>
                      <a:pPr>
                        <a:lnSpc>
                          <a:spcPct val="107000"/>
                        </a:lnSpc>
                        <a:buNone/>
                      </a:pPr>
                      <a:r>
                        <a:rPr lang="en-US" sz="2000" dirty="0">
                          <a:effectLst/>
                          <a:latin typeface="Roboto" panose="02000000000000000000" pitchFamily="2" charset="0"/>
                          <a:ea typeface="Roboto" panose="02000000000000000000" pitchFamily="2" charset="0"/>
                          <a:cs typeface="Roboto" panose="02000000000000000000" pitchFamily="2" charset="0"/>
                        </a:rPr>
                        <a:t>Tool 7: Bridge the gender promotion gap</a:t>
                      </a:r>
                    </a:p>
                    <a:p>
                      <a:pPr>
                        <a:lnSpc>
                          <a:spcPct val="107000"/>
                        </a:lnSpc>
                        <a:buNone/>
                      </a:pPr>
                      <a:r>
                        <a:rPr lang="en-US" sz="2000" dirty="0">
                          <a:effectLst/>
                          <a:latin typeface="Roboto" panose="02000000000000000000" pitchFamily="2" charset="0"/>
                          <a:ea typeface="Roboto" panose="02000000000000000000" pitchFamily="2" charset="0"/>
                          <a:cs typeface="Roboto" panose="02000000000000000000" pitchFamily="2" charset="0"/>
                        </a:rPr>
                        <a:t>Tool 8: Invest in skills and training through a gender lens</a:t>
                      </a:r>
                    </a:p>
                  </a:txBody>
                  <a:tcPr marL="8721" marR="8721" marT="8721" marB="8721" anchor="ctr"/>
                </a:tc>
                <a:extLst>
                  <a:ext uri="{0D108BD9-81ED-4DB2-BD59-A6C34878D82A}">
                    <a16:rowId xmlns:a16="http://schemas.microsoft.com/office/drawing/2014/main" val="344166091"/>
                  </a:ext>
                </a:extLst>
              </a:tr>
              <a:tr h="765592">
                <a:tc>
                  <a:txBody>
                    <a:bodyPr/>
                    <a:lstStyle/>
                    <a:p>
                      <a:pPr>
                        <a:lnSpc>
                          <a:spcPct val="107000"/>
                        </a:lnSpc>
                        <a:buNone/>
                      </a:pPr>
                      <a:r>
                        <a:rPr lang="en-US" sz="2000">
                          <a:effectLst/>
                          <a:latin typeface="Roboto" panose="02000000000000000000" pitchFamily="2" charset="0"/>
                          <a:ea typeface="Roboto" panose="02000000000000000000" pitchFamily="2" charset="0"/>
                          <a:cs typeface="Roboto" panose="02000000000000000000" pitchFamily="2" charset="0"/>
                        </a:rPr>
                        <a:t>4. Equal Pay</a:t>
                      </a:r>
                    </a:p>
                  </a:txBody>
                  <a:tcPr marL="8721" marR="8721" marT="8721" marB="8721" anchor="ctr"/>
                </a:tc>
                <a:tc>
                  <a:txBody>
                    <a:bodyPr/>
                    <a:lstStyle/>
                    <a:p>
                      <a:pPr algn="r">
                        <a:lnSpc>
                          <a:spcPct val="107000"/>
                        </a:lnSpc>
                        <a:buNone/>
                      </a:pPr>
                      <a:r>
                        <a:rPr lang="en-US" sz="2000" dirty="0">
                          <a:effectLst/>
                          <a:latin typeface="Roboto" panose="02000000000000000000" pitchFamily="2" charset="0"/>
                          <a:ea typeface="Roboto" panose="02000000000000000000" pitchFamily="2" charset="0"/>
                          <a:cs typeface="Roboto" panose="02000000000000000000" pitchFamily="2" charset="0"/>
                        </a:rPr>
                        <a:t>Tool 9: Conduct an equal pay audit and analyze potential gender pay gaps</a:t>
                      </a:r>
                    </a:p>
                    <a:p>
                      <a:pPr algn="r">
                        <a:lnSpc>
                          <a:spcPct val="107000"/>
                        </a:lnSpc>
                        <a:buNone/>
                      </a:pPr>
                      <a:r>
                        <a:rPr lang="en-US" sz="2000" dirty="0">
                          <a:effectLst/>
                          <a:latin typeface="Roboto" panose="02000000000000000000" pitchFamily="2" charset="0"/>
                          <a:ea typeface="Roboto" panose="02000000000000000000" pitchFamily="2" charset="0"/>
                          <a:cs typeface="Roboto" panose="02000000000000000000" pitchFamily="2" charset="0"/>
                        </a:rPr>
                        <a:t>Tool 10: Promote and ensure equal remuneration</a:t>
                      </a:r>
                    </a:p>
                  </a:txBody>
                  <a:tcPr marL="8721" marR="8721" marT="8721" marB="8721" anchor="ctr"/>
                </a:tc>
                <a:extLst>
                  <a:ext uri="{0D108BD9-81ED-4DB2-BD59-A6C34878D82A}">
                    <a16:rowId xmlns:a16="http://schemas.microsoft.com/office/drawing/2014/main" val="1905886719"/>
                  </a:ext>
                </a:extLst>
              </a:tr>
              <a:tr h="765592">
                <a:tc>
                  <a:txBody>
                    <a:bodyPr/>
                    <a:lstStyle/>
                    <a:p>
                      <a:pPr>
                        <a:lnSpc>
                          <a:spcPct val="107000"/>
                        </a:lnSpc>
                        <a:buNone/>
                      </a:pPr>
                      <a:r>
                        <a:rPr lang="en-US" sz="2000">
                          <a:effectLst/>
                          <a:latin typeface="Roboto" panose="02000000000000000000" pitchFamily="2" charset="0"/>
                          <a:ea typeface="Roboto" panose="02000000000000000000" pitchFamily="2" charset="0"/>
                          <a:cs typeface="Roboto" panose="02000000000000000000" pitchFamily="2" charset="0"/>
                        </a:rPr>
                        <a:t>5. Working Conditions, Health, and Occupational Safety</a:t>
                      </a:r>
                    </a:p>
                  </a:txBody>
                  <a:tcPr marL="8721" marR="8721" marT="8721" marB="8721" anchor="ctr"/>
                </a:tc>
                <a:tc>
                  <a:txBody>
                    <a:bodyPr/>
                    <a:lstStyle/>
                    <a:p>
                      <a:pPr>
                        <a:lnSpc>
                          <a:spcPct val="107000"/>
                        </a:lnSpc>
                        <a:buNone/>
                      </a:pPr>
                      <a:r>
                        <a:rPr lang="en-US" sz="2000" dirty="0">
                          <a:effectLst/>
                          <a:latin typeface="Roboto" panose="02000000000000000000" pitchFamily="2" charset="0"/>
                          <a:ea typeface="Roboto" panose="02000000000000000000" pitchFamily="2" charset="0"/>
                          <a:cs typeface="Roboto" panose="02000000000000000000" pitchFamily="2" charset="0"/>
                        </a:rPr>
                        <a:t>Tool 11: Integrate the gender perspective in the prevention of occupational risk</a:t>
                      </a:r>
                    </a:p>
                    <a:p>
                      <a:pPr>
                        <a:lnSpc>
                          <a:spcPct val="107000"/>
                        </a:lnSpc>
                        <a:buNone/>
                      </a:pPr>
                      <a:r>
                        <a:rPr lang="en-US" sz="2000" dirty="0">
                          <a:effectLst/>
                          <a:latin typeface="Roboto" panose="02000000000000000000" pitchFamily="2" charset="0"/>
                          <a:ea typeface="Roboto" panose="02000000000000000000" pitchFamily="2" charset="0"/>
                          <a:cs typeface="Roboto" panose="02000000000000000000" pitchFamily="2" charset="0"/>
                        </a:rPr>
                        <a:t>Tool 12: Support your employees during menstruation and menopause</a:t>
                      </a:r>
                    </a:p>
                  </a:txBody>
                  <a:tcPr marL="8721" marR="8721" marT="8721" marB="8721" anchor="ctr"/>
                </a:tc>
                <a:extLst>
                  <a:ext uri="{0D108BD9-81ED-4DB2-BD59-A6C34878D82A}">
                    <a16:rowId xmlns:a16="http://schemas.microsoft.com/office/drawing/2014/main" val="1278866014"/>
                  </a:ext>
                </a:extLst>
              </a:tr>
              <a:tr h="823056">
                <a:tc>
                  <a:txBody>
                    <a:bodyPr/>
                    <a:lstStyle/>
                    <a:p>
                      <a:pPr>
                        <a:lnSpc>
                          <a:spcPct val="107000"/>
                        </a:lnSpc>
                        <a:buNone/>
                      </a:pPr>
                      <a:r>
                        <a:rPr lang="en-US" sz="2000">
                          <a:effectLst/>
                          <a:latin typeface="Roboto" panose="02000000000000000000" pitchFamily="2" charset="0"/>
                          <a:ea typeface="Roboto" panose="02000000000000000000" pitchFamily="2" charset="0"/>
                          <a:cs typeface="Roboto" panose="02000000000000000000" pitchFamily="2" charset="0"/>
                        </a:rPr>
                        <a:t>6. Maternity, Work-Life Balance &amp; Flexible Working Arrangements</a:t>
                      </a:r>
                    </a:p>
                  </a:txBody>
                  <a:tcPr marL="8721" marR="8721" marT="8721" marB="8721" anchor="ctr"/>
                </a:tc>
                <a:tc>
                  <a:txBody>
                    <a:bodyPr/>
                    <a:lstStyle/>
                    <a:p>
                      <a:pPr algn="r">
                        <a:lnSpc>
                          <a:spcPct val="107000"/>
                        </a:lnSpc>
                        <a:buNone/>
                      </a:pPr>
                      <a:r>
                        <a:rPr lang="en-US" sz="2000" dirty="0">
                          <a:effectLst/>
                          <a:latin typeface="Roboto" panose="02000000000000000000" pitchFamily="2" charset="0"/>
                          <a:ea typeface="Roboto" panose="02000000000000000000" pitchFamily="2" charset="0"/>
                          <a:cs typeface="Roboto" panose="02000000000000000000" pitchFamily="2" charset="0"/>
                        </a:rPr>
                        <a:t>Tool 13: Protect maternity and support expecting and new mothers in the workplace</a:t>
                      </a:r>
                    </a:p>
                    <a:p>
                      <a:pPr algn="r">
                        <a:lnSpc>
                          <a:spcPct val="107000"/>
                        </a:lnSpc>
                        <a:buNone/>
                      </a:pPr>
                      <a:r>
                        <a:rPr lang="en-US" sz="2000" dirty="0">
                          <a:effectLst/>
                          <a:latin typeface="Roboto" panose="02000000000000000000" pitchFamily="2" charset="0"/>
                          <a:ea typeface="Roboto" panose="02000000000000000000" pitchFamily="2" charset="0"/>
                          <a:cs typeface="Roboto" panose="02000000000000000000" pitchFamily="2" charset="0"/>
                        </a:rPr>
                        <a:t>Tool 14: Build a flexibility strategy for a hybrid and high-performing workplace</a:t>
                      </a:r>
                    </a:p>
                  </a:txBody>
                  <a:tcPr marL="8721" marR="8721" marT="8721" marB="8721" anchor="ctr"/>
                </a:tc>
                <a:extLst>
                  <a:ext uri="{0D108BD9-81ED-4DB2-BD59-A6C34878D82A}">
                    <a16:rowId xmlns:a16="http://schemas.microsoft.com/office/drawing/2014/main" val="2727424330"/>
                  </a:ext>
                </a:extLst>
              </a:tr>
              <a:tr h="765592">
                <a:tc>
                  <a:txBody>
                    <a:bodyPr/>
                    <a:lstStyle/>
                    <a:p>
                      <a:pPr>
                        <a:lnSpc>
                          <a:spcPct val="107000"/>
                        </a:lnSpc>
                        <a:buNone/>
                      </a:pPr>
                      <a:r>
                        <a:rPr lang="en-US" sz="2000">
                          <a:effectLst/>
                          <a:latin typeface="Roboto" panose="02000000000000000000" pitchFamily="2" charset="0"/>
                          <a:ea typeface="Roboto" panose="02000000000000000000" pitchFamily="2" charset="0"/>
                          <a:cs typeface="Roboto" panose="02000000000000000000" pitchFamily="2" charset="0"/>
                        </a:rPr>
                        <a:t>7. Sexism and Harassment in the Workplace</a:t>
                      </a:r>
                    </a:p>
                  </a:txBody>
                  <a:tcPr marL="8721" marR="8721" marT="8721" marB="8721" anchor="ctr"/>
                </a:tc>
                <a:tc>
                  <a:txBody>
                    <a:bodyPr/>
                    <a:lstStyle/>
                    <a:p>
                      <a:pPr>
                        <a:lnSpc>
                          <a:spcPct val="107000"/>
                        </a:lnSpc>
                        <a:buNone/>
                      </a:pPr>
                      <a:r>
                        <a:rPr lang="en-US" sz="2000" dirty="0">
                          <a:effectLst/>
                          <a:latin typeface="Roboto" panose="02000000000000000000" pitchFamily="2" charset="0"/>
                          <a:ea typeface="Roboto" panose="02000000000000000000" pitchFamily="2" charset="0"/>
                          <a:cs typeface="Roboto" panose="02000000000000000000" pitchFamily="2" charset="0"/>
                        </a:rPr>
                        <a:t>Tool 15: Understand sexism to prevent gender-based harassment in the workplace</a:t>
                      </a:r>
                    </a:p>
                    <a:p>
                      <a:pPr>
                        <a:lnSpc>
                          <a:spcPct val="107000"/>
                        </a:lnSpc>
                        <a:buNone/>
                      </a:pPr>
                      <a:r>
                        <a:rPr lang="en-US" sz="2000" dirty="0">
                          <a:effectLst/>
                          <a:latin typeface="Roboto" panose="02000000000000000000" pitchFamily="2" charset="0"/>
                          <a:ea typeface="Roboto" panose="02000000000000000000" pitchFamily="2" charset="0"/>
                          <a:cs typeface="Roboto" panose="02000000000000000000" pitchFamily="2" charset="0"/>
                        </a:rPr>
                        <a:t>Tool 16: Set in place a sexual harassment policy in your organization</a:t>
                      </a:r>
                    </a:p>
                  </a:txBody>
                  <a:tcPr marL="8721" marR="8721" marT="8721" marB="8721" anchor="ctr"/>
                </a:tc>
                <a:extLst>
                  <a:ext uri="{0D108BD9-81ED-4DB2-BD59-A6C34878D82A}">
                    <a16:rowId xmlns:a16="http://schemas.microsoft.com/office/drawing/2014/main" val="1054685509"/>
                  </a:ext>
                </a:extLst>
              </a:tr>
              <a:tr h="515558">
                <a:tc>
                  <a:txBody>
                    <a:bodyPr/>
                    <a:lstStyle/>
                    <a:p>
                      <a:pPr>
                        <a:lnSpc>
                          <a:spcPct val="107000"/>
                        </a:lnSpc>
                        <a:buNone/>
                      </a:pPr>
                      <a:r>
                        <a:rPr lang="en-US" sz="2000">
                          <a:effectLst/>
                          <a:latin typeface="Roboto" panose="02000000000000000000" pitchFamily="2" charset="0"/>
                          <a:ea typeface="Roboto" panose="02000000000000000000" pitchFamily="2" charset="0"/>
                          <a:cs typeface="Roboto" panose="02000000000000000000" pitchFamily="2" charset="0"/>
                        </a:rPr>
                        <a:t>8. Gender Monitoring, Performance &amp; Reporting</a:t>
                      </a:r>
                    </a:p>
                  </a:txBody>
                  <a:tcPr marL="8721" marR="8721" marT="8721" marB="8721" anchor="ctr"/>
                </a:tc>
                <a:tc>
                  <a:txBody>
                    <a:bodyPr/>
                    <a:lstStyle/>
                    <a:p>
                      <a:pPr algn="r">
                        <a:lnSpc>
                          <a:spcPct val="107000"/>
                        </a:lnSpc>
                        <a:buNone/>
                      </a:pPr>
                      <a:r>
                        <a:rPr lang="en-US" sz="2000" dirty="0">
                          <a:effectLst/>
                          <a:latin typeface="Roboto" panose="02000000000000000000" pitchFamily="2" charset="0"/>
                          <a:ea typeface="Roboto" panose="02000000000000000000" pitchFamily="2" charset="0"/>
                          <a:cs typeface="Roboto" panose="02000000000000000000" pitchFamily="2" charset="0"/>
                        </a:rPr>
                        <a:t>Tool 17: Create a monitoring and evaluation strategy</a:t>
                      </a:r>
                    </a:p>
                    <a:p>
                      <a:pPr algn="r">
                        <a:lnSpc>
                          <a:spcPct val="107000"/>
                        </a:lnSpc>
                        <a:buNone/>
                      </a:pPr>
                      <a:r>
                        <a:rPr lang="en-US" sz="2000" dirty="0">
                          <a:effectLst/>
                          <a:latin typeface="Roboto" panose="02000000000000000000" pitchFamily="2" charset="0"/>
                          <a:ea typeface="Roboto" panose="02000000000000000000" pitchFamily="2" charset="0"/>
                          <a:cs typeface="Roboto" panose="02000000000000000000" pitchFamily="2" charset="0"/>
                        </a:rPr>
                        <a:t>Tool 18: Draft an evaluation report.</a:t>
                      </a:r>
                    </a:p>
                  </a:txBody>
                  <a:tcPr marL="8721" marR="8721" marT="8721" marB="8721" anchor="ctr"/>
                </a:tc>
                <a:extLst>
                  <a:ext uri="{0D108BD9-81ED-4DB2-BD59-A6C34878D82A}">
                    <a16:rowId xmlns:a16="http://schemas.microsoft.com/office/drawing/2014/main" val="3207307266"/>
                  </a:ext>
                </a:extLst>
              </a:tr>
            </a:tbl>
          </a:graphicData>
        </a:graphic>
      </p:graphicFrame>
    </p:spTree>
    <p:extLst>
      <p:ext uri="{BB962C8B-B14F-4D97-AF65-F5344CB8AC3E}">
        <p14:creationId xmlns:p14="http://schemas.microsoft.com/office/powerpoint/2010/main" val="2267615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D8F35-FC7E-9E94-02E9-1FDBABEF81DF}"/>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CA8EEE13-F324-A3D4-5E35-60AD145885BC}"/>
              </a:ext>
            </a:extLst>
          </p:cNvPr>
          <p:cNvSpPr/>
          <p:nvPr/>
        </p:nvSpPr>
        <p:spPr>
          <a:xfrm flipH="1">
            <a:off x="8001000" y="0"/>
            <a:ext cx="10287000" cy="10287000"/>
          </a:xfrm>
          <a:custGeom>
            <a:avLst/>
            <a:gdLst/>
            <a:ahLst/>
            <a:cxnLst/>
            <a:rect l="l" t="t" r="r" b="b"/>
            <a:pathLst>
              <a:path w="10287000" h="10287000">
                <a:moveTo>
                  <a:pt x="10287000" y="0"/>
                </a:moveTo>
                <a:lnTo>
                  <a:pt x="0" y="0"/>
                </a:lnTo>
                <a:lnTo>
                  <a:pt x="0" y="10287000"/>
                </a:lnTo>
                <a:lnTo>
                  <a:pt x="10287000" y="10287000"/>
                </a:lnTo>
                <a:lnTo>
                  <a:pt x="1028700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grpSp>
        <p:nvGrpSpPr>
          <p:cNvPr id="7" name="Group 6">
            <a:extLst>
              <a:ext uri="{FF2B5EF4-FFF2-40B4-BE49-F238E27FC236}">
                <a16:creationId xmlns:a16="http://schemas.microsoft.com/office/drawing/2014/main" id="{14F4DA36-98F8-2D6F-6708-0CFC6EE7F3D6}"/>
              </a:ext>
            </a:extLst>
          </p:cNvPr>
          <p:cNvGrpSpPr/>
          <p:nvPr/>
        </p:nvGrpSpPr>
        <p:grpSpPr>
          <a:xfrm rot="-10800000">
            <a:off x="879710" y="4417403"/>
            <a:ext cx="14242579" cy="1633334"/>
            <a:chOff x="0" y="0"/>
            <a:chExt cx="5991508" cy="1269724"/>
          </a:xfrm>
        </p:grpSpPr>
        <p:sp>
          <p:nvSpPr>
            <p:cNvPr id="8" name="Freeform 7">
              <a:extLst>
                <a:ext uri="{FF2B5EF4-FFF2-40B4-BE49-F238E27FC236}">
                  <a16:creationId xmlns:a16="http://schemas.microsoft.com/office/drawing/2014/main" id="{9E307AFA-9266-719B-C872-DF5C3919385B}"/>
                </a:ext>
              </a:extLst>
            </p:cNvPr>
            <p:cNvSpPr/>
            <p:nvPr/>
          </p:nvSpPr>
          <p:spPr>
            <a:xfrm>
              <a:off x="0" y="0"/>
              <a:ext cx="5991508" cy="1269724"/>
            </a:xfrm>
            <a:custGeom>
              <a:avLst/>
              <a:gdLst/>
              <a:ahLst/>
              <a:cxnLst/>
              <a:rect l="l" t="t" r="r" b="b"/>
              <a:pathLst>
                <a:path w="5991508" h="1269724">
                  <a:moveTo>
                    <a:pt x="0" y="0"/>
                  </a:moveTo>
                  <a:lnTo>
                    <a:pt x="5991508" y="0"/>
                  </a:lnTo>
                  <a:lnTo>
                    <a:pt x="5991508" y="1269724"/>
                  </a:lnTo>
                  <a:lnTo>
                    <a:pt x="0" y="1269724"/>
                  </a:lnTo>
                  <a:close/>
                </a:path>
              </a:pathLst>
            </a:custGeom>
            <a:solidFill>
              <a:srgbClr val="EFEFEF"/>
            </a:solidFill>
          </p:spPr>
        </p:sp>
        <p:sp>
          <p:nvSpPr>
            <p:cNvPr id="9" name="TextBox 8">
              <a:extLst>
                <a:ext uri="{FF2B5EF4-FFF2-40B4-BE49-F238E27FC236}">
                  <a16:creationId xmlns:a16="http://schemas.microsoft.com/office/drawing/2014/main" id="{FCD1AF14-116F-97A5-7054-74790A9ACD7C}"/>
                </a:ext>
              </a:extLst>
            </p:cNvPr>
            <p:cNvSpPr txBox="1"/>
            <p:nvPr/>
          </p:nvSpPr>
          <p:spPr>
            <a:xfrm>
              <a:off x="0" y="-38100"/>
              <a:ext cx="5991508" cy="1307824"/>
            </a:xfrm>
            <a:prstGeom prst="rect">
              <a:avLst/>
            </a:prstGeom>
          </p:spPr>
          <p:txBody>
            <a:bodyPr lIns="50800" tIns="50800" rIns="50800" bIns="50800" rtlCol="0" anchor="ctr"/>
            <a:lstStyle/>
            <a:p>
              <a:pPr algn="ctr">
                <a:lnSpc>
                  <a:spcPts val="3295"/>
                </a:lnSpc>
              </a:pPr>
              <a:endParaRPr/>
            </a:p>
          </p:txBody>
        </p:sp>
      </p:grpSp>
      <p:grpSp>
        <p:nvGrpSpPr>
          <p:cNvPr id="10" name="Group 9">
            <a:extLst>
              <a:ext uri="{FF2B5EF4-FFF2-40B4-BE49-F238E27FC236}">
                <a16:creationId xmlns:a16="http://schemas.microsoft.com/office/drawing/2014/main" id="{5F5EBF1B-189B-AF48-5D68-43031D3E03A8}"/>
              </a:ext>
            </a:extLst>
          </p:cNvPr>
          <p:cNvGrpSpPr/>
          <p:nvPr/>
        </p:nvGrpSpPr>
        <p:grpSpPr>
          <a:xfrm rot="-10800000">
            <a:off x="879710" y="4417403"/>
            <a:ext cx="8220410" cy="977972"/>
            <a:chOff x="0" y="0"/>
            <a:chExt cx="3458127" cy="411409"/>
          </a:xfrm>
        </p:grpSpPr>
        <p:sp>
          <p:nvSpPr>
            <p:cNvPr id="11" name="Freeform 10">
              <a:extLst>
                <a:ext uri="{FF2B5EF4-FFF2-40B4-BE49-F238E27FC236}">
                  <a16:creationId xmlns:a16="http://schemas.microsoft.com/office/drawing/2014/main" id="{4D959DC4-B220-DFC4-0477-FEBF862D25E9}"/>
                </a:ext>
              </a:extLst>
            </p:cNvPr>
            <p:cNvSpPr/>
            <p:nvPr/>
          </p:nvSpPr>
          <p:spPr>
            <a:xfrm>
              <a:off x="0" y="0"/>
              <a:ext cx="3458127" cy="411409"/>
            </a:xfrm>
            <a:custGeom>
              <a:avLst/>
              <a:gdLst/>
              <a:ahLst/>
              <a:cxnLst/>
              <a:rect l="l" t="t" r="r" b="b"/>
              <a:pathLst>
                <a:path w="3458127" h="411409">
                  <a:moveTo>
                    <a:pt x="0" y="0"/>
                  </a:moveTo>
                  <a:lnTo>
                    <a:pt x="3458127" y="0"/>
                  </a:lnTo>
                  <a:lnTo>
                    <a:pt x="3458127" y="411409"/>
                  </a:lnTo>
                  <a:lnTo>
                    <a:pt x="0" y="411409"/>
                  </a:lnTo>
                  <a:close/>
                </a:path>
              </a:pathLst>
            </a:custGeom>
            <a:solidFill>
              <a:srgbClr val="FBC613"/>
            </a:solidFill>
          </p:spPr>
        </p:sp>
        <p:sp>
          <p:nvSpPr>
            <p:cNvPr id="12" name="TextBox 11">
              <a:extLst>
                <a:ext uri="{FF2B5EF4-FFF2-40B4-BE49-F238E27FC236}">
                  <a16:creationId xmlns:a16="http://schemas.microsoft.com/office/drawing/2014/main" id="{ABCF15AE-8510-8722-BAD7-EFAEC612263B}"/>
                </a:ext>
              </a:extLst>
            </p:cNvPr>
            <p:cNvSpPr txBox="1"/>
            <p:nvPr/>
          </p:nvSpPr>
          <p:spPr>
            <a:xfrm>
              <a:off x="0" y="-38100"/>
              <a:ext cx="3458127" cy="449509"/>
            </a:xfrm>
            <a:prstGeom prst="rect">
              <a:avLst/>
            </a:prstGeom>
          </p:spPr>
          <p:txBody>
            <a:bodyPr lIns="50800" tIns="50800" rIns="50800" bIns="50800" rtlCol="0" anchor="ctr"/>
            <a:lstStyle/>
            <a:p>
              <a:pPr algn="ctr">
                <a:lnSpc>
                  <a:spcPts val="3295"/>
                </a:lnSpc>
              </a:pPr>
              <a:endParaRPr/>
            </a:p>
          </p:txBody>
        </p:sp>
      </p:grpSp>
      <p:sp>
        <p:nvSpPr>
          <p:cNvPr id="13" name="TextBox 12">
            <a:extLst>
              <a:ext uri="{FF2B5EF4-FFF2-40B4-BE49-F238E27FC236}">
                <a16:creationId xmlns:a16="http://schemas.microsoft.com/office/drawing/2014/main" id="{DCC1D082-2FE6-33A3-900F-9314D914D9FA}"/>
              </a:ext>
            </a:extLst>
          </p:cNvPr>
          <p:cNvSpPr txBox="1"/>
          <p:nvPr/>
        </p:nvSpPr>
        <p:spPr>
          <a:xfrm>
            <a:off x="907392" y="4430103"/>
            <a:ext cx="8192728" cy="538609"/>
          </a:xfrm>
          <a:prstGeom prst="rect">
            <a:avLst/>
          </a:prstGeom>
        </p:spPr>
        <p:txBody>
          <a:bodyPr wrap="square" lIns="0" tIns="0" rIns="0" bIns="0" rtlCol="0" anchor="t">
            <a:spAutoFit/>
          </a:bodyPr>
          <a:lstStyle/>
          <a:p>
            <a:pPr marL="0" lvl="0" indent="0" algn="l">
              <a:lnSpc>
                <a:spcPts val="4234"/>
              </a:lnSpc>
              <a:spcBef>
                <a:spcPct val="0"/>
              </a:spcBef>
            </a:pPr>
            <a:r>
              <a:rPr lang="en-US" sz="4000" b="1" dirty="0">
                <a:solidFill>
                  <a:srgbClr val="FFFFFF"/>
                </a:solidFill>
                <a:latin typeface="RoBOTO" panose="02000000000000000000" pitchFamily="2" charset="0"/>
                <a:ea typeface="RoBOTO" panose="02000000000000000000" pitchFamily="2" charset="0"/>
                <a:cs typeface="RoBOTO" panose="02000000000000000000" pitchFamily="2" charset="0"/>
                <a:sym typeface="Ubuntu Bold"/>
              </a:rPr>
              <a:t>3. PRACTICAL PART</a:t>
            </a:r>
          </a:p>
        </p:txBody>
      </p:sp>
      <p:pic>
        <p:nvPicPr>
          <p:cNvPr id="14" name="Imagen 11">
            <a:extLst>
              <a:ext uri="{FF2B5EF4-FFF2-40B4-BE49-F238E27FC236}">
                <a16:creationId xmlns:a16="http://schemas.microsoft.com/office/drawing/2014/main" id="{7784DD4A-9EFB-93C6-5F51-6EDD34DE32F0}"/>
              </a:ext>
            </a:extLst>
          </p:cNvPr>
          <p:cNvPicPr>
            <a:picLocks noChangeAspect="1"/>
          </p:cNvPicPr>
          <p:nvPr/>
        </p:nvPicPr>
        <p:blipFill>
          <a:blip r:embed="rId4"/>
          <a:srcRect/>
          <a:stretch/>
        </p:blipFill>
        <p:spPr>
          <a:xfrm>
            <a:off x="1219200" y="9414836"/>
            <a:ext cx="1530890" cy="375090"/>
          </a:xfrm>
          <a:prstGeom prst="rect">
            <a:avLst/>
          </a:prstGeom>
        </p:spPr>
      </p:pic>
      <p:pic>
        <p:nvPicPr>
          <p:cNvPr id="15" name="Imagen 16">
            <a:extLst>
              <a:ext uri="{FF2B5EF4-FFF2-40B4-BE49-F238E27FC236}">
                <a16:creationId xmlns:a16="http://schemas.microsoft.com/office/drawing/2014/main" id="{3AD112CF-5946-128B-FBB5-C782DA3DB723}"/>
              </a:ext>
            </a:extLst>
          </p:cNvPr>
          <p:cNvPicPr>
            <a:picLocks noChangeAspect="1"/>
          </p:cNvPicPr>
          <p:nvPr/>
        </p:nvPicPr>
        <p:blipFill>
          <a:blip r:embed="rId5"/>
          <a:srcRect/>
          <a:stretch/>
        </p:blipFill>
        <p:spPr>
          <a:xfrm>
            <a:off x="15925800" y="9414836"/>
            <a:ext cx="1851276" cy="388388"/>
          </a:xfrm>
          <a:prstGeom prst="rect">
            <a:avLst/>
          </a:prstGeom>
        </p:spPr>
      </p:pic>
    </p:spTree>
    <p:extLst>
      <p:ext uri="{BB962C8B-B14F-4D97-AF65-F5344CB8AC3E}">
        <p14:creationId xmlns:p14="http://schemas.microsoft.com/office/powerpoint/2010/main" val="386729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60505" y="1066800"/>
            <a:ext cx="13766990" cy="923330"/>
          </a:xfrm>
          <a:prstGeom prst="rect">
            <a:avLst/>
          </a:prstGeom>
        </p:spPr>
        <p:txBody>
          <a:bodyPr lIns="0" tIns="0" rIns="0" bIns="0" rtlCol="0" anchor="t">
            <a:spAutoFit/>
          </a:bodyPr>
          <a:lstStyle/>
          <a:p>
            <a:pPr algn="ctr">
              <a:lnSpc>
                <a:spcPts val="7150"/>
              </a:lnSpc>
            </a:pPr>
            <a:r>
              <a:rPr lang="en-US" sz="6000" b="1" dirty="0">
                <a:solidFill>
                  <a:srgbClr val="034383"/>
                </a:solidFill>
                <a:latin typeface="RoBOTO" panose="02000000000000000000" pitchFamily="2" charset="0"/>
                <a:ea typeface="RoBOTO" panose="02000000000000000000" pitchFamily="2" charset="0"/>
                <a:cs typeface="RoBOTO" panose="02000000000000000000" pitchFamily="2" charset="0"/>
                <a:sym typeface="Ubuntu Bold"/>
              </a:rPr>
              <a:t>WELCOME!</a:t>
            </a:r>
          </a:p>
        </p:txBody>
      </p:sp>
      <p:sp>
        <p:nvSpPr>
          <p:cNvPr id="23" name="TextBox 23"/>
          <p:cNvSpPr txBox="1"/>
          <p:nvPr/>
        </p:nvSpPr>
        <p:spPr>
          <a:xfrm>
            <a:off x="11836168" y="3154218"/>
            <a:ext cx="6096000" cy="1410643"/>
          </a:xfrm>
          <a:prstGeom prst="rect">
            <a:avLst/>
          </a:prstGeom>
        </p:spPr>
        <p:txBody>
          <a:bodyPr lIns="0" tIns="0" rIns="0" bIns="0" rtlCol="0" anchor="t">
            <a:spAutoFit/>
          </a:bodyPr>
          <a:lstStyle/>
          <a:p>
            <a:pPr algn="ctr">
              <a:lnSpc>
                <a:spcPts val="5500"/>
              </a:lnSpc>
            </a:pPr>
            <a:r>
              <a:rPr lang="en-US" sz="4000" b="1" dirty="0">
                <a:solidFill>
                  <a:srgbClr val="FFFFFF"/>
                </a:solidFill>
                <a:latin typeface="RoBOTO" panose="02000000000000000000" pitchFamily="2" charset="0"/>
                <a:ea typeface="RoBOTO" panose="02000000000000000000" pitchFamily="2" charset="0"/>
                <a:cs typeface="RoBOTO" panose="02000000000000000000" pitchFamily="2" charset="0"/>
                <a:sym typeface="Ubuntu Bold"/>
              </a:rPr>
              <a:t>Photo 2</a:t>
            </a:r>
          </a:p>
          <a:p>
            <a:pPr algn="ctr">
              <a:lnSpc>
                <a:spcPts val="5500"/>
              </a:lnSpc>
            </a:pPr>
            <a:endParaRPr lang="en-US" sz="5400" b="1" dirty="0">
              <a:solidFill>
                <a:srgbClr val="FFFFFF"/>
              </a:solidFill>
              <a:latin typeface="RoBOTO" panose="02000000000000000000" pitchFamily="2" charset="0"/>
              <a:ea typeface="RoBOTO" panose="02000000000000000000" pitchFamily="2" charset="0"/>
              <a:cs typeface="RoBOTO" panose="02000000000000000000" pitchFamily="2" charset="0"/>
              <a:sym typeface="Ubuntu Bold"/>
            </a:endParaRPr>
          </a:p>
        </p:txBody>
      </p:sp>
      <p:pic>
        <p:nvPicPr>
          <p:cNvPr id="35" name="Imagen 11">
            <a:extLst>
              <a:ext uri="{FF2B5EF4-FFF2-40B4-BE49-F238E27FC236}">
                <a16:creationId xmlns:a16="http://schemas.microsoft.com/office/drawing/2014/main" id="{E0DAC450-DE51-0B44-AA85-7B229B34B94D}"/>
              </a:ext>
            </a:extLst>
          </p:cNvPr>
          <p:cNvPicPr>
            <a:picLocks noChangeAspect="1"/>
          </p:cNvPicPr>
          <p:nvPr/>
        </p:nvPicPr>
        <p:blipFill>
          <a:blip r:embed="rId2"/>
          <a:srcRect/>
          <a:stretch/>
        </p:blipFill>
        <p:spPr>
          <a:xfrm>
            <a:off x="1219200" y="9414836"/>
            <a:ext cx="1530890" cy="375090"/>
          </a:xfrm>
          <a:prstGeom prst="rect">
            <a:avLst/>
          </a:prstGeom>
        </p:spPr>
      </p:pic>
      <p:pic>
        <p:nvPicPr>
          <p:cNvPr id="36" name="Imagen 16">
            <a:extLst>
              <a:ext uri="{FF2B5EF4-FFF2-40B4-BE49-F238E27FC236}">
                <a16:creationId xmlns:a16="http://schemas.microsoft.com/office/drawing/2014/main" id="{C36C39F9-28EC-338E-AC1D-3B598F71EFB8}"/>
              </a:ext>
            </a:extLst>
          </p:cNvPr>
          <p:cNvPicPr>
            <a:picLocks noChangeAspect="1"/>
          </p:cNvPicPr>
          <p:nvPr/>
        </p:nvPicPr>
        <p:blipFill>
          <a:blip r:embed="rId3"/>
          <a:srcRect/>
          <a:stretch/>
        </p:blipFill>
        <p:spPr>
          <a:xfrm>
            <a:off x="15925800" y="9414836"/>
            <a:ext cx="1851276" cy="388388"/>
          </a:xfrm>
          <a:prstGeom prst="rect">
            <a:avLst/>
          </a:prstGeom>
        </p:spPr>
      </p:pic>
      <p:pic>
        <p:nvPicPr>
          <p:cNvPr id="37" name="Picture 36">
            <a:extLst>
              <a:ext uri="{FF2B5EF4-FFF2-40B4-BE49-F238E27FC236}">
                <a16:creationId xmlns:a16="http://schemas.microsoft.com/office/drawing/2014/main" id="{BFFA5401-D88E-33F0-3B40-AF372E910168}"/>
              </a:ext>
            </a:extLst>
          </p:cNvPr>
          <p:cNvPicPr>
            <a:picLocks noChangeAspect="1"/>
          </p:cNvPicPr>
          <p:nvPr/>
        </p:nvPicPr>
        <p:blipFill>
          <a:blip r:embed="rId4"/>
          <a:stretch>
            <a:fillRect/>
          </a:stretch>
        </p:blipFill>
        <p:spPr>
          <a:xfrm flipH="1">
            <a:off x="13330494" y="-20213"/>
            <a:ext cx="4957506" cy="1638573"/>
          </a:xfrm>
          <a:prstGeom prst="rect">
            <a:avLst/>
          </a:prstGeom>
        </p:spPr>
      </p:pic>
      <p:pic>
        <p:nvPicPr>
          <p:cNvPr id="38" name="Picture 37">
            <a:extLst>
              <a:ext uri="{FF2B5EF4-FFF2-40B4-BE49-F238E27FC236}">
                <a16:creationId xmlns:a16="http://schemas.microsoft.com/office/drawing/2014/main" id="{E0D97D44-AB01-3317-A870-25369E7377DF}"/>
              </a:ext>
            </a:extLst>
          </p:cNvPr>
          <p:cNvPicPr>
            <a:picLocks noChangeAspect="1"/>
          </p:cNvPicPr>
          <p:nvPr/>
        </p:nvPicPr>
        <p:blipFill>
          <a:blip r:embed="rId4"/>
          <a:stretch>
            <a:fillRect/>
          </a:stretch>
        </p:blipFill>
        <p:spPr>
          <a:xfrm>
            <a:off x="0" y="-40152"/>
            <a:ext cx="4940349" cy="1678452"/>
          </a:xfrm>
          <a:prstGeom prst="rect">
            <a:avLst/>
          </a:prstGeom>
        </p:spPr>
      </p:pic>
      <p:sp>
        <p:nvSpPr>
          <p:cNvPr id="26" name="TextBox 25">
            <a:extLst>
              <a:ext uri="{FF2B5EF4-FFF2-40B4-BE49-F238E27FC236}">
                <a16:creationId xmlns:a16="http://schemas.microsoft.com/office/drawing/2014/main" id="{A3BE92B7-76F3-B1A3-67CE-91206423C2B1}"/>
              </a:ext>
            </a:extLst>
          </p:cNvPr>
          <p:cNvSpPr txBox="1"/>
          <p:nvPr/>
        </p:nvSpPr>
        <p:spPr>
          <a:xfrm>
            <a:off x="948065" y="2405484"/>
            <a:ext cx="16391870" cy="464871"/>
          </a:xfrm>
          <a:prstGeom prst="rect">
            <a:avLst/>
          </a:prstGeom>
        </p:spPr>
        <p:txBody>
          <a:bodyPr wrap="square" lIns="0" tIns="0" rIns="0" bIns="0" rtlCol="0" anchor="t">
            <a:spAutoFit/>
          </a:bodyPr>
          <a:lstStyle/>
          <a:p>
            <a:pPr algn="ctr">
              <a:lnSpc>
                <a:spcPts val="3500"/>
              </a:lnSpc>
            </a:pPr>
            <a:r>
              <a:rPr lang="en-US" sz="4000" b="1" dirty="0">
                <a:solidFill>
                  <a:srgbClr val="00B0F0"/>
                </a:solidFill>
                <a:latin typeface="RoBOTO" panose="02000000000000000000" pitchFamily="2" charset="0"/>
                <a:ea typeface="RoBOTO" panose="02000000000000000000" pitchFamily="2" charset="0"/>
                <a:cs typeface="RoBOTO" panose="02000000000000000000" pitchFamily="2" charset="0"/>
                <a:sym typeface="Open Sans 1"/>
              </a:rPr>
              <a:t>AGENDA</a:t>
            </a:r>
          </a:p>
        </p:txBody>
      </p:sp>
      <p:graphicFrame>
        <p:nvGraphicFramePr>
          <p:cNvPr id="27" name="Table 26">
            <a:extLst>
              <a:ext uri="{FF2B5EF4-FFF2-40B4-BE49-F238E27FC236}">
                <a16:creationId xmlns:a16="http://schemas.microsoft.com/office/drawing/2014/main" id="{082AF796-8AA2-F896-90F0-11A5A4D902C1}"/>
              </a:ext>
            </a:extLst>
          </p:cNvPr>
          <p:cNvGraphicFramePr>
            <a:graphicFrameLocks noGrp="1"/>
          </p:cNvGraphicFramePr>
          <p:nvPr>
            <p:extLst>
              <p:ext uri="{D42A27DB-BD31-4B8C-83A1-F6EECF244321}">
                <p14:modId xmlns:p14="http://schemas.microsoft.com/office/powerpoint/2010/main" val="3062139669"/>
              </p:ext>
            </p:extLst>
          </p:nvPr>
        </p:nvGraphicFramePr>
        <p:xfrm>
          <a:off x="3048000" y="3332634"/>
          <a:ext cx="12192000" cy="472440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940819274"/>
                    </a:ext>
                  </a:extLst>
                </a:gridCol>
                <a:gridCol w="9525000">
                  <a:extLst>
                    <a:ext uri="{9D8B030D-6E8A-4147-A177-3AD203B41FA5}">
                      <a16:colId xmlns:a16="http://schemas.microsoft.com/office/drawing/2014/main" val="1834149551"/>
                    </a:ext>
                  </a:extLst>
                </a:gridCol>
              </a:tblGrid>
              <a:tr h="370840">
                <a:tc>
                  <a:txBody>
                    <a:bodyPr/>
                    <a:lstStyle/>
                    <a:p>
                      <a:r>
                        <a:rPr lang="en-GB" sz="2000" dirty="0">
                          <a:latin typeface="Roboto" panose="02000000000000000000" pitchFamily="2" charset="0"/>
                          <a:ea typeface="Roboto" panose="02000000000000000000" pitchFamily="2" charset="0"/>
                          <a:cs typeface="Roboto" panose="02000000000000000000" pitchFamily="2" charset="0"/>
                        </a:rPr>
                        <a:t>Time</a:t>
                      </a:r>
                      <a:endParaRPr lang="en-US" sz="20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endParaRPr lang="en-US" sz="2000" dirty="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1567829518"/>
                  </a:ext>
                </a:extLst>
              </a:tr>
              <a:tr h="474826">
                <a:tc>
                  <a:txBody>
                    <a:bodyPr/>
                    <a:lstStyle/>
                    <a:p>
                      <a:r>
                        <a:rPr lang="en-GB" sz="2000" dirty="0">
                          <a:highlight>
                            <a:srgbClr val="FFFF00"/>
                          </a:highlight>
                          <a:latin typeface="Roboto" panose="02000000000000000000" pitchFamily="2" charset="0"/>
                          <a:ea typeface="Roboto" panose="02000000000000000000" pitchFamily="2" charset="0"/>
                          <a:cs typeface="Roboto" panose="02000000000000000000" pitchFamily="2" charset="0"/>
                        </a:rPr>
                        <a:t>14:30 – 15:15 </a:t>
                      </a:r>
                      <a:endParaRPr lang="en-US" sz="2000" dirty="0">
                        <a:highlight>
                          <a:srgbClr val="FFFF00"/>
                        </a:highlight>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n-GB" sz="2000" dirty="0">
                          <a:latin typeface="Roboto" panose="02000000000000000000" pitchFamily="2" charset="0"/>
                          <a:ea typeface="Roboto" panose="02000000000000000000" pitchFamily="2" charset="0"/>
                          <a:cs typeface="Roboto" panose="02000000000000000000" pitchFamily="2" charset="0"/>
                        </a:rPr>
                        <a:t>General presentation</a:t>
                      </a:r>
                    </a:p>
                    <a:p>
                      <a:pPr marL="342900" indent="-342900">
                        <a:buFontTx/>
                        <a:buChar char="-"/>
                      </a:pPr>
                      <a:r>
                        <a:rPr lang="en-GB" sz="2000" dirty="0">
                          <a:latin typeface="Roboto" panose="02000000000000000000" pitchFamily="2" charset="0"/>
                          <a:ea typeface="Roboto" panose="02000000000000000000" pitchFamily="2" charset="0"/>
                          <a:cs typeface="Roboto" panose="02000000000000000000" pitchFamily="2" charset="0"/>
                        </a:rPr>
                        <a:t>Welcome notes</a:t>
                      </a:r>
                    </a:p>
                    <a:p>
                      <a:pPr marL="342900" indent="-342900">
                        <a:buFontTx/>
                        <a:buChar char="-"/>
                      </a:pPr>
                      <a:r>
                        <a:rPr lang="en-GB" sz="2000" dirty="0">
                          <a:latin typeface="Roboto" panose="02000000000000000000" pitchFamily="2" charset="0"/>
                          <a:ea typeface="Roboto" panose="02000000000000000000" pitchFamily="2" charset="0"/>
                          <a:cs typeface="Roboto" panose="02000000000000000000" pitchFamily="2" charset="0"/>
                        </a:rPr>
                        <a:t>Participants presentation</a:t>
                      </a:r>
                    </a:p>
                    <a:p>
                      <a:pPr marL="342900" indent="-342900">
                        <a:buFontTx/>
                        <a:buChar char="-"/>
                      </a:pPr>
                      <a:r>
                        <a:rPr lang="en-GB" sz="2000" dirty="0">
                          <a:latin typeface="Roboto" panose="02000000000000000000" pitchFamily="2" charset="0"/>
                          <a:ea typeface="Roboto" panose="02000000000000000000" pitchFamily="2" charset="0"/>
                          <a:cs typeface="Roboto" panose="02000000000000000000" pitchFamily="2" charset="0"/>
                        </a:rPr>
                        <a:t>European </a:t>
                      </a:r>
                      <a:r>
                        <a:rPr lang="en-US" sz="2000" dirty="0">
                          <a:latin typeface="Roboto" panose="02000000000000000000" pitchFamily="2" charset="0"/>
                          <a:ea typeface="Roboto" panose="02000000000000000000" pitchFamily="2" charset="0"/>
                          <a:cs typeface="Roboto" panose="02000000000000000000" pitchFamily="2" charset="0"/>
                        </a:rPr>
                        <a:t>framework for gender equality</a:t>
                      </a:r>
                      <a:endParaRPr lang="en-GB" sz="2000" dirty="0">
                        <a:latin typeface="Roboto" panose="02000000000000000000" pitchFamily="2" charset="0"/>
                        <a:ea typeface="Roboto" panose="02000000000000000000" pitchFamily="2" charset="0"/>
                        <a:cs typeface="Roboto" panose="02000000000000000000" pitchFamily="2" charset="0"/>
                      </a:endParaRPr>
                    </a:p>
                    <a:p>
                      <a:pPr marL="342900" indent="-342900">
                        <a:buFontTx/>
                        <a:buChar char="-"/>
                      </a:pPr>
                      <a:r>
                        <a:rPr lang="en-GB" sz="2000" dirty="0">
                          <a:latin typeface="Roboto" panose="02000000000000000000" pitchFamily="2" charset="0"/>
                          <a:ea typeface="Roboto" panose="02000000000000000000" pitchFamily="2" charset="0"/>
                          <a:cs typeface="Roboto" panose="02000000000000000000" pitchFamily="2" charset="0"/>
                        </a:rPr>
                        <a:t>What is Penelope project</a:t>
                      </a:r>
                    </a:p>
                    <a:p>
                      <a:pPr marL="342900" indent="-342900">
                        <a:buFontTx/>
                        <a:buChar char="-"/>
                      </a:pPr>
                      <a:r>
                        <a:rPr lang="en-GB" sz="2000" dirty="0">
                          <a:latin typeface="Roboto" panose="02000000000000000000" pitchFamily="2" charset="0"/>
                          <a:ea typeface="Roboto" panose="02000000000000000000" pitchFamily="2" charset="0"/>
                          <a:cs typeface="Roboto" panose="02000000000000000000" pitchFamily="2" charset="0"/>
                        </a:rPr>
                        <a:t>What is </a:t>
                      </a:r>
                      <a:r>
                        <a:rPr lang="en-US" sz="2000" dirty="0">
                          <a:latin typeface="Roboto" panose="02000000000000000000" pitchFamily="2" charset="0"/>
                          <a:ea typeface="Roboto" panose="02000000000000000000" pitchFamily="2" charset="0"/>
                          <a:cs typeface="Roboto" panose="02000000000000000000" pitchFamily="2" charset="0"/>
                        </a:rPr>
                        <a:t>Gender Equality and Why should it be on the SMEs’ agenda?</a:t>
                      </a:r>
                    </a:p>
                  </a:txBody>
                  <a:tcPr/>
                </a:tc>
                <a:extLst>
                  <a:ext uri="{0D108BD9-81ED-4DB2-BD59-A6C34878D82A}">
                    <a16:rowId xmlns:a16="http://schemas.microsoft.com/office/drawing/2014/main" val="9892354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highlight>
                            <a:srgbClr val="FFFF00"/>
                          </a:highlight>
                          <a:latin typeface="Roboto" panose="02000000000000000000" pitchFamily="2" charset="0"/>
                          <a:ea typeface="Roboto" panose="02000000000000000000" pitchFamily="2" charset="0"/>
                          <a:cs typeface="Roboto" panose="02000000000000000000" pitchFamily="2" charset="0"/>
                        </a:rPr>
                        <a:t>15:15 – 15:45 </a:t>
                      </a:r>
                      <a:endParaRPr lang="en-US" sz="2000" dirty="0">
                        <a:highlight>
                          <a:srgbClr val="FFFF00"/>
                        </a:highlight>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n-US" sz="2000" dirty="0">
                          <a:latin typeface="Roboto" panose="02000000000000000000" pitchFamily="2" charset="0"/>
                          <a:ea typeface="Roboto" panose="02000000000000000000" pitchFamily="2" charset="0"/>
                          <a:cs typeface="Roboto" panose="02000000000000000000" pitchFamily="2" charset="0"/>
                        </a:rPr>
                        <a:t>Platform discovery </a:t>
                      </a:r>
                    </a:p>
                    <a:p>
                      <a:pPr marL="342900" indent="-342900">
                        <a:buFontTx/>
                        <a:buChar char="-"/>
                      </a:pPr>
                      <a:r>
                        <a:rPr lang="en-US" sz="2000" dirty="0">
                          <a:latin typeface="Roboto" panose="02000000000000000000" pitchFamily="2" charset="0"/>
                          <a:ea typeface="Roboto" panose="02000000000000000000" pitchFamily="2" charset="0"/>
                          <a:cs typeface="Roboto" panose="02000000000000000000" pitchFamily="2" charset="0"/>
                        </a:rPr>
                        <a:t>How to connect to the platform </a:t>
                      </a:r>
                    </a:p>
                    <a:p>
                      <a:pPr marL="342900" indent="-342900">
                        <a:buFontTx/>
                        <a:buChar char="-"/>
                      </a:pPr>
                      <a:r>
                        <a:rPr lang="en-US" sz="2000" dirty="0">
                          <a:latin typeface="Roboto" panose="02000000000000000000" pitchFamily="2" charset="0"/>
                          <a:ea typeface="Roboto" panose="02000000000000000000" pitchFamily="2" charset="0"/>
                          <a:cs typeface="Roboto" panose="02000000000000000000" pitchFamily="2" charset="0"/>
                        </a:rPr>
                        <a:t>Presentation of the mains parts of the platform</a:t>
                      </a:r>
                    </a:p>
                  </a:txBody>
                  <a:tcPr/>
                </a:tc>
                <a:extLst>
                  <a:ext uri="{0D108BD9-81ED-4DB2-BD59-A6C34878D82A}">
                    <a16:rowId xmlns:a16="http://schemas.microsoft.com/office/drawing/2014/main" val="28825086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highlight>
                            <a:srgbClr val="FFFF00"/>
                          </a:highlight>
                          <a:latin typeface="Roboto" panose="02000000000000000000" pitchFamily="2" charset="0"/>
                          <a:ea typeface="Roboto" panose="02000000000000000000" pitchFamily="2" charset="0"/>
                          <a:cs typeface="Roboto" panose="02000000000000000000" pitchFamily="2" charset="0"/>
                        </a:rPr>
                        <a:t>15:45 – 16:25 </a:t>
                      </a:r>
                      <a:endParaRPr lang="en-US" sz="2000" dirty="0">
                        <a:highlight>
                          <a:srgbClr val="FFFF00"/>
                        </a:highlight>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n-GB" sz="2000" dirty="0">
                          <a:latin typeface="Roboto" panose="02000000000000000000" pitchFamily="2" charset="0"/>
                          <a:ea typeface="Roboto" panose="02000000000000000000" pitchFamily="2" charset="0"/>
                          <a:cs typeface="Roboto" panose="02000000000000000000" pitchFamily="2" charset="0"/>
                        </a:rPr>
                        <a:t>Practical part</a:t>
                      </a:r>
                    </a:p>
                    <a:p>
                      <a:pPr marL="342900" indent="-342900">
                        <a:buFontTx/>
                        <a:buChar char="-"/>
                      </a:pPr>
                      <a:r>
                        <a:rPr lang="en-GB" sz="2000" dirty="0">
                          <a:latin typeface="Roboto" panose="02000000000000000000" pitchFamily="2" charset="0"/>
                          <a:ea typeface="Roboto" panose="02000000000000000000" pitchFamily="2" charset="0"/>
                          <a:cs typeface="Roboto" panose="02000000000000000000" pitchFamily="2" charset="0"/>
                        </a:rPr>
                        <a:t>Workplace culture and institutional transformation</a:t>
                      </a:r>
                    </a:p>
                    <a:p>
                      <a:pPr marL="342900" indent="-342900">
                        <a:buFontTx/>
                        <a:buChar char="-"/>
                      </a:pPr>
                      <a:r>
                        <a:rPr lang="en-GB" sz="2000" dirty="0">
                          <a:latin typeface="Roboto" panose="02000000000000000000" pitchFamily="2" charset="0"/>
                          <a:ea typeface="Roboto" panose="02000000000000000000" pitchFamily="2" charset="0"/>
                          <a:cs typeface="Roboto" panose="02000000000000000000" pitchFamily="2" charset="0"/>
                        </a:rPr>
                        <a:t>Group activity</a:t>
                      </a:r>
                      <a:endParaRPr lang="en-US" sz="2000" dirty="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144395368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highlight>
                            <a:srgbClr val="FFFF00"/>
                          </a:highlight>
                          <a:latin typeface="Roboto" panose="02000000000000000000" pitchFamily="2" charset="0"/>
                          <a:ea typeface="Roboto" panose="02000000000000000000" pitchFamily="2" charset="0"/>
                          <a:cs typeface="Roboto" panose="02000000000000000000" pitchFamily="2" charset="0"/>
                        </a:rPr>
                        <a:t>16:25 – 16:30 </a:t>
                      </a:r>
                      <a:endParaRPr lang="en-US" sz="2000" dirty="0">
                        <a:highlight>
                          <a:srgbClr val="FFFF00"/>
                        </a:highlight>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n-GB" sz="2000" dirty="0">
                          <a:latin typeface="Roboto" panose="02000000000000000000" pitchFamily="2" charset="0"/>
                          <a:ea typeface="Roboto" panose="02000000000000000000" pitchFamily="2" charset="0"/>
                          <a:cs typeface="Roboto" panose="02000000000000000000" pitchFamily="2" charset="0"/>
                        </a:rPr>
                        <a:t>Evaluation</a:t>
                      </a:r>
                      <a:endParaRPr lang="en-US" sz="2000" dirty="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2092743355"/>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91007-DD5C-FA0A-9F14-E4428BAC0669}"/>
            </a:ext>
          </a:extLst>
        </p:cNvPr>
        <p:cNvGrpSpPr/>
        <p:nvPr/>
      </p:nvGrpSpPr>
      <p:grpSpPr>
        <a:xfrm>
          <a:off x="0" y="0"/>
          <a:ext cx="0" cy="0"/>
          <a:chOff x="0" y="0"/>
          <a:chExt cx="0" cy="0"/>
        </a:xfrm>
      </p:grpSpPr>
      <p:grpSp>
        <p:nvGrpSpPr>
          <p:cNvPr id="7" name="Group 19">
            <a:extLst>
              <a:ext uri="{FF2B5EF4-FFF2-40B4-BE49-F238E27FC236}">
                <a16:creationId xmlns:a16="http://schemas.microsoft.com/office/drawing/2014/main" id="{D039EB93-0596-E93E-625B-CFC22E206C19}"/>
              </a:ext>
            </a:extLst>
          </p:cNvPr>
          <p:cNvGrpSpPr/>
          <p:nvPr/>
        </p:nvGrpSpPr>
        <p:grpSpPr>
          <a:xfrm rot="-10800000">
            <a:off x="510924" y="2436828"/>
            <a:ext cx="17396076" cy="6908219"/>
            <a:chOff x="0" y="0"/>
            <a:chExt cx="2568297" cy="2477873"/>
          </a:xfrm>
        </p:grpSpPr>
        <p:sp>
          <p:nvSpPr>
            <p:cNvPr id="8" name="Freeform 20">
              <a:extLst>
                <a:ext uri="{FF2B5EF4-FFF2-40B4-BE49-F238E27FC236}">
                  <a16:creationId xmlns:a16="http://schemas.microsoft.com/office/drawing/2014/main" id="{FA5D24DE-5B14-3177-C1BE-FB373B8259A4}"/>
                </a:ext>
              </a:extLst>
            </p:cNvPr>
            <p:cNvSpPr/>
            <p:nvPr/>
          </p:nvSpPr>
          <p:spPr>
            <a:xfrm>
              <a:off x="0" y="0"/>
              <a:ext cx="2568297" cy="2477873"/>
            </a:xfrm>
            <a:custGeom>
              <a:avLst/>
              <a:gdLst/>
              <a:ahLst/>
              <a:cxnLst/>
              <a:rect l="l" t="t" r="r" b="b"/>
              <a:pathLst>
                <a:path w="2568297" h="2477873">
                  <a:moveTo>
                    <a:pt x="0" y="0"/>
                  </a:moveTo>
                  <a:lnTo>
                    <a:pt x="2568297" y="0"/>
                  </a:lnTo>
                  <a:lnTo>
                    <a:pt x="2568297" y="2477873"/>
                  </a:lnTo>
                  <a:lnTo>
                    <a:pt x="0" y="2477873"/>
                  </a:lnTo>
                  <a:close/>
                </a:path>
              </a:pathLst>
            </a:custGeom>
            <a:solidFill>
              <a:srgbClr val="EFEFEF"/>
            </a:solidFill>
          </p:spPr>
        </p:sp>
        <p:sp>
          <p:nvSpPr>
            <p:cNvPr id="9" name="TextBox 21">
              <a:extLst>
                <a:ext uri="{FF2B5EF4-FFF2-40B4-BE49-F238E27FC236}">
                  <a16:creationId xmlns:a16="http://schemas.microsoft.com/office/drawing/2014/main" id="{05E5D2D9-2D7B-867C-4350-77C3EEE1ACBC}"/>
                </a:ext>
              </a:extLst>
            </p:cNvPr>
            <p:cNvSpPr txBox="1"/>
            <p:nvPr/>
          </p:nvSpPr>
          <p:spPr>
            <a:xfrm>
              <a:off x="0" y="-38100"/>
              <a:ext cx="2568297" cy="2515973"/>
            </a:xfrm>
            <a:prstGeom prst="rect">
              <a:avLst/>
            </a:prstGeom>
          </p:spPr>
          <p:txBody>
            <a:bodyPr lIns="50800" tIns="50800" rIns="50800" bIns="50800" rtlCol="0" anchor="ctr"/>
            <a:lstStyle/>
            <a:p>
              <a:pPr algn="ctr">
                <a:lnSpc>
                  <a:spcPts val="3295"/>
                </a:lnSpc>
              </a:pPr>
              <a:endParaRPr/>
            </a:p>
          </p:txBody>
        </p:sp>
      </p:grpSp>
      <p:sp>
        <p:nvSpPr>
          <p:cNvPr id="5" name="Freeform 3">
            <a:extLst>
              <a:ext uri="{FF2B5EF4-FFF2-40B4-BE49-F238E27FC236}">
                <a16:creationId xmlns:a16="http://schemas.microsoft.com/office/drawing/2014/main" id="{C8607EA3-2601-CDB3-F234-5C314D60B5DE}"/>
              </a:ext>
            </a:extLst>
          </p:cNvPr>
          <p:cNvSpPr/>
          <p:nvPr/>
        </p:nvSpPr>
        <p:spPr>
          <a:xfrm rot="-5400000" flipH="1">
            <a:off x="323851" y="-323850"/>
            <a:ext cx="3390900" cy="4038602"/>
          </a:xfrm>
          <a:custGeom>
            <a:avLst/>
            <a:gdLst/>
            <a:ahLst/>
            <a:cxnLst/>
            <a:rect l="l" t="t" r="r" b="b"/>
            <a:pathLst>
              <a:path w="6157558" h="6157558">
                <a:moveTo>
                  <a:pt x="6157558" y="0"/>
                </a:moveTo>
                <a:lnTo>
                  <a:pt x="0" y="0"/>
                </a:lnTo>
                <a:lnTo>
                  <a:pt x="0" y="6157557"/>
                </a:lnTo>
                <a:lnTo>
                  <a:pt x="6157558" y="6157557"/>
                </a:lnTo>
                <a:lnTo>
                  <a:pt x="6157558" y="0"/>
                </a:lnTo>
                <a:close/>
              </a:path>
            </a:pathLst>
          </a:custGeom>
          <a:blipFill>
            <a:blip r:embed="rId3">
              <a:extLst>
                <a:ext uri="{96DAC541-7B7A-43D3-8B79-37D633B846F1}">
                  <asvg:svgBlip xmlns:asvg="http://schemas.microsoft.com/office/drawing/2016/SVG/main" r:embed="rId4"/>
                </a:ext>
              </a:extLst>
            </a:blip>
            <a:stretch>
              <a:fillRect l="-16328" t="-15690" r="-1"/>
            </a:stretch>
          </a:blipFill>
        </p:spPr>
      </p:sp>
      <p:sp>
        <p:nvSpPr>
          <p:cNvPr id="6" name="Freeform 25">
            <a:extLst>
              <a:ext uri="{FF2B5EF4-FFF2-40B4-BE49-F238E27FC236}">
                <a16:creationId xmlns:a16="http://schemas.microsoft.com/office/drawing/2014/main" id="{0A579E2A-4F35-12A3-1968-4D9B468EC81B}"/>
              </a:ext>
            </a:extLst>
          </p:cNvPr>
          <p:cNvSpPr/>
          <p:nvPr/>
        </p:nvSpPr>
        <p:spPr>
          <a:xfrm rot="-5400000" flipV="1">
            <a:off x="14839949" y="6838950"/>
            <a:ext cx="3314701" cy="3581400"/>
          </a:xfrm>
          <a:custGeom>
            <a:avLst/>
            <a:gdLst/>
            <a:ahLst/>
            <a:cxnLst/>
            <a:rect l="l" t="t" r="r" b="b"/>
            <a:pathLst>
              <a:path w="6157558" h="6157558">
                <a:moveTo>
                  <a:pt x="0" y="6157558"/>
                </a:moveTo>
                <a:lnTo>
                  <a:pt x="6157558" y="6157558"/>
                </a:lnTo>
                <a:lnTo>
                  <a:pt x="6157558" y="0"/>
                </a:lnTo>
                <a:lnTo>
                  <a:pt x="0" y="0"/>
                </a:lnTo>
                <a:lnTo>
                  <a:pt x="0" y="6157558"/>
                </a:lnTo>
                <a:close/>
              </a:path>
            </a:pathLst>
          </a:custGeom>
          <a:blipFill>
            <a:blip r:embed="rId3">
              <a:extLst>
                <a:ext uri="{96DAC541-7B7A-43D3-8B79-37D633B846F1}">
                  <asvg:svgBlip xmlns:asvg="http://schemas.microsoft.com/office/drawing/2016/SVG/main" r:embed="rId4"/>
                </a:ext>
              </a:extLst>
            </a:blip>
            <a:stretch>
              <a:fillRect l="-7310" t="-15440" r="1"/>
            </a:stretch>
          </a:blipFill>
        </p:spPr>
      </p:sp>
      <p:sp>
        <p:nvSpPr>
          <p:cNvPr id="26" name="TextBox 2">
            <a:extLst>
              <a:ext uri="{FF2B5EF4-FFF2-40B4-BE49-F238E27FC236}">
                <a16:creationId xmlns:a16="http://schemas.microsoft.com/office/drawing/2014/main" id="{393CC0DD-D44F-C23A-2F07-BCD4537DA816}"/>
              </a:ext>
            </a:extLst>
          </p:cNvPr>
          <p:cNvSpPr txBox="1"/>
          <p:nvPr/>
        </p:nvSpPr>
        <p:spPr>
          <a:xfrm>
            <a:off x="2173097" y="516124"/>
            <a:ext cx="13766990" cy="1846659"/>
          </a:xfrm>
          <a:prstGeom prst="rect">
            <a:avLst/>
          </a:prstGeom>
        </p:spPr>
        <p:txBody>
          <a:bodyPr lIns="0" tIns="0" rIns="0" bIns="0" rtlCol="0" anchor="t">
            <a:spAutoFit/>
          </a:bodyPr>
          <a:lstStyle/>
          <a:p>
            <a:pPr algn="ctr">
              <a:lnSpc>
                <a:spcPts val="7150"/>
              </a:lnSpc>
            </a:pPr>
            <a:r>
              <a:rPr lang="en-US" sz="6000" b="1" dirty="0">
                <a:solidFill>
                  <a:srgbClr val="034383"/>
                </a:solidFill>
                <a:latin typeface="RoBOTO" panose="02000000000000000000" pitchFamily="2" charset="0"/>
                <a:ea typeface="RoBOTO" panose="02000000000000000000" pitchFamily="2" charset="0"/>
                <a:cs typeface="RoBOTO" panose="02000000000000000000" pitchFamily="2" charset="0"/>
                <a:sym typeface="Ubuntu Bold"/>
              </a:rPr>
              <a:t>Workplace Culture &amp; Institutional Transformation</a:t>
            </a:r>
          </a:p>
        </p:txBody>
      </p:sp>
      <p:pic>
        <p:nvPicPr>
          <p:cNvPr id="2" name="Imagen 11">
            <a:extLst>
              <a:ext uri="{FF2B5EF4-FFF2-40B4-BE49-F238E27FC236}">
                <a16:creationId xmlns:a16="http://schemas.microsoft.com/office/drawing/2014/main" id="{CD91523A-FCDB-554D-A34F-CBDB596B2945}"/>
              </a:ext>
            </a:extLst>
          </p:cNvPr>
          <p:cNvPicPr>
            <a:picLocks noChangeAspect="1"/>
          </p:cNvPicPr>
          <p:nvPr/>
        </p:nvPicPr>
        <p:blipFill>
          <a:blip r:embed="rId5"/>
          <a:srcRect/>
          <a:stretch/>
        </p:blipFill>
        <p:spPr>
          <a:xfrm>
            <a:off x="1219200" y="9414836"/>
            <a:ext cx="1530890" cy="375090"/>
          </a:xfrm>
          <a:prstGeom prst="rect">
            <a:avLst/>
          </a:prstGeom>
        </p:spPr>
      </p:pic>
      <p:pic>
        <p:nvPicPr>
          <p:cNvPr id="4" name="Imagen 16">
            <a:extLst>
              <a:ext uri="{FF2B5EF4-FFF2-40B4-BE49-F238E27FC236}">
                <a16:creationId xmlns:a16="http://schemas.microsoft.com/office/drawing/2014/main" id="{ABBCD28E-C932-B99F-5C04-33809886E399}"/>
              </a:ext>
            </a:extLst>
          </p:cNvPr>
          <p:cNvPicPr>
            <a:picLocks noChangeAspect="1"/>
          </p:cNvPicPr>
          <p:nvPr/>
        </p:nvPicPr>
        <p:blipFill>
          <a:blip r:embed="rId6"/>
          <a:srcRect/>
          <a:stretch/>
        </p:blipFill>
        <p:spPr>
          <a:xfrm>
            <a:off x="15925800" y="9414836"/>
            <a:ext cx="1851276" cy="388388"/>
          </a:xfrm>
          <a:prstGeom prst="rect">
            <a:avLst/>
          </a:prstGeom>
        </p:spPr>
      </p:pic>
      <p:sp>
        <p:nvSpPr>
          <p:cNvPr id="10" name="TextBox 24">
            <a:extLst>
              <a:ext uri="{FF2B5EF4-FFF2-40B4-BE49-F238E27FC236}">
                <a16:creationId xmlns:a16="http://schemas.microsoft.com/office/drawing/2014/main" id="{8796DE48-7DD1-1790-A172-D731A77B1546}"/>
              </a:ext>
            </a:extLst>
          </p:cNvPr>
          <p:cNvSpPr txBox="1"/>
          <p:nvPr/>
        </p:nvSpPr>
        <p:spPr>
          <a:xfrm>
            <a:off x="762000" y="2878905"/>
            <a:ext cx="16840200" cy="6255302"/>
          </a:xfrm>
          <a:prstGeom prst="rect">
            <a:avLst/>
          </a:prstGeom>
        </p:spPr>
        <p:txBody>
          <a:bodyPr wrap="square" lIns="0" tIns="0" rIns="0" bIns="0" rtlCol="0" anchor="t">
            <a:spAutoFit/>
          </a:bodyPr>
          <a:lstStyle/>
          <a:p>
            <a:pPr algn="just">
              <a:lnSpc>
                <a:spcPct val="107000"/>
              </a:lnSpc>
              <a:spcAft>
                <a:spcPts val="800"/>
              </a:spcAft>
              <a:buNone/>
              <a:tabLst>
                <a:tab pos="457200" algn="l"/>
              </a:tabLst>
            </a:pPr>
            <a:r>
              <a:rPr lang="en-US" sz="2000" kern="100" dirty="0">
                <a:effectLst/>
                <a:latin typeface="Roboto" panose="02000000000000000000" pitchFamily="2" charset="0"/>
                <a:ea typeface="Roboto" panose="02000000000000000000" pitchFamily="2" charset="0"/>
                <a:cs typeface="Roboto" panose="02000000000000000000" pitchFamily="2" charset="0"/>
              </a:rPr>
              <a:t>These </a:t>
            </a:r>
            <a:r>
              <a:rPr lang="en-US" sz="2000" b="1" kern="100" dirty="0">
                <a:effectLst/>
                <a:latin typeface="Roboto" panose="02000000000000000000" pitchFamily="2" charset="0"/>
                <a:ea typeface="Roboto" panose="02000000000000000000" pitchFamily="2" charset="0"/>
                <a:cs typeface="Roboto" panose="02000000000000000000" pitchFamily="2" charset="0"/>
              </a:rPr>
              <a:t>Tools for Gender Mainstreaming</a:t>
            </a:r>
            <a:r>
              <a:rPr lang="en-US" sz="2000" kern="100" dirty="0">
                <a:effectLst/>
                <a:latin typeface="Roboto" panose="02000000000000000000" pitchFamily="2" charset="0"/>
                <a:ea typeface="Roboto" panose="02000000000000000000" pitchFamily="2" charset="0"/>
                <a:cs typeface="Roboto" panose="02000000000000000000" pitchFamily="2" charset="0"/>
              </a:rPr>
              <a:t> are designed to support gender equality strategy implementation, evaluation, and transformation and you can find further details in </a:t>
            </a:r>
            <a:r>
              <a:rPr lang="en-US" sz="2000" b="1" dirty="0">
                <a:latin typeface="RoBOTO" panose="02000000000000000000" pitchFamily="2" charset="0"/>
                <a:ea typeface="RoBOTO" panose="02000000000000000000" pitchFamily="2" charset="0"/>
                <a:cs typeface="RoBOTO" panose="02000000000000000000" pitchFamily="2" charset="0"/>
                <a:sym typeface="Open Sans 1"/>
              </a:rPr>
              <a:t>Module 1: Workplace Culture &amp; Institutional Transformation</a:t>
            </a:r>
            <a:endParaRPr lang="en-US" sz="2000" dirty="0">
              <a:effectLst/>
              <a:latin typeface="Roboto" panose="02000000000000000000" pitchFamily="2" charset="0"/>
              <a:ea typeface="Roboto" panose="02000000000000000000" pitchFamily="2" charset="0"/>
              <a:cs typeface="Roboto" panose="02000000000000000000" pitchFamily="2" charset="0"/>
            </a:endParaRPr>
          </a:p>
          <a:p>
            <a:pPr algn="just">
              <a:lnSpc>
                <a:spcPct val="107000"/>
              </a:lnSpc>
              <a:spcAft>
                <a:spcPts val="800"/>
              </a:spcAft>
              <a:buNone/>
            </a:pPr>
            <a:r>
              <a:rPr lang="en-US" sz="2000" b="1" kern="100" dirty="0">
                <a:effectLst/>
                <a:latin typeface="Roboto" panose="02000000000000000000" pitchFamily="2" charset="0"/>
                <a:ea typeface="Roboto" panose="02000000000000000000" pitchFamily="2" charset="0"/>
                <a:cs typeface="Roboto" panose="02000000000000000000" pitchFamily="2" charset="0"/>
              </a:rPr>
              <a:t>Importance of a Gender Equality Strategy</a:t>
            </a:r>
            <a:endParaRPr lang="en-US" sz="2000" dirty="0">
              <a:effectLst/>
              <a:latin typeface="Roboto" panose="02000000000000000000" pitchFamily="2" charset="0"/>
              <a:ea typeface="Roboto" panose="02000000000000000000" pitchFamily="2" charset="0"/>
              <a:cs typeface="Roboto" panose="02000000000000000000" pitchFamily="2" charset="0"/>
            </a:endParaRPr>
          </a:p>
          <a:p>
            <a:pPr marL="342900" lvl="0" indent="-342900" algn="just">
              <a:lnSpc>
                <a:spcPct val="107000"/>
              </a:lnSpc>
              <a:spcAft>
                <a:spcPts val="800"/>
              </a:spcAft>
              <a:buSzPts val="1000"/>
              <a:buFont typeface="Arial" panose="020B0604020202020204" pitchFamily="34" charset="0"/>
              <a:buChar char="•"/>
              <a:tabLst>
                <a:tab pos="457200" algn="l"/>
              </a:tabLst>
            </a:pPr>
            <a:r>
              <a:rPr lang="en-US" sz="2000" kern="100" dirty="0">
                <a:effectLst/>
                <a:latin typeface="Roboto" panose="02000000000000000000" pitchFamily="2" charset="0"/>
                <a:ea typeface="Roboto" panose="02000000000000000000" pitchFamily="2" charset="0"/>
                <a:cs typeface="Roboto" panose="02000000000000000000" pitchFamily="2" charset="0"/>
              </a:rPr>
              <a:t>Serves as the foundation for gender diversity initiatives and progress tracking.</a:t>
            </a:r>
            <a:endParaRPr lang="en-US" sz="2000" dirty="0">
              <a:effectLst/>
              <a:latin typeface="Roboto" panose="02000000000000000000" pitchFamily="2" charset="0"/>
              <a:ea typeface="Roboto" panose="02000000000000000000" pitchFamily="2" charset="0"/>
              <a:cs typeface="Roboto" panose="02000000000000000000" pitchFamily="2" charset="0"/>
            </a:endParaRPr>
          </a:p>
          <a:p>
            <a:pPr marL="342900" lvl="0" indent="-342900" algn="just">
              <a:lnSpc>
                <a:spcPct val="107000"/>
              </a:lnSpc>
              <a:spcAft>
                <a:spcPts val="800"/>
              </a:spcAft>
              <a:buSzPts val="1000"/>
              <a:buFont typeface="Arial" panose="020B0604020202020204" pitchFamily="34" charset="0"/>
              <a:buChar char="•"/>
              <a:tabLst>
                <a:tab pos="457200" algn="l"/>
              </a:tabLst>
            </a:pPr>
            <a:r>
              <a:rPr lang="en-US" sz="2000" kern="100" dirty="0">
                <a:effectLst/>
                <a:latin typeface="Roboto" panose="02000000000000000000" pitchFamily="2" charset="0"/>
                <a:ea typeface="Roboto" panose="02000000000000000000" pitchFamily="2" charset="0"/>
                <a:cs typeface="Roboto" panose="02000000000000000000" pitchFamily="2" charset="0"/>
              </a:rPr>
              <a:t>Establishes a framework for commitments and actions towards gender equality.</a:t>
            </a:r>
            <a:endParaRPr lang="en-US" sz="2000" dirty="0">
              <a:effectLst/>
              <a:latin typeface="Roboto" panose="02000000000000000000" pitchFamily="2" charset="0"/>
              <a:ea typeface="Roboto" panose="02000000000000000000" pitchFamily="2" charset="0"/>
              <a:cs typeface="Roboto" panose="02000000000000000000" pitchFamily="2" charset="0"/>
            </a:endParaRPr>
          </a:p>
          <a:p>
            <a:pPr algn="just">
              <a:lnSpc>
                <a:spcPct val="107000"/>
              </a:lnSpc>
              <a:spcAft>
                <a:spcPts val="800"/>
              </a:spcAft>
              <a:buNone/>
            </a:pPr>
            <a:r>
              <a:rPr lang="en-US" sz="2000" b="1" kern="100" dirty="0">
                <a:effectLst/>
                <a:latin typeface="Roboto" panose="02000000000000000000" pitchFamily="2" charset="0"/>
                <a:ea typeface="Roboto" panose="02000000000000000000" pitchFamily="2" charset="0"/>
                <a:cs typeface="Roboto" panose="02000000000000000000" pitchFamily="2" charset="0"/>
              </a:rPr>
              <a:t>Key Elements of the Strategy</a:t>
            </a:r>
            <a:endParaRPr lang="en-US" sz="2000" dirty="0">
              <a:effectLst/>
              <a:latin typeface="Roboto" panose="02000000000000000000" pitchFamily="2" charset="0"/>
              <a:ea typeface="Roboto" panose="02000000000000000000" pitchFamily="2" charset="0"/>
              <a:cs typeface="Roboto" panose="02000000000000000000" pitchFamily="2" charset="0"/>
            </a:endParaRPr>
          </a:p>
          <a:p>
            <a:pPr marL="342900" lvl="0" indent="-342900" algn="just">
              <a:lnSpc>
                <a:spcPct val="107000"/>
              </a:lnSpc>
              <a:spcAft>
                <a:spcPts val="800"/>
              </a:spcAft>
              <a:buSzPts val="1000"/>
              <a:buFont typeface="Arial" panose="020B0604020202020204" pitchFamily="34" charset="0"/>
              <a:buChar char="•"/>
              <a:tabLst>
                <a:tab pos="457200" algn="l"/>
              </a:tabLst>
            </a:pPr>
            <a:r>
              <a:rPr lang="en-US" sz="2000" kern="100" dirty="0">
                <a:effectLst/>
                <a:latin typeface="Roboto" panose="02000000000000000000" pitchFamily="2" charset="0"/>
                <a:ea typeface="Roboto" panose="02000000000000000000" pitchFamily="2" charset="0"/>
                <a:cs typeface="Roboto" panose="02000000000000000000" pitchFamily="2" charset="0"/>
              </a:rPr>
              <a:t>Defines goals, activities, responsibilities, and timelines.</a:t>
            </a:r>
            <a:endParaRPr lang="en-US" sz="2000" dirty="0">
              <a:effectLst/>
              <a:latin typeface="Roboto" panose="02000000000000000000" pitchFamily="2" charset="0"/>
              <a:ea typeface="Roboto" panose="02000000000000000000" pitchFamily="2" charset="0"/>
              <a:cs typeface="Roboto" panose="02000000000000000000" pitchFamily="2" charset="0"/>
            </a:endParaRPr>
          </a:p>
          <a:p>
            <a:pPr marL="342900" lvl="0" indent="-342900" algn="just">
              <a:lnSpc>
                <a:spcPct val="107000"/>
              </a:lnSpc>
              <a:spcAft>
                <a:spcPts val="800"/>
              </a:spcAft>
              <a:buSzPts val="1000"/>
              <a:buFont typeface="Arial" panose="020B0604020202020204" pitchFamily="34" charset="0"/>
              <a:buChar char="•"/>
              <a:tabLst>
                <a:tab pos="457200" algn="l"/>
              </a:tabLst>
            </a:pPr>
            <a:r>
              <a:rPr lang="en-US" sz="2000" kern="100" dirty="0">
                <a:effectLst/>
                <a:latin typeface="Roboto" panose="02000000000000000000" pitchFamily="2" charset="0"/>
                <a:ea typeface="Roboto" panose="02000000000000000000" pitchFamily="2" charset="0"/>
                <a:cs typeface="Roboto" panose="02000000000000000000" pitchFamily="2" charset="0"/>
              </a:rPr>
              <a:t>Uses gender audit results to create a targeted action plan addressing identified gaps.</a:t>
            </a:r>
            <a:endParaRPr lang="en-US" sz="2000" dirty="0">
              <a:effectLst/>
              <a:latin typeface="Roboto" panose="02000000000000000000" pitchFamily="2" charset="0"/>
              <a:ea typeface="Roboto" panose="02000000000000000000" pitchFamily="2" charset="0"/>
              <a:cs typeface="Roboto" panose="02000000000000000000" pitchFamily="2" charset="0"/>
            </a:endParaRPr>
          </a:p>
          <a:p>
            <a:pPr algn="just">
              <a:lnSpc>
                <a:spcPct val="107000"/>
              </a:lnSpc>
              <a:spcAft>
                <a:spcPts val="800"/>
              </a:spcAft>
              <a:buNone/>
            </a:pPr>
            <a:r>
              <a:rPr lang="en-US" sz="2000" b="1" kern="100" dirty="0">
                <a:effectLst/>
                <a:latin typeface="Roboto" panose="02000000000000000000" pitchFamily="2" charset="0"/>
                <a:ea typeface="Roboto" panose="02000000000000000000" pitchFamily="2" charset="0"/>
                <a:cs typeface="Roboto" panose="02000000000000000000" pitchFamily="2" charset="0"/>
              </a:rPr>
              <a:t>Comprehensive Approach for Success</a:t>
            </a:r>
            <a:endParaRPr lang="en-US" sz="2000" dirty="0">
              <a:effectLst/>
              <a:latin typeface="Roboto" panose="02000000000000000000" pitchFamily="2" charset="0"/>
              <a:ea typeface="Roboto" panose="02000000000000000000" pitchFamily="2" charset="0"/>
              <a:cs typeface="Roboto" panose="02000000000000000000" pitchFamily="2" charset="0"/>
            </a:endParaRPr>
          </a:p>
          <a:p>
            <a:pPr marL="342900" lvl="0" indent="-342900" algn="just">
              <a:lnSpc>
                <a:spcPct val="107000"/>
              </a:lnSpc>
              <a:spcAft>
                <a:spcPts val="800"/>
              </a:spcAft>
              <a:buSzPts val="1000"/>
              <a:buFont typeface="Arial" panose="020B0604020202020204" pitchFamily="34" charset="0"/>
              <a:buChar char="•"/>
              <a:tabLst>
                <a:tab pos="457200" algn="l"/>
              </a:tabLst>
            </a:pPr>
            <a:r>
              <a:rPr lang="en-US" sz="2000" kern="100" dirty="0">
                <a:effectLst/>
                <a:latin typeface="Roboto" panose="02000000000000000000" pitchFamily="2" charset="0"/>
                <a:ea typeface="Roboto" panose="02000000000000000000" pitchFamily="2" charset="0"/>
                <a:cs typeface="Roboto" panose="02000000000000000000" pitchFamily="2" charset="0"/>
              </a:rPr>
              <a:t>Moves beyond isolated, ineffective gender equality measures.</a:t>
            </a:r>
            <a:endParaRPr lang="en-US" sz="2000" dirty="0">
              <a:effectLst/>
              <a:latin typeface="Roboto" panose="02000000000000000000" pitchFamily="2" charset="0"/>
              <a:ea typeface="Roboto" panose="02000000000000000000" pitchFamily="2" charset="0"/>
              <a:cs typeface="Roboto" panose="02000000000000000000" pitchFamily="2" charset="0"/>
            </a:endParaRPr>
          </a:p>
          <a:p>
            <a:pPr marL="342900" lvl="0" indent="-342900" algn="just">
              <a:lnSpc>
                <a:spcPct val="107000"/>
              </a:lnSpc>
              <a:spcAft>
                <a:spcPts val="800"/>
              </a:spcAft>
              <a:buSzPts val="1000"/>
              <a:buFont typeface="Arial" panose="020B0604020202020204" pitchFamily="34" charset="0"/>
              <a:buChar char="•"/>
              <a:tabLst>
                <a:tab pos="457200" algn="l"/>
              </a:tabLst>
            </a:pPr>
            <a:r>
              <a:rPr lang="en-US" sz="2000" kern="100" dirty="0">
                <a:effectLst/>
                <a:latin typeface="Roboto" panose="02000000000000000000" pitchFamily="2" charset="0"/>
                <a:ea typeface="Roboto" panose="02000000000000000000" pitchFamily="2" charset="0"/>
                <a:cs typeface="Roboto" panose="02000000000000000000" pitchFamily="2" charset="0"/>
              </a:rPr>
              <a:t>Ensures proper allocation of funds and resources for gender initiatives.</a:t>
            </a:r>
            <a:endParaRPr lang="en-US" sz="2000" dirty="0">
              <a:effectLst/>
              <a:latin typeface="Roboto" panose="02000000000000000000" pitchFamily="2" charset="0"/>
              <a:ea typeface="Roboto" panose="02000000000000000000" pitchFamily="2" charset="0"/>
              <a:cs typeface="Roboto" panose="02000000000000000000" pitchFamily="2" charset="0"/>
            </a:endParaRPr>
          </a:p>
          <a:p>
            <a:pPr marL="342900" lvl="0" indent="-342900" algn="just">
              <a:lnSpc>
                <a:spcPct val="107000"/>
              </a:lnSpc>
              <a:spcAft>
                <a:spcPts val="800"/>
              </a:spcAft>
              <a:buSzPts val="1000"/>
              <a:buFont typeface="Arial" panose="020B0604020202020204" pitchFamily="34" charset="0"/>
              <a:buChar char="•"/>
              <a:tabLst>
                <a:tab pos="457200" algn="l"/>
              </a:tabLst>
            </a:pPr>
            <a:r>
              <a:rPr lang="en-US" sz="2000" kern="100" dirty="0">
                <a:effectLst/>
                <a:latin typeface="Roboto" panose="02000000000000000000" pitchFamily="2" charset="0"/>
                <a:ea typeface="Roboto" panose="02000000000000000000" pitchFamily="2" charset="0"/>
                <a:cs typeface="Roboto" panose="02000000000000000000" pitchFamily="2" charset="0"/>
              </a:rPr>
              <a:t>Encourages organization-wide collaboration and commitment to shared goals.</a:t>
            </a:r>
            <a:endParaRPr lang="en-US" sz="2000" dirty="0">
              <a:effectLst/>
              <a:latin typeface="Roboto" panose="02000000000000000000" pitchFamily="2" charset="0"/>
              <a:ea typeface="Roboto" panose="02000000000000000000" pitchFamily="2" charset="0"/>
              <a:cs typeface="Roboto" panose="02000000000000000000" pitchFamily="2" charset="0"/>
            </a:endParaRPr>
          </a:p>
          <a:p>
            <a:pPr algn="just">
              <a:lnSpc>
                <a:spcPct val="107000"/>
              </a:lnSpc>
              <a:spcAft>
                <a:spcPts val="800"/>
              </a:spcAft>
              <a:buNone/>
            </a:pPr>
            <a:r>
              <a:rPr lang="en-US" sz="2000" kern="100" dirty="0">
                <a:effectLst/>
                <a:latin typeface="Roboto" panose="02000000000000000000" pitchFamily="2" charset="0"/>
                <a:ea typeface="Roboto" panose="02000000000000000000" pitchFamily="2" charset="0"/>
                <a:cs typeface="Roboto" panose="02000000000000000000" pitchFamily="2" charset="0"/>
              </a:rPr>
              <a:t> </a:t>
            </a:r>
            <a:r>
              <a:rPr lang="en-US" sz="2000" b="1" kern="100" dirty="0">
                <a:effectLst/>
                <a:latin typeface="Roboto" panose="02000000000000000000" pitchFamily="2" charset="0"/>
                <a:ea typeface="Roboto" panose="02000000000000000000" pitchFamily="2" charset="0"/>
                <a:cs typeface="Roboto" panose="02000000000000000000" pitchFamily="2" charset="0"/>
              </a:rPr>
              <a:t>Why a Strategy Matters</a:t>
            </a:r>
            <a:endParaRPr lang="en-US" sz="2000" dirty="0">
              <a:effectLst/>
              <a:latin typeface="Roboto" panose="02000000000000000000" pitchFamily="2" charset="0"/>
              <a:ea typeface="Roboto" panose="02000000000000000000" pitchFamily="2" charset="0"/>
              <a:cs typeface="Roboto" panose="02000000000000000000" pitchFamily="2" charset="0"/>
            </a:endParaRPr>
          </a:p>
          <a:p>
            <a:pPr marL="342900" lvl="0" indent="-342900" algn="just">
              <a:lnSpc>
                <a:spcPct val="107000"/>
              </a:lnSpc>
              <a:spcAft>
                <a:spcPts val="800"/>
              </a:spcAft>
              <a:buSzPts val="1000"/>
              <a:buFont typeface="Arial" panose="020B0604020202020204" pitchFamily="34" charset="0"/>
              <a:buChar char="•"/>
              <a:tabLst>
                <a:tab pos="457200" algn="l"/>
              </a:tabLst>
            </a:pPr>
            <a:r>
              <a:rPr lang="en-US" sz="2000" kern="100" dirty="0">
                <a:effectLst/>
                <a:latin typeface="Roboto" panose="02000000000000000000" pitchFamily="2" charset="0"/>
                <a:ea typeface="Roboto" panose="02000000000000000000" pitchFamily="2" charset="0"/>
                <a:cs typeface="Roboto" panose="02000000000000000000" pitchFamily="2" charset="0"/>
              </a:rPr>
              <a:t>Provides clarity in daily decisions to align with long-term gender equality objectives.</a:t>
            </a:r>
            <a:endParaRPr lang="en-US" sz="2000" dirty="0">
              <a:effectLst/>
              <a:latin typeface="Roboto" panose="02000000000000000000" pitchFamily="2" charset="0"/>
              <a:ea typeface="Roboto" panose="02000000000000000000" pitchFamily="2" charset="0"/>
              <a:cs typeface="Roboto" panose="02000000000000000000" pitchFamily="2" charset="0"/>
            </a:endParaRPr>
          </a:p>
          <a:p>
            <a:pPr marL="342900" lvl="0" indent="-342900" algn="just">
              <a:lnSpc>
                <a:spcPct val="107000"/>
              </a:lnSpc>
              <a:spcAft>
                <a:spcPts val="800"/>
              </a:spcAft>
              <a:buSzPts val="1000"/>
              <a:buFont typeface="Arial" panose="020B0604020202020204" pitchFamily="34" charset="0"/>
              <a:buChar char="•"/>
              <a:tabLst>
                <a:tab pos="457200" algn="l"/>
              </a:tabLst>
            </a:pPr>
            <a:r>
              <a:rPr lang="en-US" sz="2000" kern="100" dirty="0">
                <a:effectLst/>
                <a:latin typeface="Roboto" panose="02000000000000000000" pitchFamily="2" charset="0"/>
                <a:ea typeface="Roboto" panose="02000000000000000000" pitchFamily="2" charset="0"/>
                <a:cs typeface="Roboto" panose="02000000000000000000" pitchFamily="2" charset="0"/>
              </a:rPr>
              <a:t>Without it, assessing progress and impact becomes difficult</a:t>
            </a:r>
            <a:endParaRPr lang="en-US" sz="2000" dirty="0">
              <a:latin typeface="Roboto" panose="02000000000000000000" pitchFamily="2" charset="0"/>
              <a:ea typeface="Roboto" panose="02000000000000000000" pitchFamily="2" charset="0"/>
              <a:cs typeface="Roboto" panose="02000000000000000000" pitchFamily="2" charset="0"/>
              <a:sym typeface="Open Sans 1"/>
            </a:endParaRPr>
          </a:p>
        </p:txBody>
      </p:sp>
    </p:spTree>
    <p:extLst>
      <p:ext uri="{BB962C8B-B14F-4D97-AF65-F5344CB8AC3E}">
        <p14:creationId xmlns:p14="http://schemas.microsoft.com/office/powerpoint/2010/main" val="3926957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D801C-94C8-4856-A7B2-8A51364FDCE7}"/>
            </a:ext>
          </a:extLst>
        </p:cNvPr>
        <p:cNvGrpSpPr/>
        <p:nvPr/>
      </p:nvGrpSpPr>
      <p:grpSpPr>
        <a:xfrm>
          <a:off x="0" y="0"/>
          <a:ext cx="0" cy="0"/>
          <a:chOff x="0" y="0"/>
          <a:chExt cx="0" cy="0"/>
        </a:xfrm>
      </p:grpSpPr>
      <p:grpSp>
        <p:nvGrpSpPr>
          <p:cNvPr id="7" name="Group 19">
            <a:extLst>
              <a:ext uri="{FF2B5EF4-FFF2-40B4-BE49-F238E27FC236}">
                <a16:creationId xmlns:a16="http://schemas.microsoft.com/office/drawing/2014/main" id="{2001D00F-2655-627A-A1B9-5ECCDE2AEC40}"/>
              </a:ext>
            </a:extLst>
          </p:cNvPr>
          <p:cNvGrpSpPr/>
          <p:nvPr/>
        </p:nvGrpSpPr>
        <p:grpSpPr>
          <a:xfrm rot="-10800000">
            <a:off x="510924" y="2436828"/>
            <a:ext cx="17396076" cy="6908219"/>
            <a:chOff x="0" y="0"/>
            <a:chExt cx="2568297" cy="2477873"/>
          </a:xfrm>
        </p:grpSpPr>
        <p:sp>
          <p:nvSpPr>
            <p:cNvPr id="8" name="Freeform 20">
              <a:extLst>
                <a:ext uri="{FF2B5EF4-FFF2-40B4-BE49-F238E27FC236}">
                  <a16:creationId xmlns:a16="http://schemas.microsoft.com/office/drawing/2014/main" id="{7872B133-CFD8-DDE5-2299-AF0A606BCB81}"/>
                </a:ext>
              </a:extLst>
            </p:cNvPr>
            <p:cNvSpPr/>
            <p:nvPr/>
          </p:nvSpPr>
          <p:spPr>
            <a:xfrm>
              <a:off x="0" y="0"/>
              <a:ext cx="2568297" cy="2477873"/>
            </a:xfrm>
            <a:custGeom>
              <a:avLst/>
              <a:gdLst/>
              <a:ahLst/>
              <a:cxnLst/>
              <a:rect l="l" t="t" r="r" b="b"/>
              <a:pathLst>
                <a:path w="2568297" h="2477873">
                  <a:moveTo>
                    <a:pt x="0" y="0"/>
                  </a:moveTo>
                  <a:lnTo>
                    <a:pt x="2568297" y="0"/>
                  </a:lnTo>
                  <a:lnTo>
                    <a:pt x="2568297" y="2477873"/>
                  </a:lnTo>
                  <a:lnTo>
                    <a:pt x="0" y="2477873"/>
                  </a:lnTo>
                  <a:close/>
                </a:path>
              </a:pathLst>
            </a:custGeom>
            <a:solidFill>
              <a:srgbClr val="EFEFEF"/>
            </a:solidFill>
          </p:spPr>
        </p:sp>
        <p:sp>
          <p:nvSpPr>
            <p:cNvPr id="9" name="TextBox 21">
              <a:extLst>
                <a:ext uri="{FF2B5EF4-FFF2-40B4-BE49-F238E27FC236}">
                  <a16:creationId xmlns:a16="http://schemas.microsoft.com/office/drawing/2014/main" id="{27013726-F66C-0A65-F9F1-8C9D8DC4A807}"/>
                </a:ext>
              </a:extLst>
            </p:cNvPr>
            <p:cNvSpPr txBox="1"/>
            <p:nvPr/>
          </p:nvSpPr>
          <p:spPr>
            <a:xfrm>
              <a:off x="0" y="-38100"/>
              <a:ext cx="2568297" cy="2515973"/>
            </a:xfrm>
            <a:prstGeom prst="rect">
              <a:avLst/>
            </a:prstGeom>
          </p:spPr>
          <p:txBody>
            <a:bodyPr lIns="50800" tIns="50800" rIns="50800" bIns="50800" rtlCol="0" anchor="ctr"/>
            <a:lstStyle/>
            <a:p>
              <a:pPr algn="ctr">
                <a:lnSpc>
                  <a:spcPts val="3295"/>
                </a:lnSpc>
              </a:pPr>
              <a:endParaRPr/>
            </a:p>
          </p:txBody>
        </p:sp>
      </p:grpSp>
      <p:sp>
        <p:nvSpPr>
          <p:cNvPr id="5" name="Freeform 3">
            <a:extLst>
              <a:ext uri="{FF2B5EF4-FFF2-40B4-BE49-F238E27FC236}">
                <a16:creationId xmlns:a16="http://schemas.microsoft.com/office/drawing/2014/main" id="{F5275262-F79B-D681-C154-6AEC1140C71F}"/>
              </a:ext>
            </a:extLst>
          </p:cNvPr>
          <p:cNvSpPr/>
          <p:nvPr/>
        </p:nvSpPr>
        <p:spPr>
          <a:xfrm rot="-5400000" flipH="1">
            <a:off x="323851" y="-323850"/>
            <a:ext cx="3390900" cy="4038602"/>
          </a:xfrm>
          <a:custGeom>
            <a:avLst/>
            <a:gdLst/>
            <a:ahLst/>
            <a:cxnLst/>
            <a:rect l="l" t="t" r="r" b="b"/>
            <a:pathLst>
              <a:path w="6157558" h="6157558">
                <a:moveTo>
                  <a:pt x="6157558" y="0"/>
                </a:moveTo>
                <a:lnTo>
                  <a:pt x="0" y="0"/>
                </a:lnTo>
                <a:lnTo>
                  <a:pt x="0" y="6157557"/>
                </a:lnTo>
                <a:lnTo>
                  <a:pt x="6157558" y="6157557"/>
                </a:lnTo>
                <a:lnTo>
                  <a:pt x="6157558" y="0"/>
                </a:lnTo>
                <a:close/>
              </a:path>
            </a:pathLst>
          </a:custGeom>
          <a:blipFill>
            <a:blip r:embed="rId2">
              <a:extLst>
                <a:ext uri="{96DAC541-7B7A-43D3-8B79-37D633B846F1}">
                  <asvg:svgBlip xmlns:asvg="http://schemas.microsoft.com/office/drawing/2016/SVG/main" r:embed="rId3"/>
                </a:ext>
              </a:extLst>
            </a:blip>
            <a:stretch>
              <a:fillRect l="-16328" t="-15690" r="-1"/>
            </a:stretch>
          </a:blipFill>
        </p:spPr>
      </p:sp>
      <p:sp>
        <p:nvSpPr>
          <p:cNvPr id="6" name="Freeform 25">
            <a:extLst>
              <a:ext uri="{FF2B5EF4-FFF2-40B4-BE49-F238E27FC236}">
                <a16:creationId xmlns:a16="http://schemas.microsoft.com/office/drawing/2014/main" id="{3CC80AA9-79EF-0D46-9E3D-3F267A467B39}"/>
              </a:ext>
            </a:extLst>
          </p:cNvPr>
          <p:cNvSpPr/>
          <p:nvPr/>
        </p:nvSpPr>
        <p:spPr>
          <a:xfrm rot="-5400000" flipV="1">
            <a:off x="14839949" y="6838950"/>
            <a:ext cx="3314701" cy="3581400"/>
          </a:xfrm>
          <a:custGeom>
            <a:avLst/>
            <a:gdLst/>
            <a:ahLst/>
            <a:cxnLst/>
            <a:rect l="l" t="t" r="r" b="b"/>
            <a:pathLst>
              <a:path w="6157558" h="6157558">
                <a:moveTo>
                  <a:pt x="0" y="6157558"/>
                </a:moveTo>
                <a:lnTo>
                  <a:pt x="6157558" y="6157558"/>
                </a:lnTo>
                <a:lnTo>
                  <a:pt x="6157558" y="0"/>
                </a:lnTo>
                <a:lnTo>
                  <a:pt x="0" y="0"/>
                </a:lnTo>
                <a:lnTo>
                  <a:pt x="0" y="6157558"/>
                </a:lnTo>
                <a:close/>
              </a:path>
            </a:pathLst>
          </a:custGeom>
          <a:blipFill>
            <a:blip r:embed="rId2">
              <a:extLst>
                <a:ext uri="{96DAC541-7B7A-43D3-8B79-37D633B846F1}">
                  <asvg:svgBlip xmlns:asvg="http://schemas.microsoft.com/office/drawing/2016/SVG/main" r:embed="rId3"/>
                </a:ext>
              </a:extLst>
            </a:blip>
            <a:stretch>
              <a:fillRect l="-7310" t="-15440" r="1"/>
            </a:stretch>
          </a:blipFill>
        </p:spPr>
      </p:sp>
      <p:sp>
        <p:nvSpPr>
          <p:cNvPr id="26" name="TextBox 2">
            <a:extLst>
              <a:ext uri="{FF2B5EF4-FFF2-40B4-BE49-F238E27FC236}">
                <a16:creationId xmlns:a16="http://schemas.microsoft.com/office/drawing/2014/main" id="{B13ECF4F-965D-494B-712A-C432CE1D526A}"/>
              </a:ext>
            </a:extLst>
          </p:cNvPr>
          <p:cNvSpPr txBox="1"/>
          <p:nvPr/>
        </p:nvSpPr>
        <p:spPr>
          <a:xfrm>
            <a:off x="2173097" y="516124"/>
            <a:ext cx="13766990" cy="1846659"/>
          </a:xfrm>
          <a:prstGeom prst="rect">
            <a:avLst/>
          </a:prstGeom>
        </p:spPr>
        <p:txBody>
          <a:bodyPr lIns="0" tIns="0" rIns="0" bIns="0" rtlCol="0" anchor="t">
            <a:spAutoFit/>
          </a:bodyPr>
          <a:lstStyle/>
          <a:p>
            <a:pPr algn="ctr">
              <a:lnSpc>
                <a:spcPts val="7150"/>
              </a:lnSpc>
            </a:pPr>
            <a:r>
              <a:rPr lang="en-US" sz="6000" b="1" dirty="0">
                <a:solidFill>
                  <a:srgbClr val="034383"/>
                </a:solidFill>
                <a:latin typeface="RoBOTO" panose="02000000000000000000" pitchFamily="2" charset="0"/>
                <a:ea typeface="RoBOTO" panose="02000000000000000000" pitchFamily="2" charset="0"/>
                <a:cs typeface="RoBOTO" panose="02000000000000000000" pitchFamily="2" charset="0"/>
                <a:sym typeface="Ubuntu Bold"/>
              </a:rPr>
              <a:t>Workplace Culture &amp; Institutional Transformation</a:t>
            </a:r>
          </a:p>
        </p:txBody>
      </p:sp>
      <p:pic>
        <p:nvPicPr>
          <p:cNvPr id="2" name="Imagen 11">
            <a:extLst>
              <a:ext uri="{FF2B5EF4-FFF2-40B4-BE49-F238E27FC236}">
                <a16:creationId xmlns:a16="http://schemas.microsoft.com/office/drawing/2014/main" id="{1760BD38-2737-286F-8BF6-BCFCE456029C}"/>
              </a:ext>
            </a:extLst>
          </p:cNvPr>
          <p:cNvPicPr>
            <a:picLocks noChangeAspect="1"/>
          </p:cNvPicPr>
          <p:nvPr/>
        </p:nvPicPr>
        <p:blipFill>
          <a:blip r:embed="rId4"/>
          <a:srcRect/>
          <a:stretch/>
        </p:blipFill>
        <p:spPr>
          <a:xfrm>
            <a:off x="1219200" y="9414836"/>
            <a:ext cx="1530890" cy="375090"/>
          </a:xfrm>
          <a:prstGeom prst="rect">
            <a:avLst/>
          </a:prstGeom>
        </p:spPr>
      </p:pic>
      <p:pic>
        <p:nvPicPr>
          <p:cNvPr id="4" name="Imagen 16">
            <a:extLst>
              <a:ext uri="{FF2B5EF4-FFF2-40B4-BE49-F238E27FC236}">
                <a16:creationId xmlns:a16="http://schemas.microsoft.com/office/drawing/2014/main" id="{A1F20B80-65FE-4334-BFA2-ADD61ADD4EB5}"/>
              </a:ext>
            </a:extLst>
          </p:cNvPr>
          <p:cNvPicPr>
            <a:picLocks noChangeAspect="1"/>
          </p:cNvPicPr>
          <p:nvPr/>
        </p:nvPicPr>
        <p:blipFill>
          <a:blip r:embed="rId5"/>
          <a:srcRect/>
          <a:stretch/>
        </p:blipFill>
        <p:spPr>
          <a:xfrm>
            <a:off x="15925800" y="9414836"/>
            <a:ext cx="1851276" cy="388388"/>
          </a:xfrm>
          <a:prstGeom prst="rect">
            <a:avLst/>
          </a:prstGeom>
        </p:spPr>
      </p:pic>
      <p:sp>
        <p:nvSpPr>
          <p:cNvPr id="10" name="TextBox 24">
            <a:extLst>
              <a:ext uri="{FF2B5EF4-FFF2-40B4-BE49-F238E27FC236}">
                <a16:creationId xmlns:a16="http://schemas.microsoft.com/office/drawing/2014/main" id="{B722B572-F2F4-0DA7-34E8-67F5485F881B}"/>
              </a:ext>
            </a:extLst>
          </p:cNvPr>
          <p:cNvSpPr txBox="1"/>
          <p:nvPr/>
        </p:nvSpPr>
        <p:spPr>
          <a:xfrm>
            <a:off x="762000" y="2878905"/>
            <a:ext cx="16840200" cy="6152710"/>
          </a:xfrm>
          <a:prstGeom prst="rect">
            <a:avLst/>
          </a:prstGeom>
        </p:spPr>
        <p:txBody>
          <a:bodyPr wrap="square" lIns="0" tIns="0" rIns="0" bIns="0" rtlCol="0" anchor="t">
            <a:spAutoFit/>
          </a:bodyPr>
          <a:lstStyle/>
          <a:p>
            <a:pPr algn="just">
              <a:lnSpc>
                <a:spcPct val="107000"/>
              </a:lnSpc>
              <a:spcAft>
                <a:spcPts val="800"/>
              </a:spcAft>
              <a:buNone/>
              <a:tabLst>
                <a:tab pos="457200" algn="l"/>
              </a:tabLst>
            </a:pPr>
            <a:r>
              <a:rPr lang="en-US" sz="2000" kern="100" dirty="0">
                <a:effectLst/>
                <a:latin typeface="Roboto" panose="02000000000000000000" pitchFamily="2" charset="0"/>
                <a:ea typeface="Roboto" panose="02000000000000000000" pitchFamily="2" charset="0"/>
                <a:cs typeface="Roboto" panose="02000000000000000000" pitchFamily="2" charset="0"/>
              </a:rPr>
              <a:t>As explained by the Australian Government’s Workplace Gender Equality Agency13, a gender equality strategy: </a:t>
            </a:r>
          </a:p>
          <a:p>
            <a:pPr marL="342900" indent="-342900" algn="just">
              <a:lnSpc>
                <a:spcPct val="107000"/>
              </a:lnSpc>
              <a:spcAft>
                <a:spcPts val="800"/>
              </a:spcAft>
              <a:buFont typeface="Arial" panose="020B0604020202020204" pitchFamily="34" charset="0"/>
              <a:buChar char="•"/>
              <a:tabLst>
                <a:tab pos="457200" algn="l"/>
              </a:tabLst>
            </a:pPr>
            <a:r>
              <a:rPr lang="en-US" sz="2000" kern="100" dirty="0">
                <a:effectLst/>
                <a:latin typeface="Roboto" panose="02000000000000000000" pitchFamily="2" charset="0"/>
                <a:ea typeface="Roboto" panose="02000000000000000000" pitchFamily="2" charset="0"/>
                <a:cs typeface="Roboto" panose="02000000000000000000" pitchFamily="2" charset="0"/>
              </a:rPr>
              <a:t>Outlines a gender equality vision for an organization </a:t>
            </a:r>
          </a:p>
          <a:p>
            <a:pPr marL="342900" indent="-342900" algn="just">
              <a:lnSpc>
                <a:spcPct val="107000"/>
              </a:lnSpc>
              <a:spcAft>
                <a:spcPts val="800"/>
              </a:spcAft>
              <a:buFont typeface="Arial" panose="020B0604020202020204" pitchFamily="34" charset="0"/>
              <a:buChar char="•"/>
              <a:tabLst>
                <a:tab pos="457200" algn="l"/>
              </a:tabLst>
            </a:pPr>
            <a:r>
              <a:rPr lang="en-US" sz="2000" kern="100" dirty="0">
                <a:effectLst/>
                <a:latin typeface="Roboto" panose="02000000000000000000" pitchFamily="2" charset="0"/>
                <a:ea typeface="Roboto" panose="02000000000000000000" pitchFamily="2" charset="0"/>
                <a:cs typeface="Roboto" panose="02000000000000000000" pitchFamily="2" charset="0"/>
              </a:rPr>
              <a:t>Connects to the business or organizational strategy. </a:t>
            </a:r>
          </a:p>
          <a:p>
            <a:pPr marL="342900" indent="-342900" algn="just">
              <a:lnSpc>
                <a:spcPct val="107000"/>
              </a:lnSpc>
              <a:spcAft>
                <a:spcPts val="800"/>
              </a:spcAft>
              <a:buFont typeface="Arial" panose="020B0604020202020204" pitchFamily="34" charset="0"/>
              <a:buChar char="•"/>
              <a:tabLst>
                <a:tab pos="457200" algn="l"/>
              </a:tabLst>
            </a:pPr>
            <a:r>
              <a:rPr lang="en-US" sz="2000" kern="100" dirty="0">
                <a:effectLst/>
                <a:latin typeface="Roboto" panose="02000000000000000000" pitchFamily="2" charset="0"/>
                <a:ea typeface="Roboto" panose="02000000000000000000" pitchFamily="2" charset="0"/>
                <a:cs typeface="Roboto" panose="02000000000000000000" pitchFamily="2" charset="0"/>
              </a:rPr>
              <a:t>Identifies practical goals. </a:t>
            </a:r>
          </a:p>
          <a:p>
            <a:pPr marL="342900" indent="-342900" algn="just">
              <a:lnSpc>
                <a:spcPct val="107000"/>
              </a:lnSpc>
              <a:spcAft>
                <a:spcPts val="800"/>
              </a:spcAft>
              <a:buFont typeface="Arial" panose="020B0604020202020204" pitchFamily="34" charset="0"/>
              <a:buChar char="•"/>
              <a:tabLst>
                <a:tab pos="457200" algn="l"/>
              </a:tabLst>
            </a:pPr>
            <a:r>
              <a:rPr lang="en-US" sz="2000" kern="100" dirty="0">
                <a:effectLst/>
                <a:latin typeface="Roboto" panose="02000000000000000000" pitchFamily="2" charset="0"/>
                <a:ea typeface="Roboto" panose="02000000000000000000" pitchFamily="2" charset="0"/>
                <a:cs typeface="Roboto" panose="02000000000000000000" pitchFamily="2" charset="0"/>
              </a:rPr>
              <a:t>Includes measurable objectives linked to goals. </a:t>
            </a:r>
          </a:p>
          <a:p>
            <a:pPr marL="342900" indent="-342900" algn="just">
              <a:lnSpc>
                <a:spcPct val="107000"/>
              </a:lnSpc>
              <a:spcAft>
                <a:spcPts val="800"/>
              </a:spcAft>
              <a:buFont typeface="Arial" panose="020B0604020202020204" pitchFamily="34" charset="0"/>
              <a:buChar char="•"/>
              <a:tabLst>
                <a:tab pos="457200" algn="l"/>
              </a:tabLst>
            </a:pPr>
            <a:r>
              <a:rPr lang="en-US" sz="2000" kern="100" dirty="0">
                <a:effectLst/>
                <a:latin typeface="Roboto" panose="02000000000000000000" pitchFamily="2" charset="0"/>
                <a:ea typeface="Roboto" panose="02000000000000000000" pitchFamily="2" charset="0"/>
                <a:cs typeface="Roboto" panose="02000000000000000000" pitchFamily="2" charset="0"/>
              </a:rPr>
              <a:t>Encourages active and inclusive leadership. </a:t>
            </a:r>
          </a:p>
          <a:p>
            <a:pPr marL="342900" indent="-342900" algn="just">
              <a:lnSpc>
                <a:spcPct val="107000"/>
              </a:lnSpc>
              <a:spcAft>
                <a:spcPts val="800"/>
              </a:spcAft>
              <a:buFont typeface="Arial" panose="020B0604020202020204" pitchFamily="34" charset="0"/>
              <a:buChar char="•"/>
              <a:tabLst>
                <a:tab pos="457200" algn="l"/>
              </a:tabLst>
            </a:pPr>
            <a:r>
              <a:rPr lang="en-US" sz="2000" kern="100" dirty="0">
                <a:effectLst/>
                <a:latin typeface="Roboto" panose="02000000000000000000" pitchFamily="2" charset="0"/>
                <a:ea typeface="Roboto" panose="02000000000000000000" pitchFamily="2" charset="0"/>
                <a:cs typeface="Roboto" panose="02000000000000000000" pitchFamily="2" charset="0"/>
              </a:rPr>
              <a:t>Is simple to communicate. </a:t>
            </a:r>
          </a:p>
          <a:p>
            <a:pPr marL="342900" indent="-342900" algn="just">
              <a:lnSpc>
                <a:spcPct val="107000"/>
              </a:lnSpc>
              <a:spcAft>
                <a:spcPts val="800"/>
              </a:spcAft>
              <a:buFont typeface="Arial" panose="020B0604020202020204" pitchFamily="34" charset="0"/>
              <a:buChar char="•"/>
              <a:tabLst>
                <a:tab pos="457200" algn="l"/>
              </a:tabLst>
            </a:pPr>
            <a:r>
              <a:rPr lang="en-US" sz="2000" kern="100" dirty="0">
                <a:effectLst/>
                <a:latin typeface="Roboto" panose="02000000000000000000" pitchFamily="2" charset="0"/>
                <a:ea typeface="Roboto" panose="02000000000000000000" pitchFamily="2" charset="0"/>
                <a:cs typeface="Roboto" panose="02000000000000000000" pitchFamily="2" charset="0"/>
              </a:rPr>
              <a:t>Holds an organization accountable for its progress on equality between men and women. </a:t>
            </a:r>
          </a:p>
          <a:p>
            <a:pPr marL="342900" indent="-342900" algn="just">
              <a:lnSpc>
                <a:spcPct val="107000"/>
              </a:lnSpc>
              <a:spcAft>
                <a:spcPts val="800"/>
              </a:spcAft>
              <a:buFont typeface="Arial" panose="020B0604020202020204" pitchFamily="34" charset="0"/>
              <a:buChar char="•"/>
              <a:tabLst>
                <a:tab pos="457200" algn="l"/>
              </a:tabLst>
            </a:pPr>
            <a:r>
              <a:rPr lang="en-US" sz="2000" kern="100" dirty="0">
                <a:effectLst/>
                <a:latin typeface="Roboto" panose="02000000000000000000" pitchFamily="2" charset="0"/>
                <a:ea typeface="Roboto" panose="02000000000000000000" pitchFamily="2" charset="0"/>
                <a:cs typeface="Roboto" panose="02000000000000000000" pitchFamily="2" charset="0"/>
              </a:rPr>
              <a:t>Follows a transparent governance process. </a:t>
            </a:r>
          </a:p>
          <a:p>
            <a:pPr marL="342900" indent="-342900" algn="just">
              <a:lnSpc>
                <a:spcPct val="107000"/>
              </a:lnSpc>
              <a:spcAft>
                <a:spcPts val="800"/>
              </a:spcAft>
              <a:buFont typeface="Arial" panose="020B0604020202020204" pitchFamily="34" charset="0"/>
              <a:buChar char="•"/>
              <a:tabLst>
                <a:tab pos="457200" algn="l"/>
              </a:tabLst>
            </a:pPr>
            <a:r>
              <a:rPr lang="en-US" sz="2000" kern="100" dirty="0">
                <a:effectLst/>
                <a:latin typeface="Roboto" panose="02000000000000000000" pitchFamily="2" charset="0"/>
                <a:ea typeface="Roboto" panose="02000000000000000000" pitchFamily="2" charset="0"/>
                <a:cs typeface="Roboto" panose="02000000000000000000" pitchFamily="2" charset="0"/>
              </a:rPr>
              <a:t>Goes beyond equality between men and women to consider other elements of inclusion. </a:t>
            </a:r>
          </a:p>
          <a:p>
            <a:pPr marL="342900" indent="-342900" algn="just">
              <a:lnSpc>
                <a:spcPct val="107000"/>
              </a:lnSpc>
              <a:spcAft>
                <a:spcPts val="800"/>
              </a:spcAft>
              <a:buFont typeface="Arial" panose="020B0604020202020204" pitchFamily="34" charset="0"/>
              <a:buChar char="•"/>
              <a:tabLst>
                <a:tab pos="457200" algn="l"/>
              </a:tabLst>
            </a:pPr>
            <a:r>
              <a:rPr lang="en-US" sz="2000" kern="100" dirty="0">
                <a:effectLst/>
                <a:latin typeface="Roboto" panose="02000000000000000000" pitchFamily="2" charset="0"/>
                <a:ea typeface="Roboto" panose="02000000000000000000" pitchFamily="2" charset="0"/>
                <a:cs typeface="Roboto" panose="02000000000000000000" pitchFamily="2" charset="0"/>
              </a:rPr>
              <a:t>Is integrated with all divisions and organizational levels. </a:t>
            </a:r>
          </a:p>
          <a:p>
            <a:pPr algn="just">
              <a:lnSpc>
                <a:spcPct val="107000"/>
              </a:lnSpc>
              <a:spcAft>
                <a:spcPts val="800"/>
              </a:spcAft>
              <a:buNone/>
              <a:tabLst>
                <a:tab pos="457200" algn="l"/>
              </a:tabLst>
            </a:pPr>
            <a:r>
              <a:rPr lang="en-US" sz="2000" kern="100" dirty="0">
                <a:effectLst/>
                <a:latin typeface="Roboto" panose="02000000000000000000" pitchFamily="2" charset="0"/>
                <a:ea typeface="Roboto" panose="02000000000000000000" pitchFamily="2" charset="0"/>
                <a:cs typeface="Roboto" panose="02000000000000000000" pitchFamily="2" charset="0"/>
              </a:rPr>
              <a:t>In the </a:t>
            </a:r>
            <a:r>
              <a:rPr lang="en-US" sz="2000" b="1" kern="100" dirty="0">
                <a:effectLst/>
                <a:latin typeface="Roboto" panose="02000000000000000000" pitchFamily="2" charset="0"/>
                <a:ea typeface="Roboto" panose="02000000000000000000" pitchFamily="2" charset="0"/>
                <a:cs typeface="Roboto" panose="02000000000000000000" pitchFamily="2" charset="0"/>
              </a:rPr>
              <a:t>Module 1 </a:t>
            </a:r>
            <a:r>
              <a:rPr lang="en-US" sz="2000" kern="100" dirty="0">
                <a:effectLst/>
                <a:latin typeface="Roboto" panose="02000000000000000000" pitchFamily="2" charset="0"/>
                <a:ea typeface="Roboto" panose="02000000000000000000" pitchFamily="2" charset="0"/>
                <a:cs typeface="Roboto" panose="02000000000000000000" pitchFamily="2" charset="0"/>
              </a:rPr>
              <a:t>you will learn how to Perform a </a:t>
            </a:r>
            <a:r>
              <a:rPr lang="en-US" sz="2000" b="1" kern="100" dirty="0">
                <a:effectLst/>
                <a:latin typeface="Roboto" panose="02000000000000000000" pitchFamily="2" charset="0"/>
                <a:ea typeface="Roboto" panose="02000000000000000000" pitchFamily="2" charset="0"/>
                <a:cs typeface="Roboto" panose="02000000000000000000" pitchFamily="2" charset="0"/>
              </a:rPr>
              <a:t>gender audit </a:t>
            </a:r>
            <a:r>
              <a:rPr lang="en-US" sz="2000" kern="100" dirty="0">
                <a:effectLst/>
                <a:latin typeface="Roboto" panose="02000000000000000000" pitchFamily="2" charset="0"/>
                <a:ea typeface="Roboto" panose="02000000000000000000" pitchFamily="2" charset="0"/>
                <a:cs typeface="Roboto" panose="02000000000000000000" pitchFamily="2" charset="0"/>
              </a:rPr>
              <a:t>of the status quo in your organization, how to establish a </a:t>
            </a:r>
            <a:r>
              <a:rPr lang="en-US" sz="2000" b="1" kern="100" dirty="0">
                <a:effectLst/>
                <a:latin typeface="Roboto" panose="02000000000000000000" pitchFamily="2" charset="0"/>
                <a:ea typeface="Roboto" panose="02000000000000000000" pitchFamily="2" charset="0"/>
                <a:cs typeface="Roboto" panose="02000000000000000000" pitchFamily="2" charset="0"/>
              </a:rPr>
              <a:t>gender equality strategy </a:t>
            </a:r>
            <a:r>
              <a:rPr lang="en-US" sz="2000" kern="100" dirty="0">
                <a:effectLst/>
                <a:latin typeface="Roboto" panose="02000000000000000000" pitchFamily="2" charset="0"/>
                <a:ea typeface="Roboto" panose="02000000000000000000" pitchFamily="2" charset="0"/>
                <a:cs typeface="Roboto" panose="02000000000000000000" pitchFamily="2" charset="0"/>
              </a:rPr>
              <a:t>to foster institutional transformation and how to </a:t>
            </a:r>
            <a:r>
              <a:rPr lang="en-US" sz="2000" b="1" kern="100" dirty="0">
                <a:effectLst/>
                <a:latin typeface="Roboto" panose="02000000000000000000" pitchFamily="2" charset="0"/>
                <a:ea typeface="Roboto" panose="02000000000000000000" pitchFamily="2" charset="0"/>
                <a:cs typeface="Roboto" panose="02000000000000000000" pitchFamily="2" charset="0"/>
              </a:rPr>
              <a:t>set goals </a:t>
            </a:r>
            <a:r>
              <a:rPr lang="en-US" sz="2000" kern="100" dirty="0">
                <a:effectLst/>
                <a:latin typeface="Roboto" panose="02000000000000000000" pitchFamily="2" charset="0"/>
                <a:ea typeface="Roboto" panose="02000000000000000000" pitchFamily="2" charset="0"/>
                <a:cs typeface="Roboto" panose="02000000000000000000" pitchFamily="2" charset="0"/>
              </a:rPr>
              <a:t>to improve the level of gender inclusion of your workforce, all with clear explanations and step-by-step instructions. Even more, you will also learn how to </a:t>
            </a:r>
            <a:r>
              <a:rPr lang="en-US" sz="2000" b="1" kern="100" dirty="0">
                <a:effectLst/>
                <a:latin typeface="Roboto" panose="02000000000000000000" pitchFamily="2" charset="0"/>
                <a:ea typeface="Roboto" panose="02000000000000000000" pitchFamily="2" charset="0"/>
                <a:cs typeface="Roboto" panose="02000000000000000000" pitchFamily="2" charset="0"/>
              </a:rPr>
              <a:t>deal with resistance to change </a:t>
            </a:r>
            <a:r>
              <a:rPr lang="en-US" sz="2000" kern="100" dirty="0">
                <a:effectLst/>
                <a:latin typeface="Roboto" panose="02000000000000000000" pitchFamily="2" charset="0"/>
                <a:ea typeface="Roboto" panose="02000000000000000000" pitchFamily="2" charset="0"/>
                <a:cs typeface="Roboto" panose="02000000000000000000" pitchFamily="2" charset="0"/>
              </a:rPr>
              <a:t>and opposition to gender equality.</a:t>
            </a:r>
          </a:p>
          <a:p>
            <a:pPr algn="just">
              <a:lnSpc>
                <a:spcPct val="107000"/>
              </a:lnSpc>
              <a:spcAft>
                <a:spcPts val="800"/>
              </a:spcAft>
              <a:buNone/>
              <a:tabLst>
                <a:tab pos="457200" algn="l"/>
              </a:tabLst>
            </a:pPr>
            <a:endParaRPr lang="en-US" sz="2000" kern="1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674380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92DF6-4B77-A529-7179-4DB3BFD6FE44}"/>
            </a:ext>
          </a:extLst>
        </p:cNvPr>
        <p:cNvGrpSpPr/>
        <p:nvPr/>
      </p:nvGrpSpPr>
      <p:grpSpPr>
        <a:xfrm>
          <a:off x="0" y="0"/>
          <a:ext cx="0" cy="0"/>
          <a:chOff x="0" y="0"/>
          <a:chExt cx="0" cy="0"/>
        </a:xfrm>
      </p:grpSpPr>
      <p:pic>
        <p:nvPicPr>
          <p:cNvPr id="37" name="Picture 36">
            <a:extLst>
              <a:ext uri="{FF2B5EF4-FFF2-40B4-BE49-F238E27FC236}">
                <a16:creationId xmlns:a16="http://schemas.microsoft.com/office/drawing/2014/main" id="{D5529D1A-4ED4-6380-61FB-F002DBF9D7FA}"/>
              </a:ext>
            </a:extLst>
          </p:cNvPr>
          <p:cNvPicPr>
            <a:picLocks noChangeAspect="1"/>
          </p:cNvPicPr>
          <p:nvPr/>
        </p:nvPicPr>
        <p:blipFill>
          <a:blip r:embed="rId2"/>
          <a:stretch>
            <a:fillRect/>
          </a:stretch>
        </p:blipFill>
        <p:spPr>
          <a:xfrm flipH="1">
            <a:off x="13330494" y="-20213"/>
            <a:ext cx="4957506" cy="1638573"/>
          </a:xfrm>
          <a:prstGeom prst="rect">
            <a:avLst/>
          </a:prstGeom>
        </p:spPr>
      </p:pic>
      <p:pic>
        <p:nvPicPr>
          <p:cNvPr id="38" name="Picture 37">
            <a:extLst>
              <a:ext uri="{FF2B5EF4-FFF2-40B4-BE49-F238E27FC236}">
                <a16:creationId xmlns:a16="http://schemas.microsoft.com/office/drawing/2014/main" id="{5596D1B2-E4A4-6420-6B6D-C4BDBA214C13}"/>
              </a:ext>
            </a:extLst>
          </p:cNvPr>
          <p:cNvPicPr>
            <a:picLocks noChangeAspect="1"/>
          </p:cNvPicPr>
          <p:nvPr/>
        </p:nvPicPr>
        <p:blipFill>
          <a:blip r:embed="rId2"/>
          <a:stretch>
            <a:fillRect/>
          </a:stretch>
        </p:blipFill>
        <p:spPr>
          <a:xfrm>
            <a:off x="0" y="-40152"/>
            <a:ext cx="4940349" cy="1678452"/>
          </a:xfrm>
          <a:prstGeom prst="rect">
            <a:avLst/>
          </a:prstGeom>
        </p:spPr>
      </p:pic>
      <p:sp>
        <p:nvSpPr>
          <p:cNvPr id="2" name="TextBox 2">
            <a:extLst>
              <a:ext uri="{FF2B5EF4-FFF2-40B4-BE49-F238E27FC236}">
                <a16:creationId xmlns:a16="http://schemas.microsoft.com/office/drawing/2014/main" id="{5BA5C4EB-83B9-0E00-4E8C-E110F9C66162}"/>
              </a:ext>
            </a:extLst>
          </p:cNvPr>
          <p:cNvSpPr txBox="1"/>
          <p:nvPr/>
        </p:nvSpPr>
        <p:spPr>
          <a:xfrm>
            <a:off x="2260505" y="1066800"/>
            <a:ext cx="13766990" cy="923330"/>
          </a:xfrm>
          <a:prstGeom prst="rect">
            <a:avLst/>
          </a:prstGeom>
        </p:spPr>
        <p:txBody>
          <a:bodyPr lIns="0" tIns="0" rIns="0" bIns="0" rtlCol="0" anchor="t">
            <a:spAutoFit/>
          </a:bodyPr>
          <a:lstStyle/>
          <a:p>
            <a:pPr algn="ctr">
              <a:lnSpc>
                <a:spcPts val="7150"/>
              </a:lnSpc>
            </a:pPr>
            <a:r>
              <a:rPr lang="en-US" sz="6000" b="1" dirty="0">
                <a:solidFill>
                  <a:srgbClr val="034383"/>
                </a:solidFill>
                <a:latin typeface="RoBOTO" panose="02000000000000000000" pitchFamily="2" charset="0"/>
                <a:ea typeface="RoBOTO" panose="02000000000000000000" pitchFamily="2" charset="0"/>
                <a:cs typeface="RoBOTO" panose="02000000000000000000" pitchFamily="2" charset="0"/>
                <a:sym typeface="Ubuntu Bold"/>
              </a:rPr>
              <a:t>ACTIVITY IN PAIRS</a:t>
            </a:r>
          </a:p>
        </p:txBody>
      </p:sp>
      <p:grpSp>
        <p:nvGrpSpPr>
          <p:cNvPr id="3" name="Group 3">
            <a:extLst>
              <a:ext uri="{FF2B5EF4-FFF2-40B4-BE49-F238E27FC236}">
                <a16:creationId xmlns:a16="http://schemas.microsoft.com/office/drawing/2014/main" id="{4AC9B0EA-1FE8-246C-2AF1-D7A67BA23EF2}"/>
              </a:ext>
            </a:extLst>
          </p:cNvPr>
          <p:cNvGrpSpPr/>
          <p:nvPr/>
        </p:nvGrpSpPr>
        <p:grpSpPr>
          <a:xfrm rot="-10800000">
            <a:off x="711664" y="3285309"/>
            <a:ext cx="5384336" cy="5972991"/>
            <a:chOff x="0" y="0"/>
            <a:chExt cx="2180105" cy="2418450"/>
          </a:xfrm>
        </p:grpSpPr>
        <p:sp>
          <p:nvSpPr>
            <p:cNvPr id="4" name="Freeform 4">
              <a:extLst>
                <a:ext uri="{FF2B5EF4-FFF2-40B4-BE49-F238E27FC236}">
                  <a16:creationId xmlns:a16="http://schemas.microsoft.com/office/drawing/2014/main" id="{96D6D384-DDE1-ECD1-4162-8307A940631C}"/>
                </a:ext>
              </a:extLst>
            </p:cNvPr>
            <p:cNvSpPr/>
            <p:nvPr/>
          </p:nvSpPr>
          <p:spPr>
            <a:xfrm>
              <a:off x="0" y="0"/>
              <a:ext cx="2180105" cy="2418450"/>
            </a:xfrm>
            <a:custGeom>
              <a:avLst/>
              <a:gdLst/>
              <a:ahLst/>
              <a:cxnLst/>
              <a:rect l="l" t="t" r="r" b="b"/>
              <a:pathLst>
                <a:path w="2180105" h="2418450">
                  <a:moveTo>
                    <a:pt x="0" y="0"/>
                  </a:moveTo>
                  <a:lnTo>
                    <a:pt x="2180105" y="0"/>
                  </a:lnTo>
                  <a:lnTo>
                    <a:pt x="2180105" y="2418450"/>
                  </a:lnTo>
                  <a:lnTo>
                    <a:pt x="0" y="2418450"/>
                  </a:lnTo>
                  <a:close/>
                </a:path>
              </a:pathLst>
            </a:custGeom>
            <a:solidFill>
              <a:srgbClr val="EFEFEF"/>
            </a:solidFill>
          </p:spPr>
        </p:sp>
        <p:sp>
          <p:nvSpPr>
            <p:cNvPr id="5" name="TextBox 5">
              <a:extLst>
                <a:ext uri="{FF2B5EF4-FFF2-40B4-BE49-F238E27FC236}">
                  <a16:creationId xmlns:a16="http://schemas.microsoft.com/office/drawing/2014/main" id="{0D056768-9FF6-E1D7-7580-949F966007DE}"/>
                </a:ext>
              </a:extLst>
            </p:cNvPr>
            <p:cNvSpPr txBox="1"/>
            <p:nvPr/>
          </p:nvSpPr>
          <p:spPr>
            <a:xfrm>
              <a:off x="0" y="-38100"/>
              <a:ext cx="2180105" cy="2456550"/>
            </a:xfrm>
            <a:prstGeom prst="rect">
              <a:avLst/>
            </a:prstGeom>
          </p:spPr>
          <p:txBody>
            <a:bodyPr lIns="50800" tIns="50800" rIns="50800" bIns="50800" rtlCol="0" anchor="ctr"/>
            <a:lstStyle/>
            <a:p>
              <a:pPr algn="ctr">
                <a:lnSpc>
                  <a:spcPts val="3295"/>
                </a:lnSpc>
              </a:pPr>
              <a:endParaRPr/>
            </a:p>
          </p:txBody>
        </p:sp>
      </p:grpSp>
      <p:grpSp>
        <p:nvGrpSpPr>
          <p:cNvPr id="6" name="Group 6">
            <a:extLst>
              <a:ext uri="{FF2B5EF4-FFF2-40B4-BE49-F238E27FC236}">
                <a16:creationId xmlns:a16="http://schemas.microsoft.com/office/drawing/2014/main" id="{CD696AFF-DA7F-3DF2-8754-B0488930EE8D}"/>
              </a:ext>
            </a:extLst>
          </p:cNvPr>
          <p:cNvGrpSpPr/>
          <p:nvPr/>
        </p:nvGrpSpPr>
        <p:grpSpPr>
          <a:xfrm rot="-10800000">
            <a:off x="1253397" y="2887542"/>
            <a:ext cx="4329029" cy="1217249"/>
            <a:chOff x="0" y="0"/>
            <a:chExt cx="1752814" cy="492861"/>
          </a:xfrm>
        </p:grpSpPr>
        <p:sp>
          <p:nvSpPr>
            <p:cNvPr id="7" name="Freeform 7">
              <a:extLst>
                <a:ext uri="{FF2B5EF4-FFF2-40B4-BE49-F238E27FC236}">
                  <a16:creationId xmlns:a16="http://schemas.microsoft.com/office/drawing/2014/main" id="{339ACA32-41F5-7362-C0B1-5E7ADD8CC9EE}"/>
                </a:ext>
              </a:extLst>
            </p:cNvPr>
            <p:cNvSpPr/>
            <p:nvPr/>
          </p:nvSpPr>
          <p:spPr>
            <a:xfrm>
              <a:off x="0" y="0"/>
              <a:ext cx="1752814" cy="492861"/>
            </a:xfrm>
            <a:custGeom>
              <a:avLst/>
              <a:gdLst/>
              <a:ahLst/>
              <a:cxnLst/>
              <a:rect l="l" t="t" r="r" b="b"/>
              <a:pathLst>
                <a:path w="1752814" h="492861">
                  <a:moveTo>
                    <a:pt x="0" y="0"/>
                  </a:moveTo>
                  <a:lnTo>
                    <a:pt x="1752814" y="0"/>
                  </a:lnTo>
                  <a:lnTo>
                    <a:pt x="1752814" y="492861"/>
                  </a:lnTo>
                  <a:lnTo>
                    <a:pt x="0" y="492861"/>
                  </a:lnTo>
                  <a:close/>
                </a:path>
              </a:pathLst>
            </a:custGeom>
            <a:solidFill>
              <a:srgbClr val="034383"/>
            </a:solidFill>
          </p:spPr>
        </p:sp>
        <p:sp>
          <p:nvSpPr>
            <p:cNvPr id="8" name="TextBox 8">
              <a:extLst>
                <a:ext uri="{FF2B5EF4-FFF2-40B4-BE49-F238E27FC236}">
                  <a16:creationId xmlns:a16="http://schemas.microsoft.com/office/drawing/2014/main" id="{573F84A0-69C4-BF15-FC7C-1153511CB34F}"/>
                </a:ext>
              </a:extLst>
            </p:cNvPr>
            <p:cNvSpPr txBox="1"/>
            <p:nvPr/>
          </p:nvSpPr>
          <p:spPr>
            <a:xfrm>
              <a:off x="0" y="-38100"/>
              <a:ext cx="1752814" cy="530961"/>
            </a:xfrm>
            <a:prstGeom prst="rect">
              <a:avLst/>
            </a:prstGeom>
          </p:spPr>
          <p:txBody>
            <a:bodyPr lIns="50800" tIns="50800" rIns="50800" bIns="50800" rtlCol="0" anchor="ctr"/>
            <a:lstStyle/>
            <a:p>
              <a:pPr algn="ctr">
                <a:lnSpc>
                  <a:spcPts val="3295"/>
                </a:lnSpc>
              </a:pPr>
              <a:endParaRPr/>
            </a:p>
          </p:txBody>
        </p:sp>
      </p:grpSp>
      <p:grpSp>
        <p:nvGrpSpPr>
          <p:cNvPr id="9" name="Group 9">
            <a:extLst>
              <a:ext uri="{FF2B5EF4-FFF2-40B4-BE49-F238E27FC236}">
                <a16:creationId xmlns:a16="http://schemas.microsoft.com/office/drawing/2014/main" id="{5ED19432-C0F9-7C6C-D732-39147F41EE1F}"/>
              </a:ext>
            </a:extLst>
          </p:cNvPr>
          <p:cNvGrpSpPr/>
          <p:nvPr/>
        </p:nvGrpSpPr>
        <p:grpSpPr>
          <a:xfrm rot="-10800000">
            <a:off x="6451832" y="3285309"/>
            <a:ext cx="5384336" cy="5972991"/>
            <a:chOff x="0" y="0"/>
            <a:chExt cx="2180105" cy="2418450"/>
          </a:xfrm>
        </p:grpSpPr>
        <p:sp>
          <p:nvSpPr>
            <p:cNvPr id="10" name="Freeform 10">
              <a:extLst>
                <a:ext uri="{FF2B5EF4-FFF2-40B4-BE49-F238E27FC236}">
                  <a16:creationId xmlns:a16="http://schemas.microsoft.com/office/drawing/2014/main" id="{FEF65681-ECF0-FC48-B056-6208E19341E2}"/>
                </a:ext>
              </a:extLst>
            </p:cNvPr>
            <p:cNvSpPr/>
            <p:nvPr/>
          </p:nvSpPr>
          <p:spPr>
            <a:xfrm>
              <a:off x="0" y="0"/>
              <a:ext cx="2180105" cy="2418450"/>
            </a:xfrm>
            <a:custGeom>
              <a:avLst/>
              <a:gdLst/>
              <a:ahLst/>
              <a:cxnLst/>
              <a:rect l="l" t="t" r="r" b="b"/>
              <a:pathLst>
                <a:path w="2180105" h="2418450">
                  <a:moveTo>
                    <a:pt x="0" y="0"/>
                  </a:moveTo>
                  <a:lnTo>
                    <a:pt x="2180105" y="0"/>
                  </a:lnTo>
                  <a:lnTo>
                    <a:pt x="2180105" y="2418450"/>
                  </a:lnTo>
                  <a:lnTo>
                    <a:pt x="0" y="2418450"/>
                  </a:lnTo>
                  <a:close/>
                </a:path>
              </a:pathLst>
            </a:custGeom>
            <a:solidFill>
              <a:srgbClr val="EFEFEF"/>
            </a:solidFill>
          </p:spPr>
        </p:sp>
        <p:sp>
          <p:nvSpPr>
            <p:cNvPr id="11" name="TextBox 11">
              <a:extLst>
                <a:ext uri="{FF2B5EF4-FFF2-40B4-BE49-F238E27FC236}">
                  <a16:creationId xmlns:a16="http://schemas.microsoft.com/office/drawing/2014/main" id="{B7DE4BD5-82A7-C2BA-567D-503B49103BF0}"/>
                </a:ext>
              </a:extLst>
            </p:cNvPr>
            <p:cNvSpPr txBox="1"/>
            <p:nvPr/>
          </p:nvSpPr>
          <p:spPr>
            <a:xfrm>
              <a:off x="0" y="-38100"/>
              <a:ext cx="2180105" cy="2456550"/>
            </a:xfrm>
            <a:prstGeom prst="rect">
              <a:avLst/>
            </a:prstGeom>
          </p:spPr>
          <p:txBody>
            <a:bodyPr lIns="50800" tIns="50800" rIns="50800" bIns="50800" rtlCol="0" anchor="ctr"/>
            <a:lstStyle/>
            <a:p>
              <a:pPr algn="ctr">
                <a:lnSpc>
                  <a:spcPts val="3295"/>
                </a:lnSpc>
              </a:pPr>
              <a:endParaRPr/>
            </a:p>
          </p:txBody>
        </p:sp>
      </p:grpSp>
      <p:grpSp>
        <p:nvGrpSpPr>
          <p:cNvPr id="12" name="Group 12">
            <a:extLst>
              <a:ext uri="{FF2B5EF4-FFF2-40B4-BE49-F238E27FC236}">
                <a16:creationId xmlns:a16="http://schemas.microsoft.com/office/drawing/2014/main" id="{A6FFE9CD-861F-DB82-B4DF-59BF010FC01B}"/>
              </a:ext>
            </a:extLst>
          </p:cNvPr>
          <p:cNvGrpSpPr/>
          <p:nvPr/>
        </p:nvGrpSpPr>
        <p:grpSpPr>
          <a:xfrm rot="-10800000">
            <a:off x="6979486" y="2905926"/>
            <a:ext cx="4329029" cy="1217249"/>
            <a:chOff x="0" y="0"/>
            <a:chExt cx="1752814" cy="492861"/>
          </a:xfrm>
        </p:grpSpPr>
        <p:sp>
          <p:nvSpPr>
            <p:cNvPr id="13" name="Freeform 13">
              <a:extLst>
                <a:ext uri="{FF2B5EF4-FFF2-40B4-BE49-F238E27FC236}">
                  <a16:creationId xmlns:a16="http://schemas.microsoft.com/office/drawing/2014/main" id="{B58376E7-4C0A-23DC-2A80-001D06B10767}"/>
                </a:ext>
              </a:extLst>
            </p:cNvPr>
            <p:cNvSpPr/>
            <p:nvPr/>
          </p:nvSpPr>
          <p:spPr>
            <a:xfrm>
              <a:off x="0" y="0"/>
              <a:ext cx="1752814" cy="492861"/>
            </a:xfrm>
            <a:custGeom>
              <a:avLst/>
              <a:gdLst/>
              <a:ahLst/>
              <a:cxnLst/>
              <a:rect l="l" t="t" r="r" b="b"/>
              <a:pathLst>
                <a:path w="1752814" h="492861">
                  <a:moveTo>
                    <a:pt x="0" y="0"/>
                  </a:moveTo>
                  <a:lnTo>
                    <a:pt x="1752814" y="0"/>
                  </a:lnTo>
                  <a:lnTo>
                    <a:pt x="1752814" y="492861"/>
                  </a:lnTo>
                  <a:lnTo>
                    <a:pt x="0" y="492861"/>
                  </a:lnTo>
                  <a:close/>
                </a:path>
              </a:pathLst>
            </a:custGeom>
            <a:solidFill>
              <a:srgbClr val="FBC613"/>
            </a:solidFill>
          </p:spPr>
        </p:sp>
        <p:sp>
          <p:nvSpPr>
            <p:cNvPr id="14" name="TextBox 14">
              <a:extLst>
                <a:ext uri="{FF2B5EF4-FFF2-40B4-BE49-F238E27FC236}">
                  <a16:creationId xmlns:a16="http://schemas.microsoft.com/office/drawing/2014/main" id="{F4F2555D-D0EE-574E-6114-983E4CA785B9}"/>
                </a:ext>
              </a:extLst>
            </p:cNvPr>
            <p:cNvSpPr txBox="1"/>
            <p:nvPr/>
          </p:nvSpPr>
          <p:spPr>
            <a:xfrm>
              <a:off x="0" y="-38100"/>
              <a:ext cx="1752814" cy="530961"/>
            </a:xfrm>
            <a:prstGeom prst="rect">
              <a:avLst/>
            </a:prstGeom>
          </p:spPr>
          <p:txBody>
            <a:bodyPr lIns="50800" tIns="50800" rIns="50800" bIns="50800" rtlCol="0" anchor="ctr"/>
            <a:lstStyle/>
            <a:p>
              <a:pPr algn="ctr">
                <a:lnSpc>
                  <a:spcPts val="3295"/>
                </a:lnSpc>
              </a:pPr>
              <a:endParaRPr/>
            </a:p>
          </p:txBody>
        </p:sp>
      </p:grpSp>
      <p:grpSp>
        <p:nvGrpSpPr>
          <p:cNvPr id="15" name="Group 15">
            <a:extLst>
              <a:ext uri="{FF2B5EF4-FFF2-40B4-BE49-F238E27FC236}">
                <a16:creationId xmlns:a16="http://schemas.microsoft.com/office/drawing/2014/main" id="{54618FDA-41C1-882A-C054-6187FBC8252C}"/>
              </a:ext>
            </a:extLst>
          </p:cNvPr>
          <p:cNvGrpSpPr/>
          <p:nvPr/>
        </p:nvGrpSpPr>
        <p:grpSpPr>
          <a:xfrm rot="-10800000">
            <a:off x="12163840" y="3285309"/>
            <a:ext cx="5384336" cy="5972991"/>
            <a:chOff x="0" y="0"/>
            <a:chExt cx="2180105" cy="2418450"/>
          </a:xfrm>
        </p:grpSpPr>
        <p:sp>
          <p:nvSpPr>
            <p:cNvPr id="16" name="Freeform 16">
              <a:extLst>
                <a:ext uri="{FF2B5EF4-FFF2-40B4-BE49-F238E27FC236}">
                  <a16:creationId xmlns:a16="http://schemas.microsoft.com/office/drawing/2014/main" id="{C0E14ED7-FAB5-2600-4D7A-CBD91003DF1A}"/>
                </a:ext>
              </a:extLst>
            </p:cNvPr>
            <p:cNvSpPr/>
            <p:nvPr/>
          </p:nvSpPr>
          <p:spPr>
            <a:xfrm>
              <a:off x="0" y="0"/>
              <a:ext cx="2180105" cy="2418450"/>
            </a:xfrm>
            <a:custGeom>
              <a:avLst/>
              <a:gdLst/>
              <a:ahLst/>
              <a:cxnLst/>
              <a:rect l="l" t="t" r="r" b="b"/>
              <a:pathLst>
                <a:path w="2180105" h="2418450">
                  <a:moveTo>
                    <a:pt x="0" y="0"/>
                  </a:moveTo>
                  <a:lnTo>
                    <a:pt x="2180105" y="0"/>
                  </a:lnTo>
                  <a:lnTo>
                    <a:pt x="2180105" y="2418450"/>
                  </a:lnTo>
                  <a:lnTo>
                    <a:pt x="0" y="2418450"/>
                  </a:lnTo>
                  <a:close/>
                </a:path>
              </a:pathLst>
            </a:custGeom>
            <a:solidFill>
              <a:srgbClr val="EFEFEF"/>
            </a:solidFill>
          </p:spPr>
        </p:sp>
        <p:sp>
          <p:nvSpPr>
            <p:cNvPr id="17" name="TextBox 17">
              <a:extLst>
                <a:ext uri="{FF2B5EF4-FFF2-40B4-BE49-F238E27FC236}">
                  <a16:creationId xmlns:a16="http://schemas.microsoft.com/office/drawing/2014/main" id="{F3BB5401-83D2-D3AE-10D0-BC9A7593950B}"/>
                </a:ext>
              </a:extLst>
            </p:cNvPr>
            <p:cNvSpPr txBox="1"/>
            <p:nvPr/>
          </p:nvSpPr>
          <p:spPr>
            <a:xfrm>
              <a:off x="0" y="-38100"/>
              <a:ext cx="2180105" cy="2456550"/>
            </a:xfrm>
            <a:prstGeom prst="rect">
              <a:avLst/>
            </a:prstGeom>
          </p:spPr>
          <p:txBody>
            <a:bodyPr lIns="50800" tIns="50800" rIns="50800" bIns="50800" rtlCol="0" anchor="ctr"/>
            <a:lstStyle/>
            <a:p>
              <a:pPr algn="ctr">
                <a:lnSpc>
                  <a:spcPts val="3295"/>
                </a:lnSpc>
              </a:pPr>
              <a:endParaRPr/>
            </a:p>
          </p:txBody>
        </p:sp>
      </p:grpSp>
      <p:grpSp>
        <p:nvGrpSpPr>
          <p:cNvPr id="18" name="Group 18">
            <a:extLst>
              <a:ext uri="{FF2B5EF4-FFF2-40B4-BE49-F238E27FC236}">
                <a16:creationId xmlns:a16="http://schemas.microsoft.com/office/drawing/2014/main" id="{FE6DB63E-5BB8-BBBA-960F-03F122ADE822}"/>
              </a:ext>
            </a:extLst>
          </p:cNvPr>
          <p:cNvGrpSpPr/>
          <p:nvPr/>
        </p:nvGrpSpPr>
        <p:grpSpPr>
          <a:xfrm rot="-10800000">
            <a:off x="12719654" y="2905926"/>
            <a:ext cx="4329029" cy="1217249"/>
            <a:chOff x="0" y="0"/>
            <a:chExt cx="1752814" cy="492861"/>
          </a:xfrm>
        </p:grpSpPr>
        <p:sp>
          <p:nvSpPr>
            <p:cNvPr id="19" name="Freeform 19">
              <a:extLst>
                <a:ext uri="{FF2B5EF4-FFF2-40B4-BE49-F238E27FC236}">
                  <a16:creationId xmlns:a16="http://schemas.microsoft.com/office/drawing/2014/main" id="{48722D92-3011-2DDD-8388-BCC6CF8C779E}"/>
                </a:ext>
              </a:extLst>
            </p:cNvPr>
            <p:cNvSpPr/>
            <p:nvPr/>
          </p:nvSpPr>
          <p:spPr>
            <a:xfrm>
              <a:off x="0" y="0"/>
              <a:ext cx="1752814" cy="492861"/>
            </a:xfrm>
            <a:custGeom>
              <a:avLst/>
              <a:gdLst/>
              <a:ahLst/>
              <a:cxnLst/>
              <a:rect l="l" t="t" r="r" b="b"/>
              <a:pathLst>
                <a:path w="1752814" h="492861">
                  <a:moveTo>
                    <a:pt x="0" y="0"/>
                  </a:moveTo>
                  <a:lnTo>
                    <a:pt x="1752814" y="0"/>
                  </a:lnTo>
                  <a:lnTo>
                    <a:pt x="1752814" y="492861"/>
                  </a:lnTo>
                  <a:lnTo>
                    <a:pt x="0" y="492861"/>
                  </a:lnTo>
                  <a:close/>
                </a:path>
              </a:pathLst>
            </a:custGeom>
            <a:solidFill>
              <a:srgbClr val="4294CE"/>
            </a:solidFill>
          </p:spPr>
        </p:sp>
        <p:sp>
          <p:nvSpPr>
            <p:cNvPr id="20" name="TextBox 20">
              <a:extLst>
                <a:ext uri="{FF2B5EF4-FFF2-40B4-BE49-F238E27FC236}">
                  <a16:creationId xmlns:a16="http://schemas.microsoft.com/office/drawing/2014/main" id="{FC9C61F1-E955-7A14-87DE-DA001A9A0D75}"/>
                </a:ext>
              </a:extLst>
            </p:cNvPr>
            <p:cNvSpPr txBox="1"/>
            <p:nvPr/>
          </p:nvSpPr>
          <p:spPr>
            <a:xfrm>
              <a:off x="0" y="-38100"/>
              <a:ext cx="1752814" cy="530961"/>
            </a:xfrm>
            <a:prstGeom prst="rect">
              <a:avLst/>
            </a:prstGeom>
          </p:spPr>
          <p:txBody>
            <a:bodyPr lIns="50800" tIns="50800" rIns="50800" bIns="50800" rtlCol="0" anchor="ctr"/>
            <a:lstStyle/>
            <a:p>
              <a:pPr algn="ctr">
                <a:lnSpc>
                  <a:spcPts val="3295"/>
                </a:lnSpc>
              </a:pPr>
              <a:endParaRPr/>
            </a:p>
          </p:txBody>
        </p:sp>
      </p:grpSp>
      <p:sp>
        <p:nvSpPr>
          <p:cNvPr id="21" name="TextBox 21">
            <a:extLst>
              <a:ext uri="{FF2B5EF4-FFF2-40B4-BE49-F238E27FC236}">
                <a16:creationId xmlns:a16="http://schemas.microsoft.com/office/drawing/2014/main" id="{2ED73AA2-A278-3F3D-54FA-87911ED2DAB9}"/>
              </a:ext>
            </a:extLst>
          </p:cNvPr>
          <p:cNvSpPr txBox="1"/>
          <p:nvPr/>
        </p:nvSpPr>
        <p:spPr>
          <a:xfrm>
            <a:off x="355832" y="3154218"/>
            <a:ext cx="6096000" cy="657231"/>
          </a:xfrm>
          <a:prstGeom prst="rect">
            <a:avLst/>
          </a:prstGeom>
        </p:spPr>
        <p:txBody>
          <a:bodyPr lIns="0" tIns="0" rIns="0" bIns="0" rtlCol="0" anchor="t">
            <a:spAutoFit/>
          </a:bodyPr>
          <a:lstStyle/>
          <a:p>
            <a:pPr algn="ctr">
              <a:lnSpc>
                <a:spcPts val="5500"/>
              </a:lnSpc>
            </a:pPr>
            <a:r>
              <a:rPr lang="en-US" sz="4000" b="1" dirty="0">
                <a:solidFill>
                  <a:srgbClr val="FFFFFF"/>
                </a:solidFill>
                <a:latin typeface="RoBOTO" panose="02000000000000000000" pitchFamily="2" charset="0"/>
                <a:ea typeface="RoBOTO" panose="02000000000000000000" pitchFamily="2" charset="0"/>
                <a:cs typeface="RoBOTO" panose="02000000000000000000" pitchFamily="2" charset="0"/>
                <a:sym typeface="Ubuntu Bold"/>
              </a:rPr>
              <a:t>Step 1</a:t>
            </a:r>
          </a:p>
        </p:txBody>
      </p:sp>
      <p:sp>
        <p:nvSpPr>
          <p:cNvPr id="22" name="TextBox 22">
            <a:extLst>
              <a:ext uri="{FF2B5EF4-FFF2-40B4-BE49-F238E27FC236}">
                <a16:creationId xmlns:a16="http://schemas.microsoft.com/office/drawing/2014/main" id="{C6FC57CC-D015-A412-040D-DE83F3A589CD}"/>
              </a:ext>
            </a:extLst>
          </p:cNvPr>
          <p:cNvSpPr txBox="1"/>
          <p:nvPr/>
        </p:nvSpPr>
        <p:spPr>
          <a:xfrm>
            <a:off x="6110080" y="3154218"/>
            <a:ext cx="6096000" cy="657231"/>
          </a:xfrm>
          <a:prstGeom prst="rect">
            <a:avLst/>
          </a:prstGeom>
        </p:spPr>
        <p:txBody>
          <a:bodyPr lIns="0" tIns="0" rIns="0" bIns="0" rtlCol="0" anchor="t">
            <a:spAutoFit/>
          </a:bodyPr>
          <a:lstStyle/>
          <a:p>
            <a:pPr algn="ctr">
              <a:lnSpc>
                <a:spcPts val="5500"/>
              </a:lnSpc>
            </a:pPr>
            <a:r>
              <a:rPr lang="en-US" sz="4000" b="1" dirty="0">
                <a:solidFill>
                  <a:srgbClr val="FFFFFF"/>
                </a:solidFill>
                <a:latin typeface="RoBOTO" panose="02000000000000000000" pitchFamily="2" charset="0"/>
                <a:ea typeface="RoBOTO" panose="02000000000000000000" pitchFamily="2" charset="0"/>
                <a:cs typeface="RoBOTO" panose="02000000000000000000" pitchFamily="2" charset="0"/>
                <a:sym typeface="Ubuntu Bold"/>
              </a:rPr>
              <a:t>Step 2</a:t>
            </a:r>
          </a:p>
        </p:txBody>
      </p:sp>
      <p:sp>
        <p:nvSpPr>
          <p:cNvPr id="23" name="TextBox 23">
            <a:extLst>
              <a:ext uri="{FF2B5EF4-FFF2-40B4-BE49-F238E27FC236}">
                <a16:creationId xmlns:a16="http://schemas.microsoft.com/office/drawing/2014/main" id="{71866BB5-03C5-BD04-ACD2-FA0E07471600}"/>
              </a:ext>
            </a:extLst>
          </p:cNvPr>
          <p:cNvSpPr txBox="1"/>
          <p:nvPr/>
        </p:nvSpPr>
        <p:spPr>
          <a:xfrm>
            <a:off x="11836168" y="3154218"/>
            <a:ext cx="6096000" cy="657231"/>
          </a:xfrm>
          <a:prstGeom prst="rect">
            <a:avLst/>
          </a:prstGeom>
        </p:spPr>
        <p:txBody>
          <a:bodyPr lIns="0" tIns="0" rIns="0" bIns="0" rtlCol="0" anchor="t">
            <a:spAutoFit/>
          </a:bodyPr>
          <a:lstStyle/>
          <a:p>
            <a:pPr algn="ctr">
              <a:lnSpc>
                <a:spcPts val="5500"/>
              </a:lnSpc>
            </a:pPr>
            <a:r>
              <a:rPr lang="en-US" sz="4000" b="1" dirty="0">
                <a:solidFill>
                  <a:srgbClr val="FFFFFF"/>
                </a:solidFill>
                <a:latin typeface="RoBOTO" panose="02000000000000000000" pitchFamily="2" charset="0"/>
                <a:ea typeface="RoBOTO" panose="02000000000000000000" pitchFamily="2" charset="0"/>
                <a:cs typeface="RoBOTO" panose="02000000000000000000" pitchFamily="2" charset="0"/>
                <a:sym typeface="Ubuntu Bold"/>
              </a:rPr>
              <a:t>Step 3</a:t>
            </a:r>
            <a:endParaRPr lang="en-US" sz="5400" b="1" dirty="0">
              <a:solidFill>
                <a:srgbClr val="FFFFFF"/>
              </a:solidFill>
              <a:latin typeface="RoBOTO" panose="02000000000000000000" pitchFamily="2" charset="0"/>
              <a:ea typeface="RoBOTO" panose="02000000000000000000" pitchFamily="2" charset="0"/>
              <a:cs typeface="RoBOTO" panose="02000000000000000000" pitchFamily="2" charset="0"/>
              <a:sym typeface="Ubuntu Bold"/>
            </a:endParaRPr>
          </a:p>
        </p:txBody>
      </p:sp>
      <p:sp>
        <p:nvSpPr>
          <p:cNvPr id="32" name="TextBox 32">
            <a:extLst>
              <a:ext uri="{FF2B5EF4-FFF2-40B4-BE49-F238E27FC236}">
                <a16:creationId xmlns:a16="http://schemas.microsoft.com/office/drawing/2014/main" id="{751F2128-A9A1-5CC6-67CD-EC26CDF15548}"/>
              </a:ext>
            </a:extLst>
          </p:cNvPr>
          <p:cNvSpPr txBox="1"/>
          <p:nvPr/>
        </p:nvSpPr>
        <p:spPr>
          <a:xfrm>
            <a:off x="1253397" y="4744448"/>
            <a:ext cx="4300869" cy="2663614"/>
          </a:xfrm>
          <a:prstGeom prst="rect">
            <a:avLst/>
          </a:prstGeom>
        </p:spPr>
        <p:txBody>
          <a:bodyPr lIns="0" tIns="0" rIns="0" bIns="0" rtlCol="0" anchor="t">
            <a:spAutoFit/>
          </a:bodyPr>
          <a:lstStyle/>
          <a:p>
            <a:pPr marL="0" lvl="0" indent="0" algn="just">
              <a:lnSpc>
                <a:spcPts val="3500"/>
              </a:lnSpc>
              <a:spcBef>
                <a:spcPct val="0"/>
              </a:spcBef>
            </a:pPr>
            <a:r>
              <a:rPr lang="en-US" sz="2400" u="none" strike="noStrike"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List of questions:</a:t>
            </a:r>
          </a:p>
          <a:p>
            <a:pPr marL="0" lvl="0" indent="0" algn="just">
              <a:lnSpc>
                <a:spcPts val="3500"/>
              </a:lnSpc>
              <a:spcBef>
                <a:spcPct val="0"/>
              </a:spcBef>
            </a:pPr>
            <a:r>
              <a:rPr lang="en-US" sz="24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1.</a:t>
            </a:r>
          </a:p>
          <a:p>
            <a:pPr marL="0" lvl="0" indent="0" algn="just">
              <a:lnSpc>
                <a:spcPts val="3500"/>
              </a:lnSpc>
              <a:spcBef>
                <a:spcPct val="0"/>
              </a:spcBef>
            </a:pPr>
            <a:r>
              <a:rPr lang="en-US" sz="2400" u="none" strike="noStrike"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2.</a:t>
            </a:r>
          </a:p>
          <a:p>
            <a:pPr marL="0" lvl="0" indent="0" algn="just">
              <a:lnSpc>
                <a:spcPts val="3500"/>
              </a:lnSpc>
              <a:spcBef>
                <a:spcPct val="0"/>
              </a:spcBef>
            </a:pPr>
            <a:r>
              <a:rPr lang="en-US" sz="24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3.</a:t>
            </a:r>
          </a:p>
          <a:p>
            <a:pPr marL="0" lvl="0" indent="0" algn="just">
              <a:lnSpc>
                <a:spcPts val="3500"/>
              </a:lnSpc>
              <a:spcBef>
                <a:spcPct val="0"/>
              </a:spcBef>
            </a:pPr>
            <a:r>
              <a:rPr lang="en-US" sz="2400" u="none" strike="noStrike"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4.</a:t>
            </a:r>
          </a:p>
          <a:p>
            <a:pPr marL="0" lvl="0" indent="0" algn="just">
              <a:lnSpc>
                <a:spcPts val="3500"/>
              </a:lnSpc>
              <a:spcBef>
                <a:spcPct val="0"/>
              </a:spcBef>
            </a:pPr>
            <a:r>
              <a:rPr lang="en-US" sz="24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5.</a:t>
            </a:r>
            <a:endParaRPr lang="en-US" sz="2400" u="none" strike="noStrike"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endParaRPr>
          </a:p>
        </p:txBody>
      </p:sp>
      <p:sp>
        <p:nvSpPr>
          <p:cNvPr id="33" name="TextBox 33">
            <a:extLst>
              <a:ext uri="{FF2B5EF4-FFF2-40B4-BE49-F238E27FC236}">
                <a16:creationId xmlns:a16="http://schemas.microsoft.com/office/drawing/2014/main" id="{0C49642F-E0FF-FE55-7D10-0E71A33A1B45}"/>
              </a:ext>
            </a:extLst>
          </p:cNvPr>
          <p:cNvSpPr txBox="1"/>
          <p:nvPr/>
        </p:nvSpPr>
        <p:spPr>
          <a:xfrm>
            <a:off x="7007645" y="4744448"/>
            <a:ext cx="4300869" cy="1314591"/>
          </a:xfrm>
          <a:prstGeom prst="rect">
            <a:avLst/>
          </a:prstGeom>
        </p:spPr>
        <p:txBody>
          <a:bodyPr lIns="0" tIns="0" rIns="0" bIns="0" rtlCol="0" anchor="t">
            <a:spAutoFit/>
          </a:bodyPr>
          <a:lstStyle/>
          <a:p>
            <a:pPr marL="0" lvl="0" indent="0" algn="just">
              <a:lnSpc>
                <a:spcPts val="3500"/>
              </a:lnSpc>
              <a:spcBef>
                <a:spcPct val="0"/>
              </a:spcBef>
            </a:pPr>
            <a:r>
              <a:rPr lang="en-US" sz="2400" dirty="0">
                <a:effectLst/>
                <a:latin typeface="RoBOTO" panose="02000000000000000000" pitchFamily="2" charset="0"/>
                <a:ea typeface="RoBOTO" panose="02000000000000000000" pitchFamily="2" charset="0"/>
                <a:cs typeface="RoBOTO" panose="02000000000000000000" pitchFamily="2" charset="0"/>
              </a:rPr>
              <a:t>Form pairs and each pair chooses a question and thinks about the answers</a:t>
            </a:r>
            <a:endParaRPr lang="en-US" sz="2400" u="none" strike="noStrike"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endParaRPr>
          </a:p>
        </p:txBody>
      </p:sp>
      <p:sp>
        <p:nvSpPr>
          <p:cNvPr id="34" name="TextBox 34">
            <a:extLst>
              <a:ext uri="{FF2B5EF4-FFF2-40B4-BE49-F238E27FC236}">
                <a16:creationId xmlns:a16="http://schemas.microsoft.com/office/drawing/2014/main" id="{FBE88098-D742-AB69-EE76-60558B491162}"/>
              </a:ext>
            </a:extLst>
          </p:cNvPr>
          <p:cNvSpPr txBox="1"/>
          <p:nvPr/>
        </p:nvSpPr>
        <p:spPr>
          <a:xfrm>
            <a:off x="12733734" y="4744448"/>
            <a:ext cx="4300869" cy="862416"/>
          </a:xfrm>
          <a:prstGeom prst="rect">
            <a:avLst/>
          </a:prstGeom>
        </p:spPr>
        <p:txBody>
          <a:bodyPr lIns="0" tIns="0" rIns="0" bIns="0" rtlCol="0" anchor="t">
            <a:spAutoFit/>
          </a:bodyPr>
          <a:lstStyle/>
          <a:p>
            <a:pPr marL="0" lvl="0" indent="0" algn="just">
              <a:lnSpc>
                <a:spcPts val="3500"/>
              </a:lnSpc>
              <a:spcBef>
                <a:spcPct val="0"/>
              </a:spcBef>
            </a:pPr>
            <a:r>
              <a:rPr lang="en-US" sz="2400" u="none" strike="noStrike"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Present the correct answer to each question</a:t>
            </a:r>
          </a:p>
        </p:txBody>
      </p:sp>
      <p:pic>
        <p:nvPicPr>
          <p:cNvPr id="35" name="Imagen 11">
            <a:extLst>
              <a:ext uri="{FF2B5EF4-FFF2-40B4-BE49-F238E27FC236}">
                <a16:creationId xmlns:a16="http://schemas.microsoft.com/office/drawing/2014/main" id="{6EB4F675-7AFF-4129-3C43-B90D93468A35}"/>
              </a:ext>
            </a:extLst>
          </p:cNvPr>
          <p:cNvPicPr>
            <a:picLocks noChangeAspect="1"/>
          </p:cNvPicPr>
          <p:nvPr/>
        </p:nvPicPr>
        <p:blipFill>
          <a:blip r:embed="rId3"/>
          <a:srcRect/>
          <a:stretch/>
        </p:blipFill>
        <p:spPr>
          <a:xfrm>
            <a:off x="1219200" y="9414836"/>
            <a:ext cx="1530890" cy="375090"/>
          </a:xfrm>
          <a:prstGeom prst="rect">
            <a:avLst/>
          </a:prstGeom>
        </p:spPr>
      </p:pic>
      <p:pic>
        <p:nvPicPr>
          <p:cNvPr id="36" name="Imagen 16">
            <a:extLst>
              <a:ext uri="{FF2B5EF4-FFF2-40B4-BE49-F238E27FC236}">
                <a16:creationId xmlns:a16="http://schemas.microsoft.com/office/drawing/2014/main" id="{9D061ABC-19E5-4588-6565-BED59EE36CFA}"/>
              </a:ext>
            </a:extLst>
          </p:cNvPr>
          <p:cNvPicPr>
            <a:picLocks noChangeAspect="1"/>
          </p:cNvPicPr>
          <p:nvPr/>
        </p:nvPicPr>
        <p:blipFill>
          <a:blip r:embed="rId4"/>
          <a:srcRect/>
          <a:stretch/>
        </p:blipFill>
        <p:spPr>
          <a:xfrm>
            <a:off x="15925800" y="9414836"/>
            <a:ext cx="1851276" cy="388388"/>
          </a:xfrm>
          <a:prstGeom prst="rect">
            <a:avLst/>
          </a:prstGeom>
        </p:spPr>
      </p:pic>
    </p:spTree>
    <p:extLst>
      <p:ext uri="{BB962C8B-B14F-4D97-AF65-F5344CB8AC3E}">
        <p14:creationId xmlns:p14="http://schemas.microsoft.com/office/powerpoint/2010/main" val="746548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65E17-BC8C-B3CF-6F5E-3F013F71C7DE}"/>
            </a:ext>
          </a:extLst>
        </p:cNvPr>
        <p:cNvGrpSpPr/>
        <p:nvPr/>
      </p:nvGrpSpPr>
      <p:grpSpPr>
        <a:xfrm>
          <a:off x="0" y="0"/>
          <a:ext cx="0" cy="0"/>
          <a:chOff x="0" y="0"/>
          <a:chExt cx="0" cy="0"/>
        </a:xfrm>
      </p:grpSpPr>
      <p:pic>
        <p:nvPicPr>
          <p:cNvPr id="37" name="Picture 36">
            <a:extLst>
              <a:ext uri="{FF2B5EF4-FFF2-40B4-BE49-F238E27FC236}">
                <a16:creationId xmlns:a16="http://schemas.microsoft.com/office/drawing/2014/main" id="{5F2D3350-17E8-1052-793D-C35A4C052A96}"/>
              </a:ext>
            </a:extLst>
          </p:cNvPr>
          <p:cNvPicPr>
            <a:picLocks noChangeAspect="1"/>
          </p:cNvPicPr>
          <p:nvPr/>
        </p:nvPicPr>
        <p:blipFill>
          <a:blip r:embed="rId2"/>
          <a:stretch>
            <a:fillRect/>
          </a:stretch>
        </p:blipFill>
        <p:spPr>
          <a:xfrm flipH="1">
            <a:off x="13330494" y="-20213"/>
            <a:ext cx="4957506" cy="1638573"/>
          </a:xfrm>
          <a:prstGeom prst="rect">
            <a:avLst/>
          </a:prstGeom>
        </p:spPr>
      </p:pic>
      <p:pic>
        <p:nvPicPr>
          <p:cNvPr id="38" name="Picture 37">
            <a:extLst>
              <a:ext uri="{FF2B5EF4-FFF2-40B4-BE49-F238E27FC236}">
                <a16:creationId xmlns:a16="http://schemas.microsoft.com/office/drawing/2014/main" id="{9D883714-57E1-97EC-409D-27B77D2F7676}"/>
              </a:ext>
            </a:extLst>
          </p:cNvPr>
          <p:cNvPicPr>
            <a:picLocks noChangeAspect="1"/>
          </p:cNvPicPr>
          <p:nvPr/>
        </p:nvPicPr>
        <p:blipFill>
          <a:blip r:embed="rId2"/>
          <a:stretch>
            <a:fillRect/>
          </a:stretch>
        </p:blipFill>
        <p:spPr>
          <a:xfrm>
            <a:off x="0" y="-40152"/>
            <a:ext cx="4940349" cy="1678452"/>
          </a:xfrm>
          <a:prstGeom prst="rect">
            <a:avLst/>
          </a:prstGeom>
        </p:spPr>
      </p:pic>
      <p:sp>
        <p:nvSpPr>
          <p:cNvPr id="2" name="TextBox 2">
            <a:extLst>
              <a:ext uri="{FF2B5EF4-FFF2-40B4-BE49-F238E27FC236}">
                <a16:creationId xmlns:a16="http://schemas.microsoft.com/office/drawing/2014/main" id="{12121F78-BAB4-FD6F-B5AC-C2C8BAA4EB5F}"/>
              </a:ext>
            </a:extLst>
          </p:cNvPr>
          <p:cNvSpPr txBox="1"/>
          <p:nvPr/>
        </p:nvSpPr>
        <p:spPr>
          <a:xfrm>
            <a:off x="2260505" y="1066800"/>
            <a:ext cx="13766990" cy="923330"/>
          </a:xfrm>
          <a:prstGeom prst="rect">
            <a:avLst/>
          </a:prstGeom>
        </p:spPr>
        <p:txBody>
          <a:bodyPr lIns="0" tIns="0" rIns="0" bIns="0" rtlCol="0" anchor="t">
            <a:spAutoFit/>
          </a:bodyPr>
          <a:lstStyle/>
          <a:p>
            <a:pPr algn="ctr">
              <a:lnSpc>
                <a:spcPts val="7150"/>
              </a:lnSpc>
            </a:pPr>
            <a:r>
              <a:rPr lang="en-US" sz="6000" b="1" dirty="0">
                <a:solidFill>
                  <a:srgbClr val="034383"/>
                </a:solidFill>
                <a:latin typeface="RoBOTO" panose="02000000000000000000" pitchFamily="2" charset="0"/>
                <a:ea typeface="RoBOTO" panose="02000000000000000000" pitchFamily="2" charset="0"/>
                <a:cs typeface="RoBOTO" panose="02000000000000000000" pitchFamily="2" charset="0"/>
                <a:sym typeface="Ubuntu Bold"/>
              </a:rPr>
              <a:t>QUESTIONS AND ANSWERS</a:t>
            </a:r>
          </a:p>
        </p:txBody>
      </p:sp>
      <p:grpSp>
        <p:nvGrpSpPr>
          <p:cNvPr id="3" name="Group 3">
            <a:extLst>
              <a:ext uri="{FF2B5EF4-FFF2-40B4-BE49-F238E27FC236}">
                <a16:creationId xmlns:a16="http://schemas.microsoft.com/office/drawing/2014/main" id="{66BB228C-4E1E-81E2-5C08-DB10BAAFE1E3}"/>
              </a:ext>
            </a:extLst>
          </p:cNvPr>
          <p:cNvGrpSpPr/>
          <p:nvPr/>
        </p:nvGrpSpPr>
        <p:grpSpPr>
          <a:xfrm rot="-10800000">
            <a:off x="711664" y="2705371"/>
            <a:ext cx="17423936" cy="6552925"/>
            <a:chOff x="0" y="0"/>
            <a:chExt cx="2180105" cy="2418450"/>
          </a:xfrm>
        </p:grpSpPr>
        <p:sp>
          <p:nvSpPr>
            <p:cNvPr id="4" name="Freeform 4">
              <a:extLst>
                <a:ext uri="{FF2B5EF4-FFF2-40B4-BE49-F238E27FC236}">
                  <a16:creationId xmlns:a16="http://schemas.microsoft.com/office/drawing/2014/main" id="{CA920BD9-4E67-30F9-8AE6-5FE81BF68A7A}"/>
                </a:ext>
              </a:extLst>
            </p:cNvPr>
            <p:cNvSpPr/>
            <p:nvPr/>
          </p:nvSpPr>
          <p:spPr>
            <a:xfrm>
              <a:off x="0" y="0"/>
              <a:ext cx="2180105" cy="2418450"/>
            </a:xfrm>
            <a:custGeom>
              <a:avLst/>
              <a:gdLst/>
              <a:ahLst/>
              <a:cxnLst/>
              <a:rect l="l" t="t" r="r" b="b"/>
              <a:pathLst>
                <a:path w="2180105" h="2418450">
                  <a:moveTo>
                    <a:pt x="0" y="0"/>
                  </a:moveTo>
                  <a:lnTo>
                    <a:pt x="2180105" y="0"/>
                  </a:lnTo>
                  <a:lnTo>
                    <a:pt x="2180105" y="2418450"/>
                  </a:lnTo>
                  <a:lnTo>
                    <a:pt x="0" y="2418450"/>
                  </a:lnTo>
                  <a:close/>
                </a:path>
              </a:pathLst>
            </a:custGeom>
            <a:solidFill>
              <a:srgbClr val="EFEFEF"/>
            </a:solidFill>
          </p:spPr>
          <p:txBody>
            <a:bodyPr/>
            <a:lstStyle/>
            <a:p>
              <a:endParaRPr lang="fr-FR" dirty="0"/>
            </a:p>
          </p:txBody>
        </p:sp>
        <p:sp>
          <p:nvSpPr>
            <p:cNvPr id="5" name="TextBox 5">
              <a:extLst>
                <a:ext uri="{FF2B5EF4-FFF2-40B4-BE49-F238E27FC236}">
                  <a16:creationId xmlns:a16="http://schemas.microsoft.com/office/drawing/2014/main" id="{E5BAC9FE-1DAB-AEDD-0EF6-428501687261}"/>
                </a:ext>
              </a:extLst>
            </p:cNvPr>
            <p:cNvSpPr txBox="1"/>
            <p:nvPr/>
          </p:nvSpPr>
          <p:spPr>
            <a:xfrm>
              <a:off x="0" y="-38100"/>
              <a:ext cx="2180105" cy="2456550"/>
            </a:xfrm>
            <a:prstGeom prst="rect">
              <a:avLst/>
            </a:prstGeom>
          </p:spPr>
          <p:txBody>
            <a:bodyPr lIns="50800" tIns="50800" rIns="50800" bIns="50800" rtlCol="0" anchor="ctr"/>
            <a:lstStyle/>
            <a:p>
              <a:pPr algn="ctr">
                <a:lnSpc>
                  <a:spcPts val="3295"/>
                </a:lnSpc>
              </a:pPr>
              <a:endParaRPr/>
            </a:p>
          </p:txBody>
        </p:sp>
      </p:grpSp>
      <p:grpSp>
        <p:nvGrpSpPr>
          <p:cNvPr id="6" name="Group 6">
            <a:extLst>
              <a:ext uri="{FF2B5EF4-FFF2-40B4-BE49-F238E27FC236}">
                <a16:creationId xmlns:a16="http://schemas.microsoft.com/office/drawing/2014/main" id="{92B3C653-8153-0E08-11DE-4A70C0319A7F}"/>
              </a:ext>
            </a:extLst>
          </p:cNvPr>
          <p:cNvGrpSpPr/>
          <p:nvPr/>
        </p:nvGrpSpPr>
        <p:grpSpPr>
          <a:xfrm rot="-10800000">
            <a:off x="1107885" y="2267935"/>
            <a:ext cx="3013803" cy="1221018"/>
            <a:chOff x="0" y="0"/>
            <a:chExt cx="1752814" cy="492861"/>
          </a:xfrm>
        </p:grpSpPr>
        <p:sp>
          <p:nvSpPr>
            <p:cNvPr id="7" name="Freeform 7">
              <a:extLst>
                <a:ext uri="{FF2B5EF4-FFF2-40B4-BE49-F238E27FC236}">
                  <a16:creationId xmlns:a16="http://schemas.microsoft.com/office/drawing/2014/main" id="{58B8907C-8953-022E-FBC8-B54B023536A1}"/>
                </a:ext>
              </a:extLst>
            </p:cNvPr>
            <p:cNvSpPr/>
            <p:nvPr/>
          </p:nvSpPr>
          <p:spPr>
            <a:xfrm>
              <a:off x="0" y="0"/>
              <a:ext cx="1752814" cy="492861"/>
            </a:xfrm>
            <a:custGeom>
              <a:avLst/>
              <a:gdLst/>
              <a:ahLst/>
              <a:cxnLst/>
              <a:rect l="l" t="t" r="r" b="b"/>
              <a:pathLst>
                <a:path w="1752814" h="492861">
                  <a:moveTo>
                    <a:pt x="0" y="0"/>
                  </a:moveTo>
                  <a:lnTo>
                    <a:pt x="1752814" y="0"/>
                  </a:lnTo>
                  <a:lnTo>
                    <a:pt x="1752814" y="492861"/>
                  </a:lnTo>
                  <a:lnTo>
                    <a:pt x="0" y="492861"/>
                  </a:lnTo>
                  <a:close/>
                </a:path>
              </a:pathLst>
            </a:custGeom>
            <a:solidFill>
              <a:srgbClr val="034383"/>
            </a:solidFill>
          </p:spPr>
        </p:sp>
        <p:sp>
          <p:nvSpPr>
            <p:cNvPr id="8" name="TextBox 8">
              <a:extLst>
                <a:ext uri="{FF2B5EF4-FFF2-40B4-BE49-F238E27FC236}">
                  <a16:creationId xmlns:a16="http://schemas.microsoft.com/office/drawing/2014/main" id="{59E20412-CC1D-D323-9E32-84A14B6D1E0A}"/>
                </a:ext>
              </a:extLst>
            </p:cNvPr>
            <p:cNvSpPr txBox="1"/>
            <p:nvPr/>
          </p:nvSpPr>
          <p:spPr>
            <a:xfrm>
              <a:off x="0" y="-38100"/>
              <a:ext cx="1752814" cy="530961"/>
            </a:xfrm>
            <a:prstGeom prst="rect">
              <a:avLst/>
            </a:prstGeom>
          </p:spPr>
          <p:txBody>
            <a:bodyPr lIns="50800" tIns="50800" rIns="50800" bIns="50800" rtlCol="0" anchor="ctr"/>
            <a:lstStyle/>
            <a:p>
              <a:pPr algn="ctr">
                <a:lnSpc>
                  <a:spcPts val="3295"/>
                </a:lnSpc>
              </a:pPr>
              <a:endParaRPr/>
            </a:p>
          </p:txBody>
        </p:sp>
      </p:grpSp>
      <p:sp>
        <p:nvSpPr>
          <p:cNvPr id="21" name="TextBox 21">
            <a:extLst>
              <a:ext uri="{FF2B5EF4-FFF2-40B4-BE49-F238E27FC236}">
                <a16:creationId xmlns:a16="http://schemas.microsoft.com/office/drawing/2014/main" id="{E4EA5AF8-3012-0D08-007F-51B78F4036D9}"/>
              </a:ext>
            </a:extLst>
          </p:cNvPr>
          <p:cNvSpPr txBox="1"/>
          <p:nvPr/>
        </p:nvSpPr>
        <p:spPr>
          <a:xfrm>
            <a:off x="-297910" y="2565596"/>
            <a:ext cx="6096000" cy="657231"/>
          </a:xfrm>
          <a:prstGeom prst="rect">
            <a:avLst/>
          </a:prstGeom>
        </p:spPr>
        <p:txBody>
          <a:bodyPr lIns="0" tIns="0" rIns="0" bIns="0" rtlCol="0" anchor="t">
            <a:spAutoFit/>
          </a:bodyPr>
          <a:lstStyle/>
          <a:p>
            <a:pPr algn="ctr">
              <a:lnSpc>
                <a:spcPts val="5500"/>
              </a:lnSpc>
            </a:pPr>
            <a:r>
              <a:rPr lang="en-US" sz="4000" b="1" dirty="0">
                <a:solidFill>
                  <a:srgbClr val="FFFFFF"/>
                </a:solidFill>
                <a:latin typeface="RoBOTO" panose="02000000000000000000" pitchFamily="2" charset="0"/>
                <a:ea typeface="RoBOTO" panose="02000000000000000000" pitchFamily="2" charset="0"/>
                <a:cs typeface="RoBOTO" panose="02000000000000000000" pitchFamily="2" charset="0"/>
                <a:sym typeface="Ubuntu Bold"/>
              </a:rPr>
              <a:t>Step 1</a:t>
            </a:r>
          </a:p>
        </p:txBody>
      </p:sp>
      <p:sp>
        <p:nvSpPr>
          <p:cNvPr id="32" name="TextBox 32">
            <a:extLst>
              <a:ext uri="{FF2B5EF4-FFF2-40B4-BE49-F238E27FC236}">
                <a16:creationId xmlns:a16="http://schemas.microsoft.com/office/drawing/2014/main" id="{634A32A2-94A6-584B-93DF-5645E5272AF5}"/>
              </a:ext>
            </a:extLst>
          </p:cNvPr>
          <p:cNvSpPr txBox="1"/>
          <p:nvPr/>
        </p:nvSpPr>
        <p:spPr>
          <a:xfrm>
            <a:off x="990600" y="3739448"/>
            <a:ext cx="16992600" cy="4914807"/>
          </a:xfrm>
          <a:prstGeom prst="rect">
            <a:avLst/>
          </a:prstGeom>
        </p:spPr>
        <p:txBody>
          <a:bodyPr wrap="square" lIns="0" tIns="0" rIns="0" bIns="0" rtlCol="0" anchor="t">
            <a:spAutoFit/>
          </a:bodyPr>
          <a:lstStyle/>
          <a:p>
            <a:pPr marL="0" lvl="0" indent="0" algn="just">
              <a:lnSpc>
                <a:spcPts val="3500"/>
              </a:lnSpc>
              <a:spcBef>
                <a:spcPct val="0"/>
              </a:spcBef>
            </a:pPr>
            <a:r>
              <a:rPr lang="en-US" sz="2800" b="1" u="none" strike="noStrike"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List of questions:</a:t>
            </a:r>
          </a:p>
          <a:p>
            <a:pPr marL="0" lvl="0" indent="0" algn="just">
              <a:lnSpc>
                <a:spcPts val="3500"/>
              </a:lnSpc>
              <a:spcBef>
                <a:spcPct val="0"/>
              </a:spcBef>
            </a:pPr>
            <a:endParaRPr lang="en-US" sz="2800" b="1" u="none" strike="noStrike"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endParaRPr>
          </a:p>
          <a:p>
            <a:pPr lvl="0" algn="just">
              <a:lnSpc>
                <a:spcPts val="3500"/>
              </a:lnSpc>
              <a:spcBef>
                <a:spcPct val="0"/>
              </a:spcBef>
            </a:pPr>
            <a:r>
              <a:rPr lang="en-US" sz="2800" b="1"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1. </a:t>
            </a:r>
            <a:r>
              <a:rPr lang="en-US" sz="28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During the recruitment process, what can be done to prevent discrimination between men and women? </a:t>
            </a:r>
          </a:p>
          <a:p>
            <a:pPr lvl="0" algn="just">
              <a:lnSpc>
                <a:spcPts val="3500"/>
              </a:lnSpc>
              <a:spcBef>
                <a:spcPct val="0"/>
              </a:spcBef>
            </a:pPr>
            <a:endParaRPr lang="en-US" sz="28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endParaRPr>
          </a:p>
          <a:p>
            <a:pPr marL="0" lvl="0" indent="0" algn="just">
              <a:lnSpc>
                <a:spcPts val="3500"/>
              </a:lnSpc>
              <a:spcBef>
                <a:spcPct val="0"/>
              </a:spcBef>
            </a:pPr>
            <a:r>
              <a:rPr lang="en-US" sz="2800" b="1" u="none" strike="noStrike"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2. </a:t>
            </a:r>
            <a:r>
              <a:rPr lang="en-US" sz="28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What does workplace gender equality truly mean in practice?</a:t>
            </a:r>
          </a:p>
          <a:p>
            <a:pPr marL="0" lvl="0" indent="0" algn="just">
              <a:lnSpc>
                <a:spcPts val="3500"/>
              </a:lnSpc>
              <a:spcBef>
                <a:spcPct val="0"/>
              </a:spcBef>
            </a:pPr>
            <a:endParaRPr lang="en-US" sz="2800" u="none" strike="noStrike"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endParaRPr>
          </a:p>
          <a:p>
            <a:pPr marL="0" lvl="0" indent="0" algn="just">
              <a:lnSpc>
                <a:spcPts val="3500"/>
              </a:lnSpc>
              <a:spcBef>
                <a:spcPct val="0"/>
              </a:spcBef>
            </a:pPr>
            <a:r>
              <a:rPr lang="en-US" sz="2800" b="1"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3. </a:t>
            </a:r>
            <a:r>
              <a:rPr lang="en-US" sz="28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How to ensure women have equally access to trainings and thus to upskilling and </a:t>
            </a:r>
            <a:r>
              <a:rPr lang="en-US" sz="2800" dirty="0" err="1">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carreer</a:t>
            </a:r>
            <a:r>
              <a:rPr lang="en-US" sz="28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 progression?</a:t>
            </a:r>
          </a:p>
          <a:p>
            <a:pPr marL="0" lvl="0" indent="0" algn="just">
              <a:lnSpc>
                <a:spcPts val="3500"/>
              </a:lnSpc>
              <a:spcBef>
                <a:spcPct val="0"/>
              </a:spcBef>
            </a:pPr>
            <a:endParaRPr lang="en-US" sz="28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endParaRPr>
          </a:p>
          <a:p>
            <a:pPr marL="0" lvl="0" indent="0" algn="just">
              <a:lnSpc>
                <a:spcPts val="3500"/>
              </a:lnSpc>
              <a:spcBef>
                <a:spcPct val="0"/>
              </a:spcBef>
            </a:pPr>
            <a:r>
              <a:rPr lang="en-US" sz="2800" b="1" u="none" strike="noStrike"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4. </a:t>
            </a:r>
            <a:r>
              <a:rPr lang="en-US" sz="28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How can gender biases be recognized and what can be done to address them? </a:t>
            </a:r>
          </a:p>
          <a:p>
            <a:pPr marL="0" lvl="0" indent="0" algn="just">
              <a:lnSpc>
                <a:spcPts val="3500"/>
              </a:lnSpc>
              <a:spcBef>
                <a:spcPct val="0"/>
              </a:spcBef>
            </a:pPr>
            <a:endParaRPr lang="en-US" sz="2800" u="none" strike="noStrike"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endParaRPr>
          </a:p>
          <a:p>
            <a:pPr marL="0" lvl="0" indent="0" algn="just">
              <a:lnSpc>
                <a:spcPts val="3500"/>
              </a:lnSpc>
              <a:spcBef>
                <a:spcPct val="0"/>
              </a:spcBef>
            </a:pPr>
            <a:r>
              <a:rPr lang="en-US" sz="2800" b="1"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5. </a:t>
            </a:r>
            <a:r>
              <a:rPr lang="en-US" sz="2800" dirty="0">
                <a:solidFill>
                  <a:srgbClr val="FF0000"/>
                </a:solidFill>
                <a:latin typeface="RoBOTO" panose="02000000000000000000" pitchFamily="2" charset="0"/>
                <a:ea typeface="RoBOTO" panose="02000000000000000000" pitchFamily="2" charset="0"/>
                <a:cs typeface="RoBOTO" panose="02000000000000000000" pitchFamily="2" charset="0"/>
                <a:sym typeface="Open Sans 1"/>
              </a:rPr>
              <a:t>XXX</a:t>
            </a:r>
            <a:endParaRPr lang="en-US" sz="2800" u="none" strike="noStrike" dirty="0">
              <a:solidFill>
                <a:srgbClr val="FF0000"/>
              </a:solidFill>
              <a:latin typeface="RoBOTO" panose="02000000000000000000" pitchFamily="2" charset="0"/>
              <a:ea typeface="RoBOTO" panose="02000000000000000000" pitchFamily="2" charset="0"/>
              <a:cs typeface="RoBOTO" panose="02000000000000000000" pitchFamily="2" charset="0"/>
              <a:sym typeface="Open Sans 1"/>
            </a:endParaRPr>
          </a:p>
        </p:txBody>
      </p:sp>
      <p:pic>
        <p:nvPicPr>
          <p:cNvPr id="35" name="Imagen 11">
            <a:extLst>
              <a:ext uri="{FF2B5EF4-FFF2-40B4-BE49-F238E27FC236}">
                <a16:creationId xmlns:a16="http://schemas.microsoft.com/office/drawing/2014/main" id="{2172E8E0-C5D6-1F1B-B35A-7CAE45FA6FE8}"/>
              </a:ext>
            </a:extLst>
          </p:cNvPr>
          <p:cNvPicPr>
            <a:picLocks noChangeAspect="1"/>
          </p:cNvPicPr>
          <p:nvPr/>
        </p:nvPicPr>
        <p:blipFill>
          <a:blip r:embed="rId3"/>
          <a:srcRect/>
          <a:stretch/>
        </p:blipFill>
        <p:spPr>
          <a:xfrm>
            <a:off x="1219200" y="9414836"/>
            <a:ext cx="1530890" cy="375090"/>
          </a:xfrm>
          <a:prstGeom prst="rect">
            <a:avLst/>
          </a:prstGeom>
        </p:spPr>
      </p:pic>
      <p:pic>
        <p:nvPicPr>
          <p:cNvPr id="36" name="Imagen 16">
            <a:extLst>
              <a:ext uri="{FF2B5EF4-FFF2-40B4-BE49-F238E27FC236}">
                <a16:creationId xmlns:a16="http://schemas.microsoft.com/office/drawing/2014/main" id="{478AE550-91C4-E0F6-3BC9-E804CE103A0F}"/>
              </a:ext>
            </a:extLst>
          </p:cNvPr>
          <p:cNvPicPr>
            <a:picLocks noChangeAspect="1"/>
          </p:cNvPicPr>
          <p:nvPr/>
        </p:nvPicPr>
        <p:blipFill>
          <a:blip r:embed="rId4"/>
          <a:srcRect/>
          <a:stretch/>
        </p:blipFill>
        <p:spPr>
          <a:xfrm>
            <a:off x="15925800" y="9414836"/>
            <a:ext cx="1851276" cy="388388"/>
          </a:xfrm>
          <a:prstGeom prst="rect">
            <a:avLst/>
          </a:prstGeom>
        </p:spPr>
      </p:pic>
    </p:spTree>
    <p:extLst>
      <p:ext uri="{BB962C8B-B14F-4D97-AF65-F5344CB8AC3E}">
        <p14:creationId xmlns:p14="http://schemas.microsoft.com/office/powerpoint/2010/main" val="1432029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35553-D967-5608-6F36-3F43BDDD583E}"/>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381B0621-0F5B-2BF8-8639-13D65264D609}"/>
              </a:ext>
            </a:extLst>
          </p:cNvPr>
          <p:cNvPicPr>
            <a:picLocks noChangeAspect="1"/>
          </p:cNvPicPr>
          <p:nvPr/>
        </p:nvPicPr>
        <p:blipFill>
          <a:blip r:embed="rId2"/>
          <a:stretch>
            <a:fillRect/>
          </a:stretch>
        </p:blipFill>
        <p:spPr>
          <a:xfrm flipH="1">
            <a:off x="13330494" y="-20213"/>
            <a:ext cx="4957506" cy="1638573"/>
          </a:xfrm>
          <a:prstGeom prst="rect">
            <a:avLst/>
          </a:prstGeom>
        </p:spPr>
      </p:pic>
      <p:pic>
        <p:nvPicPr>
          <p:cNvPr id="10" name="Picture 9">
            <a:extLst>
              <a:ext uri="{FF2B5EF4-FFF2-40B4-BE49-F238E27FC236}">
                <a16:creationId xmlns:a16="http://schemas.microsoft.com/office/drawing/2014/main" id="{39B152F9-0FDE-E978-1761-6C35A4979A40}"/>
              </a:ext>
            </a:extLst>
          </p:cNvPr>
          <p:cNvPicPr>
            <a:picLocks noChangeAspect="1"/>
          </p:cNvPicPr>
          <p:nvPr/>
        </p:nvPicPr>
        <p:blipFill>
          <a:blip r:embed="rId2"/>
          <a:stretch>
            <a:fillRect/>
          </a:stretch>
        </p:blipFill>
        <p:spPr>
          <a:xfrm>
            <a:off x="0" y="-40152"/>
            <a:ext cx="4940349" cy="1678452"/>
          </a:xfrm>
          <a:prstGeom prst="rect">
            <a:avLst/>
          </a:prstGeom>
        </p:spPr>
      </p:pic>
      <p:grpSp>
        <p:nvGrpSpPr>
          <p:cNvPr id="3" name="Group 3">
            <a:extLst>
              <a:ext uri="{FF2B5EF4-FFF2-40B4-BE49-F238E27FC236}">
                <a16:creationId xmlns:a16="http://schemas.microsoft.com/office/drawing/2014/main" id="{FA2FFA5E-925D-A562-1DA1-FA1ADDD3A5D0}"/>
              </a:ext>
            </a:extLst>
          </p:cNvPr>
          <p:cNvGrpSpPr/>
          <p:nvPr/>
        </p:nvGrpSpPr>
        <p:grpSpPr>
          <a:xfrm rot="-10800000">
            <a:off x="762000" y="2745251"/>
            <a:ext cx="16598006" cy="6474948"/>
            <a:chOff x="0" y="0"/>
            <a:chExt cx="2180105" cy="2418450"/>
          </a:xfrm>
        </p:grpSpPr>
        <p:sp>
          <p:nvSpPr>
            <p:cNvPr id="4" name="Freeform 4">
              <a:extLst>
                <a:ext uri="{FF2B5EF4-FFF2-40B4-BE49-F238E27FC236}">
                  <a16:creationId xmlns:a16="http://schemas.microsoft.com/office/drawing/2014/main" id="{9489477B-F5EE-BB4C-3A43-0EA4D3EC1B6E}"/>
                </a:ext>
              </a:extLst>
            </p:cNvPr>
            <p:cNvSpPr/>
            <p:nvPr/>
          </p:nvSpPr>
          <p:spPr>
            <a:xfrm>
              <a:off x="0" y="0"/>
              <a:ext cx="2180105" cy="2418450"/>
            </a:xfrm>
            <a:custGeom>
              <a:avLst/>
              <a:gdLst/>
              <a:ahLst/>
              <a:cxnLst/>
              <a:rect l="l" t="t" r="r" b="b"/>
              <a:pathLst>
                <a:path w="2180105" h="2418450">
                  <a:moveTo>
                    <a:pt x="0" y="0"/>
                  </a:moveTo>
                  <a:lnTo>
                    <a:pt x="2180105" y="0"/>
                  </a:lnTo>
                  <a:lnTo>
                    <a:pt x="2180105" y="2418450"/>
                  </a:lnTo>
                  <a:lnTo>
                    <a:pt x="0" y="2418450"/>
                  </a:lnTo>
                  <a:close/>
                </a:path>
              </a:pathLst>
            </a:custGeom>
            <a:solidFill>
              <a:srgbClr val="EFEFEF"/>
            </a:solidFill>
          </p:spPr>
        </p:sp>
        <p:sp>
          <p:nvSpPr>
            <p:cNvPr id="5" name="TextBox 5">
              <a:extLst>
                <a:ext uri="{FF2B5EF4-FFF2-40B4-BE49-F238E27FC236}">
                  <a16:creationId xmlns:a16="http://schemas.microsoft.com/office/drawing/2014/main" id="{F57B325D-9EF2-BD43-899A-FF6FABF7372F}"/>
                </a:ext>
              </a:extLst>
            </p:cNvPr>
            <p:cNvSpPr txBox="1"/>
            <p:nvPr/>
          </p:nvSpPr>
          <p:spPr>
            <a:xfrm>
              <a:off x="0" y="-38100"/>
              <a:ext cx="2180105" cy="2456550"/>
            </a:xfrm>
            <a:prstGeom prst="rect">
              <a:avLst/>
            </a:prstGeom>
          </p:spPr>
          <p:txBody>
            <a:bodyPr lIns="50800" tIns="50800" rIns="50800" bIns="50800" rtlCol="0" anchor="ctr"/>
            <a:lstStyle/>
            <a:p>
              <a:pPr algn="ctr">
                <a:lnSpc>
                  <a:spcPts val="3295"/>
                </a:lnSpc>
              </a:pPr>
              <a:endParaRPr/>
            </a:p>
          </p:txBody>
        </p:sp>
      </p:grpSp>
      <p:grpSp>
        <p:nvGrpSpPr>
          <p:cNvPr id="6" name="Group 6">
            <a:extLst>
              <a:ext uri="{FF2B5EF4-FFF2-40B4-BE49-F238E27FC236}">
                <a16:creationId xmlns:a16="http://schemas.microsoft.com/office/drawing/2014/main" id="{D38008E5-53B5-CB16-8FAE-BD7FE6FE7B50}"/>
              </a:ext>
            </a:extLst>
          </p:cNvPr>
          <p:cNvGrpSpPr/>
          <p:nvPr/>
        </p:nvGrpSpPr>
        <p:grpSpPr>
          <a:xfrm rot="-10800000">
            <a:off x="762000" y="2347482"/>
            <a:ext cx="16598006" cy="1856909"/>
            <a:chOff x="0" y="0"/>
            <a:chExt cx="1752814" cy="492861"/>
          </a:xfrm>
        </p:grpSpPr>
        <p:sp>
          <p:nvSpPr>
            <p:cNvPr id="7" name="Freeform 7">
              <a:extLst>
                <a:ext uri="{FF2B5EF4-FFF2-40B4-BE49-F238E27FC236}">
                  <a16:creationId xmlns:a16="http://schemas.microsoft.com/office/drawing/2014/main" id="{AE162B52-9097-F313-7B4C-FFDEF64CD4E9}"/>
                </a:ext>
              </a:extLst>
            </p:cNvPr>
            <p:cNvSpPr/>
            <p:nvPr/>
          </p:nvSpPr>
          <p:spPr>
            <a:xfrm>
              <a:off x="0" y="0"/>
              <a:ext cx="1752814" cy="492861"/>
            </a:xfrm>
            <a:custGeom>
              <a:avLst/>
              <a:gdLst/>
              <a:ahLst/>
              <a:cxnLst/>
              <a:rect l="l" t="t" r="r" b="b"/>
              <a:pathLst>
                <a:path w="1752814" h="492861">
                  <a:moveTo>
                    <a:pt x="0" y="0"/>
                  </a:moveTo>
                  <a:lnTo>
                    <a:pt x="1752814" y="0"/>
                  </a:lnTo>
                  <a:lnTo>
                    <a:pt x="1752814" y="492861"/>
                  </a:lnTo>
                  <a:lnTo>
                    <a:pt x="0" y="492861"/>
                  </a:lnTo>
                  <a:close/>
                </a:path>
              </a:pathLst>
            </a:custGeom>
            <a:solidFill>
              <a:srgbClr val="034383"/>
            </a:solidFill>
          </p:spPr>
        </p:sp>
        <p:sp>
          <p:nvSpPr>
            <p:cNvPr id="8" name="TextBox 8">
              <a:extLst>
                <a:ext uri="{FF2B5EF4-FFF2-40B4-BE49-F238E27FC236}">
                  <a16:creationId xmlns:a16="http://schemas.microsoft.com/office/drawing/2014/main" id="{214FBE59-BD89-12C6-76B4-6EDEFB0552C3}"/>
                </a:ext>
              </a:extLst>
            </p:cNvPr>
            <p:cNvSpPr txBox="1"/>
            <p:nvPr/>
          </p:nvSpPr>
          <p:spPr>
            <a:xfrm>
              <a:off x="0" y="-38100"/>
              <a:ext cx="1752814" cy="530961"/>
            </a:xfrm>
            <a:prstGeom prst="rect">
              <a:avLst/>
            </a:prstGeom>
          </p:spPr>
          <p:txBody>
            <a:bodyPr lIns="50800" tIns="50800" rIns="50800" bIns="50800" rtlCol="0" anchor="ctr"/>
            <a:lstStyle/>
            <a:p>
              <a:pPr algn="ctr">
                <a:lnSpc>
                  <a:spcPts val="3295"/>
                </a:lnSpc>
              </a:pPr>
              <a:endParaRPr/>
            </a:p>
          </p:txBody>
        </p:sp>
      </p:grpSp>
      <p:sp>
        <p:nvSpPr>
          <p:cNvPr id="21" name="TextBox 21">
            <a:extLst>
              <a:ext uri="{FF2B5EF4-FFF2-40B4-BE49-F238E27FC236}">
                <a16:creationId xmlns:a16="http://schemas.microsoft.com/office/drawing/2014/main" id="{862131A9-DA45-2339-DA10-73B9F73E2132}"/>
              </a:ext>
            </a:extLst>
          </p:cNvPr>
          <p:cNvSpPr txBox="1"/>
          <p:nvPr/>
        </p:nvSpPr>
        <p:spPr>
          <a:xfrm>
            <a:off x="762000" y="2500074"/>
            <a:ext cx="16598006" cy="1349728"/>
          </a:xfrm>
          <a:prstGeom prst="rect">
            <a:avLst/>
          </a:prstGeom>
        </p:spPr>
        <p:txBody>
          <a:bodyPr wrap="square" lIns="0" tIns="0" rIns="0" bIns="0" rtlCol="0" anchor="t">
            <a:spAutoFit/>
          </a:bodyPr>
          <a:lstStyle/>
          <a:p>
            <a:pPr algn="just">
              <a:lnSpc>
                <a:spcPts val="5500"/>
              </a:lnSpc>
            </a:pPr>
            <a:r>
              <a:rPr lang="en-US" sz="4000" b="1" dirty="0">
                <a:solidFill>
                  <a:srgbClr val="FFFFFF"/>
                </a:solidFill>
                <a:latin typeface="RoBOTO" panose="02000000000000000000" pitchFamily="2" charset="0"/>
                <a:ea typeface="RoBOTO" panose="02000000000000000000" pitchFamily="2" charset="0"/>
                <a:cs typeface="RoBOTO" panose="02000000000000000000" pitchFamily="2" charset="0"/>
                <a:sym typeface="Ubuntu Bold"/>
              </a:rPr>
              <a:t>QUESTION 1: </a:t>
            </a:r>
            <a:r>
              <a:rPr lang="en-US" sz="3600" dirty="0">
                <a:solidFill>
                  <a:schemeClr val="bg1"/>
                </a:solidFill>
                <a:latin typeface="RoBOTO" panose="02000000000000000000" pitchFamily="2" charset="0"/>
                <a:ea typeface="RoBOTO" panose="02000000000000000000" pitchFamily="2" charset="0"/>
                <a:cs typeface="RoBOTO" panose="02000000000000000000" pitchFamily="2" charset="0"/>
                <a:sym typeface="Open Sans 1"/>
              </a:rPr>
              <a:t>During the recruitment process, what can be done to prevent discrimination between men and women? </a:t>
            </a:r>
            <a:endParaRPr lang="en-US" sz="4000" b="1" dirty="0">
              <a:solidFill>
                <a:schemeClr val="bg1"/>
              </a:solidFill>
              <a:latin typeface="RoBOTO" panose="02000000000000000000" pitchFamily="2" charset="0"/>
              <a:ea typeface="RoBOTO" panose="02000000000000000000" pitchFamily="2" charset="0"/>
              <a:cs typeface="RoBOTO" panose="02000000000000000000" pitchFamily="2" charset="0"/>
              <a:sym typeface="Ubuntu Bold"/>
            </a:endParaRPr>
          </a:p>
        </p:txBody>
      </p:sp>
      <p:sp>
        <p:nvSpPr>
          <p:cNvPr id="32" name="TextBox 32">
            <a:extLst>
              <a:ext uri="{FF2B5EF4-FFF2-40B4-BE49-F238E27FC236}">
                <a16:creationId xmlns:a16="http://schemas.microsoft.com/office/drawing/2014/main" id="{80CEC164-F80F-539E-6913-860E3EE4ACE7}"/>
              </a:ext>
            </a:extLst>
          </p:cNvPr>
          <p:cNvSpPr txBox="1"/>
          <p:nvPr/>
        </p:nvSpPr>
        <p:spPr>
          <a:xfrm>
            <a:off x="1303733" y="4204392"/>
            <a:ext cx="15510603" cy="4889159"/>
          </a:xfrm>
          <a:prstGeom prst="rect">
            <a:avLst/>
          </a:prstGeom>
        </p:spPr>
        <p:txBody>
          <a:bodyPr wrap="square" lIns="0" tIns="0" rIns="0" bIns="0" rtlCol="0" anchor="t">
            <a:spAutoFit/>
          </a:bodyPr>
          <a:lstStyle/>
          <a:p>
            <a:pPr marL="0" lvl="0" indent="0" algn="just">
              <a:lnSpc>
                <a:spcPts val="3500"/>
              </a:lnSpc>
              <a:spcBef>
                <a:spcPct val="0"/>
              </a:spcBef>
            </a:pPr>
            <a:r>
              <a:rPr lang="en-US" sz="2000" b="1" u="none" strike="noStrike" dirty="0">
                <a:solidFill>
                  <a:srgbClr val="00B0F0"/>
                </a:solidFill>
                <a:latin typeface="RoBOTO" panose="02000000000000000000" pitchFamily="2" charset="0"/>
                <a:ea typeface="RoBOTO" panose="02000000000000000000" pitchFamily="2" charset="0"/>
                <a:cs typeface="RoBOTO" panose="02000000000000000000" pitchFamily="2" charset="0"/>
                <a:sym typeface="Open Sans 1"/>
              </a:rPr>
              <a:t>ANSWER</a:t>
            </a:r>
          </a:p>
          <a:p>
            <a:pPr marL="342900" indent="-342900" algn="just">
              <a:lnSpc>
                <a:spcPts val="3500"/>
              </a:lnSpc>
              <a:spcBef>
                <a:spcPct val="0"/>
              </a:spcBef>
              <a:buFontTx/>
              <a:buChar char="-"/>
            </a:pPr>
            <a:r>
              <a:rPr lang="en-US" sz="20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Write a gender-neutral job description (don't gender job names, avoid expressions considered too feminine or masculine in rather masculine jobs, don't indicate too many requirements so as not to discourage potential candidates).</a:t>
            </a:r>
          </a:p>
          <a:p>
            <a:pPr marL="342900" indent="-342900" algn="just">
              <a:lnSpc>
                <a:spcPts val="3500"/>
              </a:lnSpc>
              <a:spcBef>
                <a:spcPct val="0"/>
              </a:spcBef>
              <a:buFontTx/>
              <a:buChar char="-"/>
            </a:pPr>
            <a:r>
              <a:rPr lang="en-US" sz="20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Clearly show that the company is active in favor of equality between men and women</a:t>
            </a:r>
          </a:p>
          <a:p>
            <a:pPr marL="342900" indent="-342900" algn="just">
              <a:lnSpc>
                <a:spcPts val="3500"/>
              </a:lnSpc>
              <a:spcBef>
                <a:spcPct val="0"/>
              </a:spcBef>
              <a:buFontTx/>
              <a:buChar char="-"/>
            </a:pPr>
            <a:r>
              <a:rPr lang="en-US" sz="20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Vary distribution channels and favor open </a:t>
            </a:r>
            <a:r>
              <a:rPr lang="en-US" sz="2000" dirty="0" err="1">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procedures.and</a:t>
            </a:r>
            <a:r>
              <a:rPr lang="en-US" sz="20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 try the introduction of blind CVs</a:t>
            </a:r>
          </a:p>
          <a:p>
            <a:pPr marL="342900" indent="-342900" algn="just">
              <a:lnSpc>
                <a:spcPts val="3500"/>
              </a:lnSpc>
              <a:spcBef>
                <a:spcPct val="0"/>
              </a:spcBef>
              <a:buFontTx/>
              <a:buChar char="-"/>
            </a:pPr>
            <a:r>
              <a:rPr lang="en-US" sz="20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Ensure that selection panels include an equal number of men and women</a:t>
            </a:r>
          </a:p>
          <a:p>
            <a:pPr marL="342900" indent="-342900" algn="just">
              <a:lnSpc>
                <a:spcPts val="3500"/>
              </a:lnSpc>
              <a:spcBef>
                <a:spcPct val="0"/>
              </a:spcBef>
              <a:buFontTx/>
              <a:buChar char="-"/>
            </a:pPr>
            <a:r>
              <a:rPr lang="en-US" sz="20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Train those responsible for recruitment in gender equality issues</a:t>
            </a:r>
          </a:p>
          <a:p>
            <a:pPr marL="342900" indent="-342900" algn="just">
              <a:lnSpc>
                <a:spcPts val="3500"/>
              </a:lnSpc>
              <a:spcBef>
                <a:spcPct val="0"/>
              </a:spcBef>
              <a:buFontTx/>
              <a:buChar char="-"/>
            </a:pPr>
            <a:r>
              <a:rPr lang="en-US" sz="20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Do not devalue career breaks or non-traditional career choices </a:t>
            </a:r>
          </a:p>
          <a:p>
            <a:pPr marL="342900" indent="-342900" algn="just">
              <a:lnSpc>
                <a:spcPts val="3500"/>
              </a:lnSpc>
              <a:spcBef>
                <a:spcPct val="0"/>
              </a:spcBef>
              <a:buFontTx/>
              <a:buChar char="-"/>
            </a:pPr>
            <a:r>
              <a:rPr lang="en-US" sz="20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Use objective assessment methods based on candidates' skills during selection and interviews</a:t>
            </a:r>
            <a:endParaRPr lang="en-US" sz="2000" u="none" strike="noStrike" dirty="0">
              <a:solidFill>
                <a:srgbClr val="00B0F0"/>
              </a:solidFill>
              <a:latin typeface="RoBOTO" panose="02000000000000000000" pitchFamily="2" charset="0"/>
              <a:ea typeface="RoBOTO" panose="02000000000000000000" pitchFamily="2" charset="0"/>
              <a:cs typeface="RoBOTO" panose="02000000000000000000" pitchFamily="2" charset="0"/>
              <a:sym typeface="Open Sans 1"/>
            </a:endParaRPr>
          </a:p>
          <a:p>
            <a:pPr marL="0" lvl="0" indent="0" algn="just">
              <a:lnSpc>
                <a:spcPts val="3500"/>
              </a:lnSpc>
              <a:spcBef>
                <a:spcPct val="0"/>
              </a:spcBef>
            </a:pPr>
            <a:endParaRPr lang="en-US" sz="2000" u="none" strike="noStrike"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endParaRPr>
          </a:p>
          <a:p>
            <a:pPr algn="just">
              <a:lnSpc>
                <a:spcPts val="3500"/>
              </a:lnSpc>
              <a:spcBef>
                <a:spcPct val="0"/>
              </a:spcBef>
            </a:pPr>
            <a:r>
              <a:rPr lang="en-US" sz="2000" u="none" strike="noStrike"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 </a:t>
            </a:r>
          </a:p>
        </p:txBody>
      </p:sp>
      <p:pic>
        <p:nvPicPr>
          <p:cNvPr id="35" name="Imagen 11">
            <a:extLst>
              <a:ext uri="{FF2B5EF4-FFF2-40B4-BE49-F238E27FC236}">
                <a16:creationId xmlns:a16="http://schemas.microsoft.com/office/drawing/2014/main" id="{02C67E0C-3E17-0800-A053-E57B1A522134}"/>
              </a:ext>
            </a:extLst>
          </p:cNvPr>
          <p:cNvPicPr>
            <a:picLocks noChangeAspect="1"/>
          </p:cNvPicPr>
          <p:nvPr/>
        </p:nvPicPr>
        <p:blipFill>
          <a:blip r:embed="rId3"/>
          <a:srcRect/>
          <a:stretch/>
        </p:blipFill>
        <p:spPr>
          <a:xfrm>
            <a:off x="1219200" y="9414836"/>
            <a:ext cx="1530890" cy="375090"/>
          </a:xfrm>
          <a:prstGeom prst="rect">
            <a:avLst/>
          </a:prstGeom>
        </p:spPr>
      </p:pic>
      <p:pic>
        <p:nvPicPr>
          <p:cNvPr id="36" name="Imagen 16">
            <a:extLst>
              <a:ext uri="{FF2B5EF4-FFF2-40B4-BE49-F238E27FC236}">
                <a16:creationId xmlns:a16="http://schemas.microsoft.com/office/drawing/2014/main" id="{4ADECB2B-25B0-D9D2-418B-6F435060ADEB}"/>
              </a:ext>
            </a:extLst>
          </p:cNvPr>
          <p:cNvPicPr>
            <a:picLocks noChangeAspect="1"/>
          </p:cNvPicPr>
          <p:nvPr/>
        </p:nvPicPr>
        <p:blipFill>
          <a:blip r:embed="rId4"/>
          <a:srcRect/>
          <a:stretch/>
        </p:blipFill>
        <p:spPr>
          <a:xfrm>
            <a:off x="15925800" y="9414836"/>
            <a:ext cx="1851276" cy="388388"/>
          </a:xfrm>
          <a:prstGeom prst="rect">
            <a:avLst/>
          </a:prstGeom>
        </p:spPr>
      </p:pic>
      <p:sp>
        <p:nvSpPr>
          <p:cNvPr id="11" name="TextBox 2">
            <a:extLst>
              <a:ext uri="{FF2B5EF4-FFF2-40B4-BE49-F238E27FC236}">
                <a16:creationId xmlns:a16="http://schemas.microsoft.com/office/drawing/2014/main" id="{02F8D0FC-2D34-D30A-F077-E5729644BEB9}"/>
              </a:ext>
            </a:extLst>
          </p:cNvPr>
          <p:cNvSpPr txBox="1"/>
          <p:nvPr/>
        </p:nvSpPr>
        <p:spPr>
          <a:xfrm>
            <a:off x="2260505" y="1066800"/>
            <a:ext cx="13766990" cy="923330"/>
          </a:xfrm>
          <a:prstGeom prst="rect">
            <a:avLst/>
          </a:prstGeom>
        </p:spPr>
        <p:txBody>
          <a:bodyPr lIns="0" tIns="0" rIns="0" bIns="0" rtlCol="0" anchor="t">
            <a:spAutoFit/>
          </a:bodyPr>
          <a:lstStyle/>
          <a:p>
            <a:pPr algn="ctr">
              <a:lnSpc>
                <a:spcPts val="7150"/>
              </a:lnSpc>
            </a:pPr>
            <a:r>
              <a:rPr lang="en-US" sz="6000" b="1" dirty="0">
                <a:solidFill>
                  <a:srgbClr val="034383"/>
                </a:solidFill>
                <a:latin typeface="RoBOTO" panose="02000000000000000000" pitchFamily="2" charset="0"/>
                <a:ea typeface="RoBOTO" panose="02000000000000000000" pitchFamily="2" charset="0"/>
                <a:cs typeface="RoBOTO" panose="02000000000000000000" pitchFamily="2" charset="0"/>
                <a:sym typeface="Ubuntu Bold"/>
              </a:rPr>
              <a:t>QUESTIONS AND ANSWERS</a:t>
            </a:r>
          </a:p>
        </p:txBody>
      </p:sp>
    </p:spTree>
    <p:extLst>
      <p:ext uri="{BB962C8B-B14F-4D97-AF65-F5344CB8AC3E}">
        <p14:creationId xmlns:p14="http://schemas.microsoft.com/office/powerpoint/2010/main" val="4253125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16169-AF46-6FA3-7847-49BD4DF69CD6}"/>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E8322715-F64A-2AE1-90BF-7EE5A2475E4D}"/>
              </a:ext>
            </a:extLst>
          </p:cNvPr>
          <p:cNvGrpSpPr/>
          <p:nvPr/>
        </p:nvGrpSpPr>
        <p:grpSpPr>
          <a:xfrm rot="-10800000">
            <a:off x="843027" y="2473212"/>
            <a:ext cx="16598006" cy="5972991"/>
            <a:chOff x="0" y="0"/>
            <a:chExt cx="2180105" cy="2418450"/>
          </a:xfrm>
        </p:grpSpPr>
        <p:sp>
          <p:nvSpPr>
            <p:cNvPr id="4" name="Freeform 4">
              <a:extLst>
                <a:ext uri="{FF2B5EF4-FFF2-40B4-BE49-F238E27FC236}">
                  <a16:creationId xmlns:a16="http://schemas.microsoft.com/office/drawing/2014/main" id="{6B6507FB-B385-EB6F-8F56-64C1BAB8EC62}"/>
                </a:ext>
              </a:extLst>
            </p:cNvPr>
            <p:cNvSpPr/>
            <p:nvPr/>
          </p:nvSpPr>
          <p:spPr>
            <a:xfrm>
              <a:off x="0" y="0"/>
              <a:ext cx="2180105" cy="2418450"/>
            </a:xfrm>
            <a:custGeom>
              <a:avLst/>
              <a:gdLst/>
              <a:ahLst/>
              <a:cxnLst/>
              <a:rect l="l" t="t" r="r" b="b"/>
              <a:pathLst>
                <a:path w="2180105" h="2418450">
                  <a:moveTo>
                    <a:pt x="0" y="0"/>
                  </a:moveTo>
                  <a:lnTo>
                    <a:pt x="2180105" y="0"/>
                  </a:lnTo>
                  <a:lnTo>
                    <a:pt x="2180105" y="2418450"/>
                  </a:lnTo>
                  <a:lnTo>
                    <a:pt x="0" y="2418450"/>
                  </a:lnTo>
                  <a:close/>
                </a:path>
              </a:pathLst>
            </a:custGeom>
            <a:solidFill>
              <a:srgbClr val="EFEFEF"/>
            </a:solidFill>
          </p:spPr>
        </p:sp>
        <p:sp>
          <p:nvSpPr>
            <p:cNvPr id="5" name="TextBox 5">
              <a:extLst>
                <a:ext uri="{FF2B5EF4-FFF2-40B4-BE49-F238E27FC236}">
                  <a16:creationId xmlns:a16="http://schemas.microsoft.com/office/drawing/2014/main" id="{A892B742-3AC7-E0F8-0579-E2E758AE7A1A}"/>
                </a:ext>
              </a:extLst>
            </p:cNvPr>
            <p:cNvSpPr txBox="1"/>
            <p:nvPr/>
          </p:nvSpPr>
          <p:spPr>
            <a:xfrm>
              <a:off x="0" y="-38100"/>
              <a:ext cx="2180105" cy="2456550"/>
            </a:xfrm>
            <a:prstGeom prst="rect">
              <a:avLst/>
            </a:prstGeom>
          </p:spPr>
          <p:txBody>
            <a:bodyPr lIns="50800" tIns="50800" rIns="50800" bIns="50800" rtlCol="0" anchor="ctr"/>
            <a:lstStyle/>
            <a:p>
              <a:pPr algn="ctr">
                <a:lnSpc>
                  <a:spcPts val="3295"/>
                </a:lnSpc>
              </a:pPr>
              <a:endParaRPr/>
            </a:p>
          </p:txBody>
        </p:sp>
      </p:grpSp>
      <p:grpSp>
        <p:nvGrpSpPr>
          <p:cNvPr id="11" name="Group 10">
            <a:extLst>
              <a:ext uri="{FF2B5EF4-FFF2-40B4-BE49-F238E27FC236}">
                <a16:creationId xmlns:a16="http://schemas.microsoft.com/office/drawing/2014/main" id="{F6084FC6-21C6-8009-1B81-15916F553D5A}"/>
              </a:ext>
            </a:extLst>
          </p:cNvPr>
          <p:cNvGrpSpPr/>
          <p:nvPr/>
        </p:nvGrpSpPr>
        <p:grpSpPr>
          <a:xfrm rot="-10800000">
            <a:off x="843028" y="2336056"/>
            <a:ext cx="16598005" cy="977972"/>
            <a:chOff x="0" y="0"/>
            <a:chExt cx="3458127" cy="411409"/>
          </a:xfrm>
        </p:grpSpPr>
        <p:sp>
          <p:nvSpPr>
            <p:cNvPr id="12" name="Freeform 10">
              <a:extLst>
                <a:ext uri="{FF2B5EF4-FFF2-40B4-BE49-F238E27FC236}">
                  <a16:creationId xmlns:a16="http://schemas.microsoft.com/office/drawing/2014/main" id="{80BE3680-2495-FFE6-FC98-B90D08E2C7BC}"/>
                </a:ext>
              </a:extLst>
            </p:cNvPr>
            <p:cNvSpPr/>
            <p:nvPr/>
          </p:nvSpPr>
          <p:spPr>
            <a:xfrm>
              <a:off x="0" y="0"/>
              <a:ext cx="3458127" cy="411409"/>
            </a:xfrm>
            <a:custGeom>
              <a:avLst/>
              <a:gdLst/>
              <a:ahLst/>
              <a:cxnLst/>
              <a:rect l="l" t="t" r="r" b="b"/>
              <a:pathLst>
                <a:path w="3458127" h="411409">
                  <a:moveTo>
                    <a:pt x="0" y="0"/>
                  </a:moveTo>
                  <a:lnTo>
                    <a:pt x="3458127" y="0"/>
                  </a:lnTo>
                  <a:lnTo>
                    <a:pt x="3458127" y="411409"/>
                  </a:lnTo>
                  <a:lnTo>
                    <a:pt x="0" y="411409"/>
                  </a:lnTo>
                  <a:close/>
                </a:path>
              </a:pathLst>
            </a:custGeom>
            <a:solidFill>
              <a:srgbClr val="FBC613"/>
            </a:solidFill>
          </p:spPr>
        </p:sp>
        <p:sp>
          <p:nvSpPr>
            <p:cNvPr id="13" name="TextBox 12">
              <a:extLst>
                <a:ext uri="{FF2B5EF4-FFF2-40B4-BE49-F238E27FC236}">
                  <a16:creationId xmlns:a16="http://schemas.microsoft.com/office/drawing/2014/main" id="{27730ABD-F885-1380-B747-ECA74D0A8A02}"/>
                </a:ext>
              </a:extLst>
            </p:cNvPr>
            <p:cNvSpPr txBox="1"/>
            <p:nvPr/>
          </p:nvSpPr>
          <p:spPr>
            <a:xfrm>
              <a:off x="0" y="-38100"/>
              <a:ext cx="3458127" cy="449509"/>
            </a:xfrm>
            <a:prstGeom prst="rect">
              <a:avLst/>
            </a:prstGeom>
          </p:spPr>
          <p:txBody>
            <a:bodyPr lIns="50800" tIns="50800" rIns="50800" bIns="50800" rtlCol="0" anchor="ctr"/>
            <a:lstStyle/>
            <a:p>
              <a:pPr algn="ctr">
                <a:lnSpc>
                  <a:spcPts val="3295"/>
                </a:lnSpc>
              </a:pPr>
              <a:endParaRPr/>
            </a:p>
          </p:txBody>
        </p:sp>
      </p:grpSp>
      <p:pic>
        <p:nvPicPr>
          <p:cNvPr id="9" name="Picture 8">
            <a:extLst>
              <a:ext uri="{FF2B5EF4-FFF2-40B4-BE49-F238E27FC236}">
                <a16:creationId xmlns:a16="http://schemas.microsoft.com/office/drawing/2014/main" id="{9D6D21DD-5B15-3192-3587-F73CAE08DF90}"/>
              </a:ext>
            </a:extLst>
          </p:cNvPr>
          <p:cNvPicPr>
            <a:picLocks noChangeAspect="1"/>
          </p:cNvPicPr>
          <p:nvPr/>
        </p:nvPicPr>
        <p:blipFill>
          <a:blip r:embed="rId2"/>
          <a:stretch>
            <a:fillRect/>
          </a:stretch>
        </p:blipFill>
        <p:spPr>
          <a:xfrm flipH="1">
            <a:off x="13330494" y="-20213"/>
            <a:ext cx="4957506" cy="1638573"/>
          </a:xfrm>
          <a:prstGeom prst="rect">
            <a:avLst/>
          </a:prstGeom>
        </p:spPr>
      </p:pic>
      <p:pic>
        <p:nvPicPr>
          <p:cNvPr id="10" name="Picture 9">
            <a:extLst>
              <a:ext uri="{FF2B5EF4-FFF2-40B4-BE49-F238E27FC236}">
                <a16:creationId xmlns:a16="http://schemas.microsoft.com/office/drawing/2014/main" id="{21FB73C6-B8AF-A799-FE86-2F8B6F229546}"/>
              </a:ext>
            </a:extLst>
          </p:cNvPr>
          <p:cNvPicPr>
            <a:picLocks noChangeAspect="1"/>
          </p:cNvPicPr>
          <p:nvPr/>
        </p:nvPicPr>
        <p:blipFill>
          <a:blip r:embed="rId2"/>
          <a:stretch>
            <a:fillRect/>
          </a:stretch>
        </p:blipFill>
        <p:spPr>
          <a:xfrm>
            <a:off x="0" y="-40152"/>
            <a:ext cx="4940349" cy="1678452"/>
          </a:xfrm>
          <a:prstGeom prst="rect">
            <a:avLst/>
          </a:prstGeom>
        </p:spPr>
      </p:pic>
      <p:pic>
        <p:nvPicPr>
          <p:cNvPr id="35" name="Imagen 11">
            <a:extLst>
              <a:ext uri="{FF2B5EF4-FFF2-40B4-BE49-F238E27FC236}">
                <a16:creationId xmlns:a16="http://schemas.microsoft.com/office/drawing/2014/main" id="{AA76DB5B-C07F-418E-56AA-D680729BA32D}"/>
              </a:ext>
            </a:extLst>
          </p:cNvPr>
          <p:cNvPicPr>
            <a:picLocks noChangeAspect="1"/>
          </p:cNvPicPr>
          <p:nvPr/>
        </p:nvPicPr>
        <p:blipFill>
          <a:blip r:embed="rId3"/>
          <a:srcRect/>
          <a:stretch/>
        </p:blipFill>
        <p:spPr>
          <a:xfrm>
            <a:off x="1219200" y="9414836"/>
            <a:ext cx="1530890" cy="375090"/>
          </a:xfrm>
          <a:prstGeom prst="rect">
            <a:avLst/>
          </a:prstGeom>
        </p:spPr>
      </p:pic>
      <p:pic>
        <p:nvPicPr>
          <p:cNvPr id="36" name="Imagen 16">
            <a:extLst>
              <a:ext uri="{FF2B5EF4-FFF2-40B4-BE49-F238E27FC236}">
                <a16:creationId xmlns:a16="http://schemas.microsoft.com/office/drawing/2014/main" id="{E7DD11DC-657E-C700-5839-8F4D78383A4E}"/>
              </a:ext>
            </a:extLst>
          </p:cNvPr>
          <p:cNvPicPr>
            <a:picLocks noChangeAspect="1"/>
          </p:cNvPicPr>
          <p:nvPr/>
        </p:nvPicPr>
        <p:blipFill>
          <a:blip r:embed="rId4"/>
          <a:srcRect/>
          <a:stretch/>
        </p:blipFill>
        <p:spPr>
          <a:xfrm>
            <a:off x="15925800" y="9414836"/>
            <a:ext cx="1851276" cy="388388"/>
          </a:xfrm>
          <a:prstGeom prst="rect">
            <a:avLst/>
          </a:prstGeom>
        </p:spPr>
      </p:pic>
      <p:sp>
        <p:nvSpPr>
          <p:cNvPr id="15" name="TextBox 21">
            <a:extLst>
              <a:ext uri="{FF2B5EF4-FFF2-40B4-BE49-F238E27FC236}">
                <a16:creationId xmlns:a16="http://schemas.microsoft.com/office/drawing/2014/main" id="{6B20305C-0DA0-82DA-BE3E-307EFFB3E2AB}"/>
              </a:ext>
            </a:extLst>
          </p:cNvPr>
          <p:cNvSpPr txBox="1"/>
          <p:nvPr/>
        </p:nvSpPr>
        <p:spPr>
          <a:xfrm>
            <a:off x="990600" y="2453272"/>
            <a:ext cx="15510603" cy="657231"/>
          </a:xfrm>
          <a:prstGeom prst="rect">
            <a:avLst/>
          </a:prstGeom>
        </p:spPr>
        <p:txBody>
          <a:bodyPr wrap="square" lIns="0" tIns="0" rIns="0" bIns="0" rtlCol="0" anchor="t">
            <a:spAutoFit/>
          </a:bodyPr>
          <a:lstStyle/>
          <a:p>
            <a:pPr algn="just">
              <a:lnSpc>
                <a:spcPts val="5500"/>
              </a:lnSpc>
            </a:pPr>
            <a:r>
              <a:rPr lang="en-US" sz="4000" b="1" dirty="0">
                <a:solidFill>
                  <a:srgbClr val="FFFFFF"/>
                </a:solidFill>
                <a:latin typeface="RoBOTO" panose="02000000000000000000" pitchFamily="2" charset="0"/>
                <a:ea typeface="RoBOTO" panose="02000000000000000000" pitchFamily="2" charset="0"/>
                <a:cs typeface="RoBOTO" panose="02000000000000000000" pitchFamily="2" charset="0"/>
                <a:sym typeface="Ubuntu Bold"/>
              </a:rPr>
              <a:t>QUESTION 2: </a:t>
            </a:r>
            <a:r>
              <a:rPr lang="en-US" sz="3600" dirty="0">
                <a:solidFill>
                  <a:schemeClr val="bg1"/>
                </a:solidFill>
                <a:latin typeface="RoBOTO" panose="02000000000000000000" pitchFamily="2" charset="0"/>
                <a:ea typeface="RoBOTO" panose="02000000000000000000" pitchFamily="2" charset="0"/>
                <a:cs typeface="RoBOTO" panose="02000000000000000000" pitchFamily="2" charset="0"/>
                <a:sym typeface="Open Sans 1"/>
              </a:rPr>
              <a:t>What does workplace gender equality truly mean in practice?</a:t>
            </a:r>
          </a:p>
        </p:txBody>
      </p:sp>
      <p:sp>
        <p:nvSpPr>
          <p:cNvPr id="16" name="TextBox 32">
            <a:extLst>
              <a:ext uri="{FF2B5EF4-FFF2-40B4-BE49-F238E27FC236}">
                <a16:creationId xmlns:a16="http://schemas.microsoft.com/office/drawing/2014/main" id="{0A123F07-543B-7D29-2881-269BA63DDA0F}"/>
              </a:ext>
            </a:extLst>
          </p:cNvPr>
          <p:cNvSpPr txBox="1"/>
          <p:nvPr/>
        </p:nvSpPr>
        <p:spPr>
          <a:xfrm>
            <a:off x="1219200" y="3788290"/>
            <a:ext cx="15510603" cy="3093796"/>
          </a:xfrm>
          <a:prstGeom prst="rect">
            <a:avLst/>
          </a:prstGeom>
        </p:spPr>
        <p:txBody>
          <a:bodyPr wrap="square" lIns="0" tIns="0" rIns="0" bIns="0" rtlCol="0" anchor="t">
            <a:spAutoFit/>
          </a:bodyPr>
          <a:lstStyle/>
          <a:p>
            <a:pPr marL="0" lvl="0" indent="0" algn="just">
              <a:lnSpc>
                <a:spcPts val="3500"/>
              </a:lnSpc>
              <a:spcBef>
                <a:spcPct val="0"/>
              </a:spcBef>
            </a:pPr>
            <a:r>
              <a:rPr lang="en-US" sz="2000" b="1" u="none" strike="noStrike" dirty="0">
                <a:solidFill>
                  <a:srgbClr val="00B0F0"/>
                </a:solidFill>
                <a:latin typeface="RoBOTO" panose="02000000000000000000" pitchFamily="2" charset="0"/>
                <a:ea typeface="RoBOTO" panose="02000000000000000000" pitchFamily="2" charset="0"/>
                <a:cs typeface="RoBOTO" panose="02000000000000000000" pitchFamily="2" charset="0"/>
                <a:sym typeface="Open Sans 1"/>
              </a:rPr>
              <a:t>ANSWER</a:t>
            </a:r>
          </a:p>
          <a:p>
            <a:pPr algn="just">
              <a:lnSpc>
                <a:spcPts val="3500"/>
              </a:lnSpc>
              <a:spcBef>
                <a:spcPct val="0"/>
              </a:spcBef>
            </a:pPr>
            <a:r>
              <a:rPr lang="en-US" sz="20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Workplace gender equality in practice means that people of all genders have equal rights, responsibilities, and opportunities at every level of the organization. </a:t>
            </a:r>
          </a:p>
          <a:p>
            <a:pPr algn="just">
              <a:lnSpc>
                <a:spcPts val="3500"/>
              </a:lnSpc>
              <a:spcBef>
                <a:spcPct val="0"/>
              </a:spcBef>
            </a:pPr>
            <a:r>
              <a:rPr lang="en-US" sz="20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This includes equal pay for equal work, fair access to hiring and promotions, balanced representation in leadership, and the elimination of discrimination, harassment, and gender bias in policies, company culture, and daily interactions. </a:t>
            </a:r>
          </a:p>
          <a:p>
            <a:pPr algn="just">
              <a:lnSpc>
                <a:spcPts val="3500"/>
              </a:lnSpc>
              <a:spcBef>
                <a:spcPct val="0"/>
              </a:spcBef>
            </a:pPr>
            <a:r>
              <a:rPr lang="en-US" sz="20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It also means recognizing and addressing the different challenges and barriers faced by women through supportive policies like flexible work or parental leave.</a:t>
            </a:r>
            <a:endParaRPr lang="en-US" sz="2000" u="none" strike="noStrike" dirty="0">
              <a:solidFill>
                <a:srgbClr val="00B0F0"/>
              </a:solidFill>
              <a:latin typeface="RoBOTO" panose="02000000000000000000" pitchFamily="2" charset="0"/>
              <a:ea typeface="RoBOTO" panose="02000000000000000000" pitchFamily="2" charset="0"/>
              <a:cs typeface="RoBOTO" panose="02000000000000000000" pitchFamily="2" charset="0"/>
              <a:sym typeface="Open Sans 1"/>
            </a:endParaRPr>
          </a:p>
        </p:txBody>
      </p:sp>
      <p:sp>
        <p:nvSpPr>
          <p:cNvPr id="6" name="TextBox 2">
            <a:extLst>
              <a:ext uri="{FF2B5EF4-FFF2-40B4-BE49-F238E27FC236}">
                <a16:creationId xmlns:a16="http://schemas.microsoft.com/office/drawing/2014/main" id="{83A9FC59-1352-629D-B729-715F5380F117}"/>
              </a:ext>
            </a:extLst>
          </p:cNvPr>
          <p:cNvSpPr txBox="1"/>
          <p:nvPr/>
        </p:nvSpPr>
        <p:spPr>
          <a:xfrm>
            <a:off x="2260505" y="1066800"/>
            <a:ext cx="13766990" cy="923330"/>
          </a:xfrm>
          <a:prstGeom prst="rect">
            <a:avLst/>
          </a:prstGeom>
        </p:spPr>
        <p:txBody>
          <a:bodyPr lIns="0" tIns="0" rIns="0" bIns="0" rtlCol="0" anchor="t">
            <a:spAutoFit/>
          </a:bodyPr>
          <a:lstStyle/>
          <a:p>
            <a:pPr algn="ctr">
              <a:lnSpc>
                <a:spcPts val="7150"/>
              </a:lnSpc>
            </a:pPr>
            <a:r>
              <a:rPr lang="en-US" sz="6000" b="1" dirty="0">
                <a:solidFill>
                  <a:srgbClr val="034383"/>
                </a:solidFill>
                <a:latin typeface="RoBOTO" panose="02000000000000000000" pitchFamily="2" charset="0"/>
                <a:ea typeface="RoBOTO" panose="02000000000000000000" pitchFamily="2" charset="0"/>
                <a:cs typeface="RoBOTO" panose="02000000000000000000" pitchFamily="2" charset="0"/>
                <a:sym typeface="Ubuntu Bold"/>
              </a:rPr>
              <a:t>QUESTIONS AND ANSWERS</a:t>
            </a:r>
          </a:p>
        </p:txBody>
      </p:sp>
    </p:spTree>
    <p:extLst>
      <p:ext uri="{BB962C8B-B14F-4D97-AF65-F5344CB8AC3E}">
        <p14:creationId xmlns:p14="http://schemas.microsoft.com/office/powerpoint/2010/main" val="26972699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DE8FC-6997-67BE-5480-87CF4D61A9A3}"/>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14A5AB3E-FB0A-F45A-C634-4DD54399B4FE}"/>
              </a:ext>
            </a:extLst>
          </p:cNvPr>
          <p:cNvPicPr>
            <a:picLocks noChangeAspect="1"/>
          </p:cNvPicPr>
          <p:nvPr/>
        </p:nvPicPr>
        <p:blipFill>
          <a:blip r:embed="rId2"/>
          <a:stretch>
            <a:fillRect/>
          </a:stretch>
        </p:blipFill>
        <p:spPr>
          <a:xfrm flipH="1">
            <a:off x="13330494" y="-20213"/>
            <a:ext cx="4957506" cy="1638573"/>
          </a:xfrm>
          <a:prstGeom prst="rect">
            <a:avLst/>
          </a:prstGeom>
        </p:spPr>
      </p:pic>
      <p:pic>
        <p:nvPicPr>
          <p:cNvPr id="10" name="Picture 9">
            <a:extLst>
              <a:ext uri="{FF2B5EF4-FFF2-40B4-BE49-F238E27FC236}">
                <a16:creationId xmlns:a16="http://schemas.microsoft.com/office/drawing/2014/main" id="{03E5F052-50A2-D4C6-0D51-B026A2D38A71}"/>
              </a:ext>
            </a:extLst>
          </p:cNvPr>
          <p:cNvPicPr>
            <a:picLocks noChangeAspect="1"/>
          </p:cNvPicPr>
          <p:nvPr/>
        </p:nvPicPr>
        <p:blipFill>
          <a:blip r:embed="rId2"/>
          <a:stretch>
            <a:fillRect/>
          </a:stretch>
        </p:blipFill>
        <p:spPr>
          <a:xfrm>
            <a:off x="0" y="-40152"/>
            <a:ext cx="4940349" cy="1678452"/>
          </a:xfrm>
          <a:prstGeom prst="rect">
            <a:avLst/>
          </a:prstGeom>
        </p:spPr>
      </p:pic>
      <p:grpSp>
        <p:nvGrpSpPr>
          <p:cNvPr id="3" name="Group 3">
            <a:extLst>
              <a:ext uri="{FF2B5EF4-FFF2-40B4-BE49-F238E27FC236}">
                <a16:creationId xmlns:a16="http://schemas.microsoft.com/office/drawing/2014/main" id="{7853865D-2F20-AE4A-71A7-FD477B0A86B6}"/>
              </a:ext>
            </a:extLst>
          </p:cNvPr>
          <p:cNvGrpSpPr/>
          <p:nvPr/>
        </p:nvGrpSpPr>
        <p:grpSpPr>
          <a:xfrm rot="-10800000">
            <a:off x="762000" y="2745251"/>
            <a:ext cx="16598006" cy="6474948"/>
            <a:chOff x="0" y="0"/>
            <a:chExt cx="2180105" cy="2418450"/>
          </a:xfrm>
        </p:grpSpPr>
        <p:sp>
          <p:nvSpPr>
            <p:cNvPr id="4" name="Freeform 4">
              <a:extLst>
                <a:ext uri="{FF2B5EF4-FFF2-40B4-BE49-F238E27FC236}">
                  <a16:creationId xmlns:a16="http://schemas.microsoft.com/office/drawing/2014/main" id="{22CF88CC-5210-F075-FB73-A7973744174D}"/>
                </a:ext>
              </a:extLst>
            </p:cNvPr>
            <p:cNvSpPr/>
            <p:nvPr/>
          </p:nvSpPr>
          <p:spPr>
            <a:xfrm>
              <a:off x="0" y="0"/>
              <a:ext cx="2180105" cy="2418450"/>
            </a:xfrm>
            <a:custGeom>
              <a:avLst/>
              <a:gdLst/>
              <a:ahLst/>
              <a:cxnLst/>
              <a:rect l="l" t="t" r="r" b="b"/>
              <a:pathLst>
                <a:path w="2180105" h="2418450">
                  <a:moveTo>
                    <a:pt x="0" y="0"/>
                  </a:moveTo>
                  <a:lnTo>
                    <a:pt x="2180105" y="0"/>
                  </a:lnTo>
                  <a:lnTo>
                    <a:pt x="2180105" y="2418450"/>
                  </a:lnTo>
                  <a:lnTo>
                    <a:pt x="0" y="2418450"/>
                  </a:lnTo>
                  <a:close/>
                </a:path>
              </a:pathLst>
            </a:custGeom>
            <a:solidFill>
              <a:srgbClr val="EFEFEF"/>
            </a:solidFill>
          </p:spPr>
        </p:sp>
        <p:sp>
          <p:nvSpPr>
            <p:cNvPr id="5" name="TextBox 5">
              <a:extLst>
                <a:ext uri="{FF2B5EF4-FFF2-40B4-BE49-F238E27FC236}">
                  <a16:creationId xmlns:a16="http://schemas.microsoft.com/office/drawing/2014/main" id="{146A96BF-EFDF-32CA-B07A-577EFFDFF005}"/>
                </a:ext>
              </a:extLst>
            </p:cNvPr>
            <p:cNvSpPr txBox="1"/>
            <p:nvPr/>
          </p:nvSpPr>
          <p:spPr>
            <a:xfrm>
              <a:off x="0" y="-38100"/>
              <a:ext cx="2180105" cy="2456550"/>
            </a:xfrm>
            <a:prstGeom prst="rect">
              <a:avLst/>
            </a:prstGeom>
          </p:spPr>
          <p:txBody>
            <a:bodyPr lIns="50800" tIns="50800" rIns="50800" bIns="50800" rtlCol="0" anchor="ctr"/>
            <a:lstStyle/>
            <a:p>
              <a:pPr algn="ctr">
                <a:lnSpc>
                  <a:spcPts val="3295"/>
                </a:lnSpc>
              </a:pPr>
              <a:endParaRPr/>
            </a:p>
          </p:txBody>
        </p:sp>
      </p:grpSp>
      <p:grpSp>
        <p:nvGrpSpPr>
          <p:cNvPr id="6" name="Group 6">
            <a:extLst>
              <a:ext uri="{FF2B5EF4-FFF2-40B4-BE49-F238E27FC236}">
                <a16:creationId xmlns:a16="http://schemas.microsoft.com/office/drawing/2014/main" id="{002366CD-25B4-7579-1A60-45F686F61FFC}"/>
              </a:ext>
            </a:extLst>
          </p:cNvPr>
          <p:cNvGrpSpPr/>
          <p:nvPr/>
        </p:nvGrpSpPr>
        <p:grpSpPr>
          <a:xfrm rot="-10800000">
            <a:off x="762000" y="2519504"/>
            <a:ext cx="16598006" cy="1638573"/>
            <a:chOff x="0" y="0"/>
            <a:chExt cx="1752814" cy="492861"/>
          </a:xfrm>
        </p:grpSpPr>
        <p:sp>
          <p:nvSpPr>
            <p:cNvPr id="7" name="Freeform 7">
              <a:extLst>
                <a:ext uri="{FF2B5EF4-FFF2-40B4-BE49-F238E27FC236}">
                  <a16:creationId xmlns:a16="http://schemas.microsoft.com/office/drawing/2014/main" id="{ECB86FA7-6068-2BF8-532D-B97C880F1D3F}"/>
                </a:ext>
              </a:extLst>
            </p:cNvPr>
            <p:cNvSpPr/>
            <p:nvPr/>
          </p:nvSpPr>
          <p:spPr>
            <a:xfrm>
              <a:off x="0" y="0"/>
              <a:ext cx="1752814" cy="492861"/>
            </a:xfrm>
            <a:custGeom>
              <a:avLst/>
              <a:gdLst/>
              <a:ahLst/>
              <a:cxnLst/>
              <a:rect l="l" t="t" r="r" b="b"/>
              <a:pathLst>
                <a:path w="1752814" h="492861">
                  <a:moveTo>
                    <a:pt x="0" y="0"/>
                  </a:moveTo>
                  <a:lnTo>
                    <a:pt x="1752814" y="0"/>
                  </a:lnTo>
                  <a:lnTo>
                    <a:pt x="1752814" y="492861"/>
                  </a:lnTo>
                  <a:lnTo>
                    <a:pt x="0" y="492861"/>
                  </a:lnTo>
                  <a:close/>
                </a:path>
              </a:pathLst>
            </a:custGeom>
            <a:solidFill>
              <a:srgbClr val="034383"/>
            </a:solidFill>
          </p:spPr>
        </p:sp>
        <p:sp>
          <p:nvSpPr>
            <p:cNvPr id="8" name="TextBox 8">
              <a:extLst>
                <a:ext uri="{FF2B5EF4-FFF2-40B4-BE49-F238E27FC236}">
                  <a16:creationId xmlns:a16="http://schemas.microsoft.com/office/drawing/2014/main" id="{E19CE558-95E9-5A3D-BFC3-35CBDBD8CDD8}"/>
                </a:ext>
              </a:extLst>
            </p:cNvPr>
            <p:cNvSpPr txBox="1"/>
            <p:nvPr/>
          </p:nvSpPr>
          <p:spPr>
            <a:xfrm>
              <a:off x="0" y="-38100"/>
              <a:ext cx="1752814" cy="530961"/>
            </a:xfrm>
            <a:prstGeom prst="rect">
              <a:avLst/>
            </a:prstGeom>
          </p:spPr>
          <p:txBody>
            <a:bodyPr lIns="50800" tIns="50800" rIns="50800" bIns="50800" rtlCol="0" anchor="ctr"/>
            <a:lstStyle/>
            <a:p>
              <a:pPr algn="ctr">
                <a:lnSpc>
                  <a:spcPts val="3295"/>
                </a:lnSpc>
              </a:pPr>
              <a:endParaRPr/>
            </a:p>
          </p:txBody>
        </p:sp>
      </p:grpSp>
      <p:sp>
        <p:nvSpPr>
          <p:cNvPr id="21" name="TextBox 21">
            <a:extLst>
              <a:ext uri="{FF2B5EF4-FFF2-40B4-BE49-F238E27FC236}">
                <a16:creationId xmlns:a16="http://schemas.microsoft.com/office/drawing/2014/main" id="{7C853755-697A-4E51-013A-0C617ED19251}"/>
              </a:ext>
            </a:extLst>
          </p:cNvPr>
          <p:cNvSpPr txBox="1"/>
          <p:nvPr/>
        </p:nvSpPr>
        <p:spPr>
          <a:xfrm>
            <a:off x="927994" y="2577003"/>
            <a:ext cx="15510603" cy="2067874"/>
          </a:xfrm>
          <a:prstGeom prst="rect">
            <a:avLst/>
          </a:prstGeom>
        </p:spPr>
        <p:txBody>
          <a:bodyPr wrap="square" lIns="0" tIns="0" rIns="0" bIns="0" rtlCol="0" anchor="t">
            <a:spAutoFit/>
          </a:bodyPr>
          <a:lstStyle/>
          <a:p>
            <a:pPr algn="just">
              <a:lnSpc>
                <a:spcPts val="5500"/>
              </a:lnSpc>
            </a:pPr>
            <a:r>
              <a:rPr lang="en-US" sz="4000" b="1" dirty="0">
                <a:solidFill>
                  <a:srgbClr val="FFFFFF"/>
                </a:solidFill>
                <a:latin typeface="RoBOTO" panose="02000000000000000000" pitchFamily="2" charset="0"/>
                <a:ea typeface="RoBOTO" panose="02000000000000000000" pitchFamily="2" charset="0"/>
                <a:cs typeface="RoBOTO" panose="02000000000000000000" pitchFamily="2" charset="0"/>
                <a:sym typeface="Ubuntu Bold"/>
              </a:rPr>
              <a:t>QUESTION 3: </a:t>
            </a:r>
            <a:r>
              <a:rPr lang="en-US" sz="3600" dirty="0">
                <a:solidFill>
                  <a:schemeClr val="bg1"/>
                </a:solidFill>
                <a:latin typeface="RoBOTO" panose="02000000000000000000" pitchFamily="2" charset="0"/>
                <a:ea typeface="RoBOTO" panose="02000000000000000000" pitchFamily="2" charset="0"/>
                <a:cs typeface="RoBOTO" panose="02000000000000000000" pitchFamily="2" charset="0"/>
                <a:sym typeface="Open Sans 1"/>
              </a:rPr>
              <a:t>How to ensure women have equally access to trainings and thus to upskilling and </a:t>
            </a:r>
            <a:r>
              <a:rPr lang="en-US" sz="3600" dirty="0" err="1">
                <a:solidFill>
                  <a:schemeClr val="bg1"/>
                </a:solidFill>
                <a:latin typeface="RoBOTO" panose="02000000000000000000" pitchFamily="2" charset="0"/>
                <a:ea typeface="RoBOTO" panose="02000000000000000000" pitchFamily="2" charset="0"/>
                <a:cs typeface="RoBOTO" panose="02000000000000000000" pitchFamily="2" charset="0"/>
                <a:sym typeface="Open Sans 1"/>
              </a:rPr>
              <a:t>carreer</a:t>
            </a:r>
            <a:r>
              <a:rPr lang="en-US" sz="3600" dirty="0">
                <a:solidFill>
                  <a:schemeClr val="bg1"/>
                </a:solidFill>
                <a:latin typeface="RoBOTO" panose="02000000000000000000" pitchFamily="2" charset="0"/>
                <a:ea typeface="RoBOTO" panose="02000000000000000000" pitchFamily="2" charset="0"/>
                <a:cs typeface="RoBOTO" panose="02000000000000000000" pitchFamily="2" charset="0"/>
                <a:sym typeface="Open Sans 1"/>
              </a:rPr>
              <a:t> progression?</a:t>
            </a:r>
          </a:p>
          <a:p>
            <a:pPr algn="just">
              <a:lnSpc>
                <a:spcPts val="5500"/>
              </a:lnSpc>
            </a:pPr>
            <a:endParaRPr lang="en-US" sz="4000" b="1" dirty="0">
              <a:solidFill>
                <a:srgbClr val="FFFFFF"/>
              </a:solidFill>
              <a:latin typeface="RoBOTO" panose="02000000000000000000" pitchFamily="2" charset="0"/>
              <a:ea typeface="RoBOTO" panose="02000000000000000000" pitchFamily="2" charset="0"/>
              <a:cs typeface="RoBOTO" panose="02000000000000000000" pitchFamily="2" charset="0"/>
              <a:sym typeface="Ubuntu Bold"/>
            </a:endParaRPr>
          </a:p>
        </p:txBody>
      </p:sp>
      <p:sp>
        <p:nvSpPr>
          <p:cNvPr id="32" name="TextBox 32">
            <a:extLst>
              <a:ext uri="{FF2B5EF4-FFF2-40B4-BE49-F238E27FC236}">
                <a16:creationId xmlns:a16="http://schemas.microsoft.com/office/drawing/2014/main" id="{354F193C-86C2-9E03-2D88-E0F9AB4D0F21}"/>
              </a:ext>
            </a:extLst>
          </p:cNvPr>
          <p:cNvSpPr txBox="1"/>
          <p:nvPr/>
        </p:nvSpPr>
        <p:spPr>
          <a:xfrm>
            <a:off x="1302735" y="4791089"/>
            <a:ext cx="15510603" cy="2196114"/>
          </a:xfrm>
          <a:prstGeom prst="rect">
            <a:avLst/>
          </a:prstGeom>
        </p:spPr>
        <p:txBody>
          <a:bodyPr wrap="square" lIns="0" tIns="0" rIns="0" bIns="0" rtlCol="0" anchor="t">
            <a:spAutoFit/>
          </a:bodyPr>
          <a:lstStyle/>
          <a:p>
            <a:pPr marL="0" lvl="0" indent="0" algn="just">
              <a:lnSpc>
                <a:spcPts val="3500"/>
              </a:lnSpc>
              <a:spcBef>
                <a:spcPct val="0"/>
              </a:spcBef>
            </a:pPr>
            <a:r>
              <a:rPr lang="en-US" sz="2000" b="1" u="none" strike="noStrike" dirty="0">
                <a:solidFill>
                  <a:srgbClr val="00B0F0"/>
                </a:solidFill>
                <a:latin typeface="RoBOTO" panose="02000000000000000000" pitchFamily="2" charset="0"/>
                <a:ea typeface="RoBOTO" panose="02000000000000000000" pitchFamily="2" charset="0"/>
                <a:cs typeface="RoBOTO" panose="02000000000000000000" pitchFamily="2" charset="0"/>
                <a:sym typeface="Open Sans 1"/>
              </a:rPr>
              <a:t>ANSWER</a:t>
            </a:r>
          </a:p>
          <a:p>
            <a:pPr algn="just">
              <a:lnSpc>
                <a:spcPts val="3500"/>
              </a:lnSpc>
              <a:spcBef>
                <a:spcPct val="0"/>
              </a:spcBef>
            </a:pPr>
            <a:r>
              <a:rPr lang="en-US" sz="20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It is recommended to avoid hosting training sessions or team-building exercises after work hours </a:t>
            </a:r>
            <a:r>
              <a:rPr lang="en-US" sz="2000" dirty="0" err="1">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oron</a:t>
            </a:r>
            <a:r>
              <a:rPr lang="en-US" sz="20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 the weekends or far away from the company as these may be challenging for staff members who have </a:t>
            </a:r>
            <a:r>
              <a:rPr lang="en-US" sz="2000" dirty="0" err="1">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caringobligations</a:t>
            </a:r>
            <a:r>
              <a:rPr lang="en-US" sz="20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 to attend  (family and household </a:t>
            </a:r>
            <a:r>
              <a:rPr lang="en-US" sz="2000" dirty="0" err="1">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responsabilities</a:t>
            </a:r>
            <a:r>
              <a:rPr lang="en-US" sz="20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 are still often the primary responsibility of women).</a:t>
            </a:r>
          </a:p>
          <a:p>
            <a:pPr algn="just">
              <a:lnSpc>
                <a:spcPts val="3500"/>
              </a:lnSpc>
              <a:spcBef>
                <a:spcPct val="0"/>
              </a:spcBef>
            </a:pPr>
            <a:r>
              <a:rPr lang="en-US" sz="2000" u="none" strike="noStrike" dirty="0">
                <a:solidFill>
                  <a:srgbClr val="FF0000"/>
                </a:solidFill>
                <a:latin typeface="RoBOTO" panose="02000000000000000000" pitchFamily="2" charset="0"/>
                <a:ea typeface="RoBOTO" panose="02000000000000000000" pitchFamily="2" charset="0"/>
                <a:cs typeface="RoBOTO" panose="02000000000000000000" pitchFamily="2" charset="0"/>
                <a:sym typeface="Open Sans 1"/>
              </a:rPr>
              <a:t>To be completed</a:t>
            </a:r>
            <a:r>
              <a:rPr lang="en-US" sz="2000" u="none" strike="noStrike"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 </a:t>
            </a:r>
          </a:p>
        </p:txBody>
      </p:sp>
      <p:pic>
        <p:nvPicPr>
          <p:cNvPr id="35" name="Imagen 11">
            <a:extLst>
              <a:ext uri="{FF2B5EF4-FFF2-40B4-BE49-F238E27FC236}">
                <a16:creationId xmlns:a16="http://schemas.microsoft.com/office/drawing/2014/main" id="{599601C8-17DC-9B8C-5CF1-B145E7107B03}"/>
              </a:ext>
            </a:extLst>
          </p:cNvPr>
          <p:cNvPicPr>
            <a:picLocks noChangeAspect="1"/>
          </p:cNvPicPr>
          <p:nvPr/>
        </p:nvPicPr>
        <p:blipFill>
          <a:blip r:embed="rId3"/>
          <a:srcRect/>
          <a:stretch/>
        </p:blipFill>
        <p:spPr>
          <a:xfrm>
            <a:off x="1219200" y="9414836"/>
            <a:ext cx="1530890" cy="375090"/>
          </a:xfrm>
          <a:prstGeom prst="rect">
            <a:avLst/>
          </a:prstGeom>
        </p:spPr>
      </p:pic>
      <p:pic>
        <p:nvPicPr>
          <p:cNvPr id="36" name="Imagen 16">
            <a:extLst>
              <a:ext uri="{FF2B5EF4-FFF2-40B4-BE49-F238E27FC236}">
                <a16:creationId xmlns:a16="http://schemas.microsoft.com/office/drawing/2014/main" id="{1B0CBB34-06CC-3EB0-7052-714103C32753}"/>
              </a:ext>
            </a:extLst>
          </p:cNvPr>
          <p:cNvPicPr>
            <a:picLocks noChangeAspect="1"/>
          </p:cNvPicPr>
          <p:nvPr/>
        </p:nvPicPr>
        <p:blipFill>
          <a:blip r:embed="rId4"/>
          <a:srcRect/>
          <a:stretch/>
        </p:blipFill>
        <p:spPr>
          <a:xfrm>
            <a:off x="15925800" y="9414836"/>
            <a:ext cx="1851276" cy="388388"/>
          </a:xfrm>
          <a:prstGeom prst="rect">
            <a:avLst/>
          </a:prstGeom>
        </p:spPr>
      </p:pic>
      <p:sp>
        <p:nvSpPr>
          <p:cNvPr id="11" name="TextBox 2">
            <a:extLst>
              <a:ext uri="{FF2B5EF4-FFF2-40B4-BE49-F238E27FC236}">
                <a16:creationId xmlns:a16="http://schemas.microsoft.com/office/drawing/2014/main" id="{2734F4C7-5F9C-63FE-09AB-F098012ED7A1}"/>
              </a:ext>
            </a:extLst>
          </p:cNvPr>
          <p:cNvSpPr txBox="1"/>
          <p:nvPr/>
        </p:nvSpPr>
        <p:spPr>
          <a:xfrm>
            <a:off x="2260505" y="1066800"/>
            <a:ext cx="13766990" cy="923330"/>
          </a:xfrm>
          <a:prstGeom prst="rect">
            <a:avLst/>
          </a:prstGeom>
        </p:spPr>
        <p:txBody>
          <a:bodyPr lIns="0" tIns="0" rIns="0" bIns="0" rtlCol="0" anchor="t">
            <a:spAutoFit/>
          </a:bodyPr>
          <a:lstStyle/>
          <a:p>
            <a:pPr algn="ctr">
              <a:lnSpc>
                <a:spcPts val="7150"/>
              </a:lnSpc>
            </a:pPr>
            <a:r>
              <a:rPr lang="en-US" sz="6000" b="1" dirty="0">
                <a:solidFill>
                  <a:srgbClr val="034383"/>
                </a:solidFill>
                <a:latin typeface="RoBOTO" panose="02000000000000000000" pitchFamily="2" charset="0"/>
                <a:ea typeface="RoBOTO" panose="02000000000000000000" pitchFamily="2" charset="0"/>
                <a:cs typeface="RoBOTO" panose="02000000000000000000" pitchFamily="2" charset="0"/>
                <a:sym typeface="Ubuntu Bold"/>
              </a:rPr>
              <a:t>QUESTIONS AND ANSWERS</a:t>
            </a:r>
          </a:p>
        </p:txBody>
      </p:sp>
    </p:spTree>
    <p:extLst>
      <p:ext uri="{BB962C8B-B14F-4D97-AF65-F5344CB8AC3E}">
        <p14:creationId xmlns:p14="http://schemas.microsoft.com/office/powerpoint/2010/main" val="590926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66B3B-C6D1-85E9-3BB8-F60D62FCB4EA}"/>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D13BF992-DDC7-2ACF-EF47-A2ECD55A4241}"/>
              </a:ext>
            </a:extLst>
          </p:cNvPr>
          <p:cNvGrpSpPr/>
          <p:nvPr/>
        </p:nvGrpSpPr>
        <p:grpSpPr>
          <a:xfrm rot="-10800000">
            <a:off x="844995" y="2533132"/>
            <a:ext cx="16598006" cy="6687067"/>
            <a:chOff x="0" y="0"/>
            <a:chExt cx="2180105" cy="2418450"/>
          </a:xfrm>
        </p:grpSpPr>
        <p:sp>
          <p:nvSpPr>
            <p:cNvPr id="4" name="Freeform 4">
              <a:extLst>
                <a:ext uri="{FF2B5EF4-FFF2-40B4-BE49-F238E27FC236}">
                  <a16:creationId xmlns:a16="http://schemas.microsoft.com/office/drawing/2014/main" id="{91BFD0FE-0BBD-DB31-F7E0-56E3393C4A57}"/>
                </a:ext>
              </a:extLst>
            </p:cNvPr>
            <p:cNvSpPr/>
            <p:nvPr/>
          </p:nvSpPr>
          <p:spPr>
            <a:xfrm>
              <a:off x="0" y="0"/>
              <a:ext cx="2180105" cy="2418450"/>
            </a:xfrm>
            <a:custGeom>
              <a:avLst/>
              <a:gdLst/>
              <a:ahLst/>
              <a:cxnLst/>
              <a:rect l="l" t="t" r="r" b="b"/>
              <a:pathLst>
                <a:path w="2180105" h="2418450">
                  <a:moveTo>
                    <a:pt x="0" y="0"/>
                  </a:moveTo>
                  <a:lnTo>
                    <a:pt x="2180105" y="0"/>
                  </a:lnTo>
                  <a:lnTo>
                    <a:pt x="2180105" y="2418450"/>
                  </a:lnTo>
                  <a:lnTo>
                    <a:pt x="0" y="2418450"/>
                  </a:lnTo>
                  <a:close/>
                </a:path>
              </a:pathLst>
            </a:custGeom>
            <a:solidFill>
              <a:srgbClr val="EFEFEF"/>
            </a:solidFill>
          </p:spPr>
        </p:sp>
        <p:sp>
          <p:nvSpPr>
            <p:cNvPr id="5" name="TextBox 5">
              <a:extLst>
                <a:ext uri="{FF2B5EF4-FFF2-40B4-BE49-F238E27FC236}">
                  <a16:creationId xmlns:a16="http://schemas.microsoft.com/office/drawing/2014/main" id="{F3F042FD-F6C1-28A8-F012-459C29862FF5}"/>
                </a:ext>
              </a:extLst>
            </p:cNvPr>
            <p:cNvSpPr txBox="1"/>
            <p:nvPr/>
          </p:nvSpPr>
          <p:spPr>
            <a:xfrm>
              <a:off x="0" y="-38100"/>
              <a:ext cx="2180105" cy="2456550"/>
            </a:xfrm>
            <a:prstGeom prst="rect">
              <a:avLst/>
            </a:prstGeom>
          </p:spPr>
          <p:txBody>
            <a:bodyPr lIns="50800" tIns="50800" rIns="50800" bIns="50800" rtlCol="0" anchor="ctr"/>
            <a:lstStyle/>
            <a:p>
              <a:pPr algn="ctr">
                <a:lnSpc>
                  <a:spcPts val="3295"/>
                </a:lnSpc>
              </a:pPr>
              <a:endParaRPr/>
            </a:p>
          </p:txBody>
        </p:sp>
      </p:grpSp>
      <p:grpSp>
        <p:nvGrpSpPr>
          <p:cNvPr id="11" name="Group 10">
            <a:extLst>
              <a:ext uri="{FF2B5EF4-FFF2-40B4-BE49-F238E27FC236}">
                <a16:creationId xmlns:a16="http://schemas.microsoft.com/office/drawing/2014/main" id="{500F00CB-5DEE-FCF2-B098-FF3034BF5E67}"/>
              </a:ext>
            </a:extLst>
          </p:cNvPr>
          <p:cNvGrpSpPr/>
          <p:nvPr/>
        </p:nvGrpSpPr>
        <p:grpSpPr>
          <a:xfrm rot="-10800000">
            <a:off x="844996" y="2443572"/>
            <a:ext cx="16598005" cy="1362552"/>
            <a:chOff x="0" y="0"/>
            <a:chExt cx="3458127" cy="411409"/>
          </a:xfrm>
        </p:grpSpPr>
        <p:sp>
          <p:nvSpPr>
            <p:cNvPr id="12" name="Freeform 10">
              <a:extLst>
                <a:ext uri="{FF2B5EF4-FFF2-40B4-BE49-F238E27FC236}">
                  <a16:creationId xmlns:a16="http://schemas.microsoft.com/office/drawing/2014/main" id="{AEE666DA-B03B-F4DF-2A1A-96C5ED02748D}"/>
                </a:ext>
              </a:extLst>
            </p:cNvPr>
            <p:cNvSpPr/>
            <p:nvPr/>
          </p:nvSpPr>
          <p:spPr>
            <a:xfrm>
              <a:off x="0" y="0"/>
              <a:ext cx="3458127" cy="411409"/>
            </a:xfrm>
            <a:custGeom>
              <a:avLst/>
              <a:gdLst/>
              <a:ahLst/>
              <a:cxnLst/>
              <a:rect l="l" t="t" r="r" b="b"/>
              <a:pathLst>
                <a:path w="3458127" h="411409">
                  <a:moveTo>
                    <a:pt x="0" y="0"/>
                  </a:moveTo>
                  <a:lnTo>
                    <a:pt x="3458127" y="0"/>
                  </a:lnTo>
                  <a:lnTo>
                    <a:pt x="3458127" y="411409"/>
                  </a:lnTo>
                  <a:lnTo>
                    <a:pt x="0" y="411409"/>
                  </a:lnTo>
                  <a:close/>
                </a:path>
              </a:pathLst>
            </a:custGeom>
            <a:solidFill>
              <a:srgbClr val="FBC613"/>
            </a:solidFill>
          </p:spPr>
        </p:sp>
        <p:sp>
          <p:nvSpPr>
            <p:cNvPr id="13" name="TextBox 12">
              <a:extLst>
                <a:ext uri="{FF2B5EF4-FFF2-40B4-BE49-F238E27FC236}">
                  <a16:creationId xmlns:a16="http://schemas.microsoft.com/office/drawing/2014/main" id="{7FA81F3C-D04B-4325-3CEA-AACFCA48A71F}"/>
                </a:ext>
              </a:extLst>
            </p:cNvPr>
            <p:cNvSpPr txBox="1"/>
            <p:nvPr/>
          </p:nvSpPr>
          <p:spPr>
            <a:xfrm>
              <a:off x="0" y="-38100"/>
              <a:ext cx="3458127" cy="449509"/>
            </a:xfrm>
            <a:prstGeom prst="rect">
              <a:avLst/>
            </a:prstGeom>
          </p:spPr>
          <p:txBody>
            <a:bodyPr lIns="50800" tIns="50800" rIns="50800" bIns="50800" rtlCol="0" anchor="ctr"/>
            <a:lstStyle/>
            <a:p>
              <a:pPr algn="ctr">
                <a:lnSpc>
                  <a:spcPts val="3295"/>
                </a:lnSpc>
              </a:pPr>
              <a:endParaRPr/>
            </a:p>
          </p:txBody>
        </p:sp>
      </p:grpSp>
      <p:pic>
        <p:nvPicPr>
          <p:cNvPr id="9" name="Picture 8">
            <a:extLst>
              <a:ext uri="{FF2B5EF4-FFF2-40B4-BE49-F238E27FC236}">
                <a16:creationId xmlns:a16="http://schemas.microsoft.com/office/drawing/2014/main" id="{A6D34DD1-FA43-535D-51AA-29D7B19AFCBE}"/>
              </a:ext>
            </a:extLst>
          </p:cNvPr>
          <p:cNvPicPr>
            <a:picLocks noChangeAspect="1"/>
          </p:cNvPicPr>
          <p:nvPr/>
        </p:nvPicPr>
        <p:blipFill>
          <a:blip r:embed="rId2"/>
          <a:stretch>
            <a:fillRect/>
          </a:stretch>
        </p:blipFill>
        <p:spPr>
          <a:xfrm flipH="1">
            <a:off x="13330494" y="-20213"/>
            <a:ext cx="4957506" cy="1638573"/>
          </a:xfrm>
          <a:prstGeom prst="rect">
            <a:avLst/>
          </a:prstGeom>
        </p:spPr>
      </p:pic>
      <p:pic>
        <p:nvPicPr>
          <p:cNvPr id="10" name="Picture 9">
            <a:extLst>
              <a:ext uri="{FF2B5EF4-FFF2-40B4-BE49-F238E27FC236}">
                <a16:creationId xmlns:a16="http://schemas.microsoft.com/office/drawing/2014/main" id="{11AF176B-2F9E-E324-6A66-B997981EE723}"/>
              </a:ext>
            </a:extLst>
          </p:cNvPr>
          <p:cNvPicPr>
            <a:picLocks noChangeAspect="1"/>
          </p:cNvPicPr>
          <p:nvPr/>
        </p:nvPicPr>
        <p:blipFill>
          <a:blip r:embed="rId2"/>
          <a:stretch>
            <a:fillRect/>
          </a:stretch>
        </p:blipFill>
        <p:spPr>
          <a:xfrm>
            <a:off x="0" y="-40152"/>
            <a:ext cx="4940349" cy="1678452"/>
          </a:xfrm>
          <a:prstGeom prst="rect">
            <a:avLst/>
          </a:prstGeom>
        </p:spPr>
      </p:pic>
      <p:pic>
        <p:nvPicPr>
          <p:cNvPr id="35" name="Imagen 11">
            <a:extLst>
              <a:ext uri="{FF2B5EF4-FFF2-40B4-BE49-F238E27FC236}">
                <a16:creationId xmlns:a16="http://schemas.microsoft.com/office/drawing/2014/main" id="{3894C7C7-D211-104C-76EA-8A912A5045D0}"/>
              </a:ext>
            </a:extLst>
          </p:cNvPr>
          <p:cNvPicPr>
            <a:picLocks noChangeAspect="1"/>
          </p:cNvPicPr>
          <p:nvPr/>
        </p:nvPicPr>
        <p:blipFill>
          <a:blip r:embed="rId3"/>
          <a:srcRect/>
          <a:stretch/>
        </p:blipFill>
        <p:spPr>
          <a:xfrm>
            <a:off x="1219200" y="9414836"/>
            <a:ext cx="1530890" cy="375090"/>
          </a:xfrm>
          <a:prstGeom prst="rect">
            <a:avLst/>
          </a:prstGeom>
        </p:spPr>
      </p:pic>
      <p:pic>
        <p:nvPicPr>
          <p:cNvPr id="36" name="Imagen 16">
            <a:extLst>
              <a:ext uri="{FF2B5EF4-FFF2-40B4-BE49-F238E27FC236}">
                <a16:creationId xmlns:a16="http://schemas.microsoft.com/office/drawing/2014/main" id="{D74B9B5A-4478-5356-0B1E-CF711FED9D95}"/>
              </a:ext>
            </a:extLst>
          </p:cNvPr>
          <p:cNvPicPr>
            <a:picLocks noChangeAspect="1"/>
          </p:cNvPicPr>
          <p:nvPr/>
        </p:nvPicPr>
        <p:blipFill>
          <a:blip r:embed="rId4"/>
          <a:srcRect/>
          <a:stretch/>
        </p:blipFill>
        <p:spPr>
          <a:xfrm>
            <a:off x="15925800" y="9414836"/>
            <a:ext cx="1851276" cy="388388"/>
          </a:xfrm>
          <a:prstGeom prst="rect">
            <a:avLst/>
          </a:prstGeom>
        </p:spPr>
      </p:pic>
      <p:sp>
        <p:nvSpPr>
          <p:cNvPr id="15" name="TextBox 21">
            <a:extLst>
              <a:ext uri="{FF2B5EF4-FFF2-40B4-BE49-F238E27FC236}">
                <a16:creationId xmlns:a16="http://schemas.microsoft.com/office/drawing/2014/main" id="{B7A0714A-899B-080B-4F9D-3978F976AC2A}"/>
              </a:ext>
            </a:extLst>
          </p:cNvPr>
          <p:cNvSpPr txBox="1"/>
          <p:nvPr/>
        </p:nvSpPr>
        <p:spPr>
          <a:xfrm>
            <a:off x="1105505" y="2440926"/>
            <a:ext cx="14703742" cy="1362552"/>
          </a:xfrm>
          <a:prstGeom prst="rect">
            <a:avLst/>
          </a:prstGeom>
        </p:spPr>
        <p:txBody>
          <a:bodyPr wrap="square" lIns="0" tIns="0" rIns="0" bIns="0" rtlCol="0" anchor="t">
            <a:spAutoFit/>
          </a:bodyPr>
          <a:lstStyle/>
          <a:p>
            <a:pPr algn="just">
              <a:lnSpc>
                <a:spcPts val="5500"/>
              </a:lnSpc>
            </a:pPr>
            <a:r>
              <a:rPr lang="en-US" sz="4000" b="1" dirty="0">
                <a:solidFill>
                  <a:srgbClr val="FFFFFF"/>
                </a:solidFill>
                <a:latin typeface="RoBOTO" panose="02000000000000000000" pitchFamily="2" charset="0"/>
                <a:ea typeface="RoBOTO" panose="02000000000000000000" pitchFamily="2" charset="0"/>
                <a:cs typeface="RoBOTO" panose="02000000000000000000" pitchFamily="2" charset="0"/>
                <a:sym typeface="Ubuntu Bold"/>
              </a:rPr>
              <a:t>QUESTION 4: </a:t>
            </a:r>
            <a:r>
              <a:rPr lang="en-US" sz="3600" dirty="0">
                <a:solidFill>
                  <a:schemeClr val="bg1"/>
                </a:solidFill>
                <a:latin typeface="RoBOTO" panose="02000000000000000000" pitchFamily="2" charset="0"/>
                <a:ea typeface="RoBOTO" panose="02000000000000000000" pitchFamily="2" charset="0"/>
                <a:cs typeface="RoBOTO" panose="02000000000000000000" pitchFamily="2" charset="0"/>
                <a:sym typeface="Open Sans 1"/>
              </a:rPr>
              <a:t>How can gender biases be recognized and what can be done to address them? </a:t>
            </a:r>
            <a:endParaRPr lang="en-US" sz="4000" b="1" dirty="0">
              <a:solidFill>
                <a:schemeClr val="bg1"/>
              </a:solidFill>
              <a:latin typeface="RoBOTO" panose="02000000000000000000" pitchFamily="2" charset="0"/>
              <a:ea typeface="RoBOTO" panose="02000000000000000000" pitchFamily="2" charset="0"/>
              <a:cs typeface="RoBOTO" panose="02000000000000000000" pitchFamily="2" charset="0"/>
              <a:sym typeface="Ubuntu Bold"/>
            </a:endParaRPr>
          </a:p>
        </p:txBody>
      </p:sp>
      <p:sp>
        <p:nvSpPr>
          <p:cNvPr id="16" name="TextBox 32">
            <a:extLst>
              <a:ext uri="{FF2B5EF4-FFF2-40B4-BE49-F238E27FC236}">
                <a16:creationId xmlns:a16="http://schemas.microsoft.com/office/drawing/2014/main" id="{810125B3-3134-D05B-75EB-3EE7FEDDC54A}"/>
              </a:ext>
            </a:extLst>
          </p:cNvPr>
          <p:cNvSpPr txBox="1"/>
          <p:nvPr/>
        </p:nvSpPr>
        <p:spPr>
          <a:xfrm>
            <a:off x="1219200" y="4021870"/>
            <a:ext cx="15510603" cy="5786841"/>
          </a:xfrm>
          <a:prstGeom prst="rect">
            <a:avLst/>
          </a:prstGeom>
        </p:spPr>
        <p:txBody>
          <a:bodyPr wrap="square" lIns="0" tIns="0" rIns="0" bIns="0" rtlCol="0" anchor="t">
            <a:spAutoFit/>
          </a:bodyPr>
          <a:lstStyle/>
          <a:p>
            <a:pPr marL="0" lvl="0" indent="0" algn="just">
              <a:lnSpc>
                <a:spcPts val="3500"/>
              </a:lnSpc>
              <a:spcBef>
                <a:spcPct val="0"/>
              </a:spcBef>
            </a:pPr>
            <a:r>
              <a:rPr lang="en-US" sz="2000" b="1" u="none" strike="noStrike" dirty="0">
                <a:solidFill>
                  <a:srgbClr val="00B0F0"/>
                </a:solidFill>
                <a:latin typeface="RoBOTO" panose="02000000000000000000" pitchFamily="2" charset="0"/>
                <a:ea typeface="RoBOTO" panose="02000000000000000000" pitchFamily="2" charset="0"/>
                <a:cs typeface="RoBOTO" panose="02000000000000000000" pitchFamily="2" charset="0"/>
                <a:sym typeface="Open Sans 1"/>
              </a:rPr>
              <a:t>ANSWER</a:t>
            </a:r>
          </a:p>
          <a:p>
            <a:pPr algn="just">
              <a:lnSpc>
                <a:spcPts val="3500"/>
              </a:lnSpc>
              <a:spcBef>
                <a:spcPct val="0"/>
              </a:spcBef>
            </a:pPr>
            <a:r>
              <a:rPr lang="en-US" sz="20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Unconscious bias refers to the automatic judgments and stereotypes we hold about others without even realizing it. In the workplace, this can show up in subtle ways—like who gets interrupted in meetings, whose ideas are taken seriously or who’s assigned leadership roles; for example:</a:t>
            </a:r>
          </a:p>
          <a:p>
            <a:pPr marL="342900" indent="-342900" algn="just">
              <a:lnSpc>
                <a:spcPts val="3500"/>
              </a:lnSpc>
              <a:spcBef>
                <a:spcPct val="0"/>
              </a:spcBef>
              <a:buFontTx/>
              <a:buChar char="-"/>
            </a:pPr>
            <a:r>
              <a:rPr lang="en-US" sz="20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Women are more often expected to take on organizational or caregiving roles (note-taking, planning events, manage team morale).</a:t>
            </a:r>
          </a:p>
          <a:p>
            <a:pPr marL="342900" indent="-342900" algn="just">
              <a:lnSpc>
                <a:spcPts val="3500"/>
              </a:lnSpc>
              <a:spcBef>
                <a:spcPct val="0"/>
              </a:spcBef>
              <a:buFontTx/>
              <a:buChar char="-"/>
            </a:pPr>
            <a:r>
              <a:rPr lang="en-US" sz="20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Men may be more likely to be assigned leadership or technical tasks, even without explicit policies.</a:t>
            </a:r>
          </a:p>
          <a:p>
            <a:pPr algn="just">
              <a:lnSpc>
                <a:spcPts val="3500"/>
              </a:lnSpc>
              <a:spcBef>
                <a:spcPct val="0"/>
              </a:spcBef>
            </a:pPr>
            <a:r>
              <a:rPr lang="en-US" sz="20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These patterns aren’t always intentional and often reflect traditional stereotypes rather than actual skills or interests. Recognizing these biases is the first step toward creating more balanced, merit-based practices and you can address it by </a:t>
            </a:r>
          </a:p>
          <a:p>
            <a:pPr marL="342900" indent="-342900" algn="just">
              <a:lnSpc>
                <a:spcPts val="3500"/>
              </a:lnSpc>
              <a:spcBef>
                <a:spcPct val="0"/>
              </a:spcBef>
              <a:buFontTx/>
              <a:buChar char="-"/>
            </a:pPr>
            <a:r>
              <a:rPr lang="en-US" sz="20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Offering training that raises awareness and provides practical tools for inclusive behavior.</a:t>
            </a:r>
          </a:p>
          <a:p>
            <a:pPr marL="342900" indent="-342900" algn="just">
              <a:lnSpc>
                <a:spcPts val="3500"/>
              </a:lnSpc>
              <a:spcBef>
                <a:spcPct val="0"/>
              </a:spcBef>
              <a:buFontTx/>
              <a:buChar char="-"/>
            </a:pPr>
            <a:r>
              <a:rPr lang="en-US" sz="20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Setting clear diversity and inclusion goals, and monitor progress regularly.- Creating a culture where everyone feels safe to speak up when they notice bias.</a:t>
            </a:r>
            <a:endParaRPr lang="en-US" sz="2000" u="none" strike="noStrike" dirty="0">
              <a:solidFill>
                <a:srgbClr val="00B0F0"/>
              </a:solidFill>
              <a:latin typeface="RoBOTO" panose="02000000000000000000" pitchFamily="2" charset="0"/>
              <a:ea typeface="RoBOTO" panose="02000000000000000000" pitchFamily="2" charset="0"/>
              <a:cs typeface="RoBOTO" panose="02000000000000000000" pitchFamily="2" charset="0"/>
              <a:sym typeface="Open Sans 1"/>
            </a:endParaRPr>
          </a:p>
          <a:p>
            <a:pPr marL="0" lvl="0" indent="0" algn="just">
              <a:lnSpc>
                <a:spcPts val="3500"/>
              </a:lnSpc>
              <a:spcBef>
                <a:spcPct val="0"/>
              </a:spcBef>
            </a:pPr>
            <a:endParaRPr lang="en-US" sz="2000" u="none" strike="noStrike"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endParaRPr>
          </a:p>
          <a:p>
            <a:pPr algn="just">
              <a:lnSpc>
                <a:spcPts val="3500"/>
              </a:lnSpc>
              <a:spcBef>
                <a:spcPct val="0"/>
              </a:spcBef>
            </a:pPr>
            <a:r>
              <a:rPr lang="en-US" sz="2000" u="none" strike="noStrike"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 </a:t>
            </a:r>
          </a:p>
        </p:txBody>
      </p:sp>
      <p:sp>
        <p:nvSpPr>
          <p:cNvPr id="6" name="TextBox 2">
            <a:extLst>
              <a:ext uri="{FF2B5EF4-FFF2-40B4-BE49-F238E27FC236}">
                <a16:creationId xmlns:a16="http://schemas.microsoft.com/office/drawing/2014/main" id="{92370CA5-CEC8-9852-092C-2E2D48DE12D5}"/>
              </a:ext>
            </a:extLst>
          </p:cNvPr>
          <p:cNvSpPr txBox="1"/>
          <p:nvPr/>
        </p:nvSpPr>
        <p:spPr>
          <a:xfrm>
            <a:off x="2260505" y="1066800"/>
            <a:ext cx="13766990" cy="923330"/>
          </a:xfrm>
          <a:prstGeom prst="rect">
            <a:avLst/>
          </a:prstGeom>
        </p:spPr>
        <p:txBody>
          <a:bodyPr lIns="0" tIns="0" rIns="0" bIns="0" rtlCol="0" anchor="t">
            <a:spAutoFit/>
          </a:bodyPr>
          <a:lstStyle/>
          <a:p>
            <a:pPr algn="ctr">
              <a:lnSpc>
                <a:spcPts val="7150"/>
              </a:lnSpc>
            </a:pPr>
            <a:r>
              <a:rPr lang="en-US" sz="6000" b="1" dirty="0">
                <a:solidFill>
                  <a:srgbClr val="034383"/>
                </a:solidFill>
                <a:latin typeface="RoBOTO" panose="02000000000000000000" pitchFamily="2" charset="0"/>
                <a:ea typeface="RoBOTO" panose="02000000000000000000" pitchFamily="2" charset="0"/>
                <a:cs typeface="RoBOTO" panose="02000000000000000000" pitchFamily="2" charset="0"/>
                <a:sym typeface="Ubuntu Bold"/>
              </a:rPr>
              <a:t>QUESTIONS AND ANSWERS</a:t>
            </a:r>
          </a:p>
        </p:txBody>
      </p:sp>
    </p:spTree>
    <p:extLst>
      <p:ext uri="{BB962C8B-B14F-4D97-AF65-F5344CB8AC3E}">
        <p14:creationId xmlns:p14="http://schemas.microsoft.com/office/powerpoint/2010/main" val="34067240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FC453-52B3-F8F7-908E-3C48A577A08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D06DED1F-9DA3-3F75-A1B6-AA32F9614789}"/>
              </a:ext>
            </a:extLst>
          </p:cNvPr>
          <p:cNvPicPr>
            <a:picLocks noChangeAspect="1"/>
          </p:cNvPicPr>
          <p:nvPr/>
        </p:nvPicPr>
        <p:blipFill>
          <a:blip r:embed="rId2"/>
          <a:stretch>
            <a:fillRect/>
          </a:stretch>
        </p:blipFill>
        <p:spPr>
          <a:xfrm flipH="1">
            <a:off x="13330494" y="-20213"/>
            <a:ext cx="4957506" cy="1638573"/>
          </a:xfrm>
          <a:prstGeom prst="rect">
            <a:avLst/>
          </a:prstGeom>
        </p:spPr>
      </p:pic>
      <p:pic>
        <p:nvPicPr>
          <p:cNvPr id="10" name="Picture 9">
            <a:extLst>
              <a:ext uri="{FF2B5EF4-FFF2-40B4-BE49-F238E27FC236}">
                <a16:creationId xmlns:a16="http://schemas.microsoft.com/office/drawing/2014/main" id="{68F6E719-65D4-5D0E-2256-1B755B50AB6B}"/>
              </a:ext>
            </a:extLst>
          </p:cNvPr>
          <p:cNvPicPr>
            <a:picLocks noChangeAspect="1"/>
          </p:cNvPicPr>
          <p:nvPr/>
        </p:nvPicPr>
        <p:blipFill>
          <a:blip r:embed="rId2"/>
          <a:stretch>
            <a:fillRect/>
          </a:stretch>
        </p:blipFill>
        <p:spPr>
          <a:xfrm>
            <a:off x="0" y="-40152"/>
            <a:ext cx="4940349" cy="1678452"/>
          </a:xfrm>
          <a:prstGeom prst="rect">
            <a:avLst/>
          </a:prstGeom>
        </p:spPr>
      </p:pic>
      <p:grpSp>
        <p:nvGrpSpPr>
          <p:cNvPr id="3" name="Group 3">
            <a:extLst>
              <a:ext uri="{FF2B5EF4-FFF2-40B4-BE49-F238E27FC236}">
                <a16:creationId xmlns:a16="http://schemas.microsoft.com/office/drawing/2014/main" id="{B9ACDBD2-DDDE-B911-C4F7-D26112F069ED}"/>
              </a:ext>
            </a:extLst>
          </p:cNvPr>
          <p:cNvGrpSpPr/>
          <p:nvPr/>
        </p:nvGrpSpPr>
        <p:grpSpPr>
          <a:xfrm rot="-10800000">
            <a:off x="762000" y="2745251"/>
            <a:ext cx="16598006" cy="6474948"/>
            <a:chOff x="0" y="0"/>
            <a:chExt cx="2180105" cy="2418450"/>
          </a:xfrm>
        </p:grpSpPr>
        <p:sp>
          <p:nvSpPr>
            <p:cNvPr id="4" name="Freeform 4">
              <a:extLst>
                <a:ext uri="{FF2B5EF4-FFF2-40B4-BE49-F238E27FC236}">
                  <a16:creationId xmlns:a16="http://schemas.microsoft.com/office/drawing/2014/main" id="{CA3EF346-BDC0-4677-5D75-71C1408B8F88}"/>
                </a:ext>
              </a:extLst>
            </p:cNvPr>
            <p:cNvSpPr/>
            <p:nvPr/>
          </p:nvSpPr>
          <p:spPr>
            <a:xfrm>
              <a:off x="0" y="0"/>
              <a:ext cx="2180105" cy="2418450"/>
            </a:xfrm>
            <a:custGeom>
              <a:avLst/>
              <a:gdLst/>
              <a:ahLst/>
              <a:cxnLst/>
              <a:rect l="l" t="t" r="r" b="b"/>
              <a:pathLst>
                <a:path w="2180105" h="2418450">
                  <a:moveTo>
                    <a:pt x="0" y="0"/>
                  </a:moveTo>
                  <a:lnTo>
                    <a:pt x="2180105" y="0"/>
                  </a:lnTo>
                  <a:lnTo>
                    <a:pt x="2180105" y="2418450"/>
                  </a:lnTo>
                  <a:lnTo>
                    <a:pt x="0" y="2418450"/>
                  </a:lnTo>
                  <a:close/>
                </a:path>
              </a:pathLst>
            </a:custGeom>
            <a:solidFill>
              <a:srgbClr val="EFEFEF"/>
            </a:solidFill>
          </p:spPr>
        </p:sp>
        <p:sp>
          <p:nvSpPr>
            <p:cNvPr id="5" name="TextBox 5">
              <a:extLst>
                <a:ext uri="{FF2B5EF4-FFF2-40B4-BE49-F238E27FC236}">
                  <a16:creationId xmlns:a16="http://schemas.microsoft.com/office/drawing/2014/main" id="{F775FEAD-593D-AE62-EFAF-5D701A537750}"/>
                </a:ext>
              </a:extLst>
            </p:cNvPr>
            <p:cNvSpPr txBox="1"/>
            <p:nvPr/>
          </p:nvSpPr>
          <p:spPr>
            <a:xfrm>
              <a:off x="0" y="-38100"/>
              <a:ext cx="2180105" cy="2456550"/>
            </a:xfrm>
            <a:prstGeom prst="rect">
              <a:avLst/>
            </a:prstGeom>
          </p:spPr>
          <p:txBody>
            <a:bodyPr lIns="50800" tIns="50800" rIns="50800" bIns="50800" rtlCol="0" anchor="ctr"/>
            <a:lstStyle/>
            <a:p>
              <a:pPr algn="ctr">
                <a:lnSpc>
                  <a:spcPts val="3295"/>
                </a:lnSpc>
              </a:pPr>
              <a:endParaRPr/>
            </a:p>
          </p:txBody>
        </p:sp>
      </p:grpSp>
      <p:grpSp>
        <p:nvGrpSpPr>
          <p:cNvPr id="6" name="Group 6">
            <a:extLst>
              <a:ext uri="{FF2B5EF4-FFF2-40B4-BE49-F238E27FC236}">
                <a16:creationId xmlns:a16="http://schemas.microsoft.com/office/drawing/2014/main" id="{A29C1A35-3D1D-FE1C-65C1-61817BC8F684}"/>
              </a:ext>
            </a:extLst>
          </p:cNvPr>
          <p:cNvGrpSpPr/>
          <p:nvPr/>
        </p:nvGrpSpPr>
        <p:grpSpPr>
          <a:xfrm rot="-10800000">
            <a:off x="762000" y="2347483"/>
            <a:ext cx="16598006" cy="1319544"/>
            <a:chOff x="0" y="0"/>
            <a:chExt cx="1752814" cy="492861"/>
          </a:xfrm>
        </p:grpSpPr>
        <p:sp>
          <p:nvSpPr>
            <p:cNvPr id="7" name="Freeform 7">
              <a:extLst>
                <a:ext uri="{FF2B5EF4-FFF2-40B4-BE49-F238E27FC236}">
                  <a16:creationId xmlns:a16="http://schemas.microsoft.com/office/drawing/2014/main" id="{B9F41DA9-7AC8-3344-589D-5CB0A014182C}"/>
                </a:ext>
              </a:extLst>
            </p:cNvPr>
            <p:cNvSpPr/>
            <p:nvPr/>
          </p:nvSpPr>
          <p:spPr>
            <a:xfrm>
              <a:off x="0" y="0"/>
              <a:ext cx="1752814" cy="492861"/>
            </a:xfrm>
            <a:custGeom>
              <a:avLst/>
              <a:gdLst/>
              <a:ahLst/>
              <a:cxnLst/>
              <a:rect l="l" t="t" r="r" b="b"/>
              <a:pathLst>
                <a:path w="1752814" h="492861">
                  <a:moveTo>
                    <a:pt x="0" y="0"/>
                  </a:moveTo>
                  <a:lnTo>
                    <a:pt x="1752814" y="0"/>
                  </a:lnTo>
                  <a:lnTo>
                    <a:pt x="1752814" y="492861"/>
                  </a:lnTo>
                  <a:lnTo>
                    <a:pt x="0" y="492861"/>
                  </a:lnTo>
                  <a:close/>
                </a:path>
              </a:pathLst>
            </a:custGeom>
            <a:solidFill>
              <a:srgbClr val="034383"/>
            </a:solidFill>
          </p:spPr>
        </p:sp>
        <p:sp>
          <p:nvSpPr>
            <p:cNvPr id="8" name="TextBox 8">
              <a:extLst>
                <a:ext uri="{FF2B5EF4-FFF2-40B4-BE49-F238E27FC236}">
                  <a16:creationId xmlns:a16="http://schemas.microsoft.com/office/drawing/2014/main" id="{7FB9F024-A7FF-2E0A-0670-7AFFEF05DCFD}"/>
                </a:ext>
              </a:extLst>
            </p:cNvPr>
            <p:cNvSpPr txBox="1"/>
            <p:nvPr/>
          </p:nvSpPr>
          <p:spPr>
            <a:xfrm>
              <a:off x="0" y="-38100"/>
              <a:ext cx="1752814" cy="530961"/>
            </a:xfrm>
            <a:prstGeom prst="rect">
              <a:avLst/>
            </a:prstGeom>
          </p:spPr>
          <p:txBody>
            <a:bodyPr lIns="50800" tIns="50800" rIns="50800" bIns="50800" rtlCol="0" anchor="ctr"/>
            <a:lstStyle/>
            <a:p>
              <a:pPr algn="ctr">
                <a:lnSpc>
                  <a:spcPts val="3295"/>
                </a:lnSpc>
              </a:pPr>
              <a:endParaRPr/>
            </a:p>
          </p:txBody>
        </p:sp>
      </p:grpSp>
      <p:sp>
        <p:nvSpPr>
          <p:cNvPr id="21" name="TextBox 21">
            <a:extLst>
              <a:ext uri="{FF2B5EF4-FFF2-40B4-BE49-F238E27FC236}">
                <a16:creationId xmlns:a16="http://schemas.microsoft.com/office/drawing/2014/main" id="{74D8768B-723A-411F-BA33-31BDF211EE8F}"/>
              </a:ext>
            </a:extLst>
          </p:cNvPr>
          <p:cNvSpPr txBox="1"/>
          <p:nvPr/>
        </p:nvSpPr>
        <p:spPr>
          <a:xfrm>
            <a:off x="761998" y="2614162"/>
            <a:ext cx="16598006" cy="657231"/>
          </a:xfrm>
          <a:prstGeom prst="rect">
            <a:avLst/>
          </a:prstGeom>
        </p:spPr>
        <p:txBody>
          <a:bodyPr wrap="square" lIns="0" tIns="0" rIns="0" bIns="0" rtlCol="0" anchor="t">
            <a:spAutoFit/>
          </a:bodyPr>
          <a:lstStyle/>
          <a:p>
            <a:pPr algn="just">
              <a:lnSpc>
                <a:spcPts val="5500"/>
              </a:lnSpc>
            </a:pPr>
            <a:r>
              <a:rPr lang="en-US" sz="4000" b="1" dirty="0">
                <a:solidFill>
                  <a:srgbClr val="FFFFFF"/>
                </a:solidFill>
                <a:latin typeface="RoBOTO" panose="02000000000000000000" pitchFamily="2" charset="0"/>
                <a:ea typeface="RoBOTO" panose="02000000000000000000" pitchFamily="2" charset="0"/>
                <a:cs typeface="RoBOTO" panose="02000000000000000000" pitchFamily="2" charset="0"/>
                <a:sym typeface="Ubuntu Bold"/>
              </a:rPr>
              <a:t>QUESTION 5: </a:t>
            </a:r>
            <a:r>
              <a:rPr lang="en-US" sz="4000" b="1" dirty="0">
                <a:solidFill>
                  <a:srgbClr val="FF0000"/>
                </a:solidFill>
                <a:latin typeface="RoBOTO" panose="02000000000000000000" pitchFamily="2" charset="0"/>
                <a:ea typeface="RoBOTO" panose="02000000000000000000" pitchFamily="2" charset="0"/>
                <a:cs typeface="RoBOTO" panose="02000000000000000000" pitchFamily="2" charset="0"/>
                <a:sym typeface="Ubuntu Bold"/>
              </a:rPr>
              <a:t>To be completed</a:t>
            </a:r>
          </a:p>
        </p:txBody>
      </p:sp>
      <p:sp>
        <p:nvSpPr>
          <p:cNvPr id="32" name="TextBox 32">
            <a:extLst>
              <a:ext uri="{FF2B5EF4-FFF2-40B4-BE49-F238E27FC236}">
                <a16:creationId xmlns:a16="http://schemas.microsoft.com/office/drawing/2014/main" id="{69D4C63C-127A-FF01-0040-408B931A391E}"/>
              </a:ext>
            </a:extLst>
          </p:cNvPr>
          <p:cNvSpPr txBox="1"/>
          <p:nvPr/>
        </p:nvSpPr>
        <p:spPr>
          <a:xfrm>
            <a:off x="1303733" y="4204392"/>
            <a:ext cx="15510603" cy="2196114"/>
          </a:xfrm>
          <a:prstGeom prst="rect">
            <a:avLst/>
          </a:prstGeom>
        </p:spPr>
        <p:txBody>
          <a:bodyPr wrap="square" lIns="0" tIns="0" rIns="0" bIns="0" rtlCol="0" anchor="t">
            <a:spAutoFit/>
          </a:bodyPr>
          <a:lstStyle/>
          <a:p>
            <a:pPr marL="0" lvl="0" indent="0" algn="just">
              <a:lnSpc>
                <a:spcPts val="3500"/>
              </a:lnSpc>
              <a:spcBef>
                <a:spcPct val="0"/>
              </a:spcBef>
            </a:pPr>
            <a:r>
              <a:rPr lang="en-US" sz="2000" b="1" u="none" strike="noStrike" dirty="0">
                <a:solidFill>
                  <a:srgbClr val="00B0F0"/>
                </a:solidFill>
                <a:latin typeface="RoBOTO" panose="02000000000000000000" pitchFamily="2" charset="0"/>
                <a:ea typeface="RoBOTO" panose="02000000000000000000" pitchFamily="2" charset="0"/>
                <a:cs typeface="RoBOTO" panose="02000000000000000000" pitchFamily="2" charset="0"/>
                <a:sym typeface="Open Sans 1"/>
              </a:rPr>
              <a:t>ANSWER</a:t>
            </a:r>
          </a:p>
          <a:p>
            <a:pPr algn="just">
              <a:lnSpc>
                <a:spcPts val="3500"/>
              </a:lnSpc>
              <a:spcBef>
                <a:spcPct val="0"/>
              </a:spcBef>
            </a:pPr>
            <a:r>
              <a:rPr lang="en-US" sz="2000" dirty="0">
                <a:solidFill>
                  <a:srgbClr val="FF0000"/>
                </a:solidFill>
                <a:latin typeface="RoBOTO" panose="02000000000000000000" pitchFamily="2" charset="0"/>
                <a:ea typeface="RoBOTO" panose="02000000000000000000" pitchFamily="2" charset="0"/>
                <a:cs typeface="RoBOTO" panose="02000000000000000000" pitchFamily="2" charset="0"/>
                <a:sym typeface="Open Sans 1"/>
              </a:rPr>
              <a:t>To be completed</a:t>
            </a:r>
          </a:p>
          <a:p>
            <a:pPr marL="0" lvl="0" indent="0" algn="just">
              <a:lnSpc>
                <a:spcPts val="3500"/>
              </a:lnSpc>
              <a:spcBef>
                <a:spcPct val="0"/>
              </a:spcBef>
            </a:pPr>
            <a:endParaRPr lang="en-US" sz="2000" b="1" u="none" strike="noStrike" dirty="0">
              <a:solidFill>
                <a:srgbClr val="00B0F0"/>
              </a:solidFill>
              <a:latin typeface="RoBOTO" panose="02000000000000000000" pitchFamily="2" charset="0"/>
              <a:ea typeface="RoBOTO" panose="02000000000000000000" pitchFamily="2" charset="0"/>
              <a:cs typeface="RoBOTO" panose="02000000000000000000" pitchFamily="2" charset="0"/>
              <a:sym typeface="Open Sans 1"/>
            </a:endParaRPr>
          </a:p>
          <a:p>
            <a:pPr marL="0" lvl="0" indent="0" algn="just">
              <a:lnSpc>
                <a:spcPts val="3500"/>
              </a:lnSpc>
              <a:spcBef>
                <a:spcPct val="0"/>
              </a:spcBef>
            </a:pPr>
            <a:endParaRPr lang="en-US" sz="2000" u="none" strike="noStrike"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endParaRPr>
          </a:p>
          <a:p>
            <a:pPr algn="just">
              <a:lnSpc>
                <a:spcPts val="3500"/>
              </a:lnSpc>
              <a:spcBef>
                <a:spcPct val="0"/>
              </a:spcBef>
            </a:pPr>
            <a:r>
              <a:rPr lang="en-US" sz="2000" u="none" strike="noStrike"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 </a:t>
            </a:r>
          </a:p>
        </p:txBody>
      </p:sp>
      <p:pic>
        <p:nvPicPr>
          <p:cNvPr id="35" name="Imagen 11">
            <a:extLst>
              <a:ext uri="{FF2B5EF4-FFF2-40B4-BE49-F238E27FC236}">
                <a16:creationId xmlns:a16="http://schemas.microsoft.com/office/drawing/2014/main" id="{DDBF1DD1-076E-14F3-8877-AF18DD320C8A}"/>
              </a:ext>
            </a:extLst>
          </p:cNvPr>
          <p:cNvPicPr>
            <a:picLocks noChangeAspect="1"/>
          </p:cNvPicPr>
          <p:nvPr/>
        </p:nvPicPr>
        <p:blipFill>
          <a:blip r:embed="rId3"/>
          <a:srcRect/>
          <a:stretch/>
        </p:blipFill>
        <p:spPr>
          <a:xfrm>
            <a:off x="1219200" y="9414836"/>
            <a:ext cx="1530890" cy="375090"/>
          </a:xfrm>
          <a:prstGeom prst="rect">
            <a:avLst/>
          </a:prstGeom>
        </p:spPr>
      </p:pic>
      <p:pic>
        <p:nvPicPr>
          <p:cNvPr id="36" name="Imagen 16">
            <a:extLst>
              <a:ext uri="{FF2B5EF4-FFF2-40B4-BE49-F238E27FC236}">
                <a16:creationId xmlns:a16="http://schemas.microsoft.com/office/drawing/2014/main" id="{9E1044F5-30E8-93F1-10F6-3B438BFD23D7}"/>
              </a:ext>
            </a:extLst>
          </p:cNvPr>
          <p:cNvPicPr>
            <a:picLocks noChangeAspect="1"/>
          </p:cNvPicPr>
          <p:nvPr/>
        </p:nvPicPr>
        <p:blipFill>
          <a:blip r:embed="rId4"/>
          <a:srcRect/>
          <a:stretch/>
        </p:blipFill>
        <p:spPr>
          <a:xfrm>
            <a:off x="15925800" y="9414836"/>
            <a:ext cx="1851276" cy="388388"/>
          </a:xfrm>
          <a:prstGeom prst="rect">
            <a:avLst/>
          </a:prstGeom>
        </p:spPr>
      </p:pic>
      <p:sp>
        <p:nvSpPr>
          <p:cNvPr id="11" name="TextBox 2">
            <a:extLst>
              <a:ext uri="{FF2B5EF4-FFF2-40B4-BE49-F238E27FC236}">
                <a16:creationId xmlns:a16="http://schemas.microsoft.com/office/drawing/2014/main" id="{2151065A-70A6-1990-69D9-F67CE57C742E}"/>
              </a:ext>
            </a:extLst>
          </p:cNvPr>
          <p:cNvSpPr txBox="1"/>
          <p:nvPr/>
        </p:nvSpPr>
        <p:spPr>
          <a:xfrm>
            <a:off x="2260505" y="1066800"/>
            <a:ext cx="13766990" cy="923330"/>
          </a:xfrm>
          <a:prstGeom prst="rect">
            <a:avLst/>
          </a:prstGeom>
        </p:spPr>
        <p:txBody>
          <a:bodyPr lIns="0" tIns="0" rIns="0" bIns="0" rtlCol="0" anchor="t">
            <a:spAutoFit/>
          </a:bodyPr>
          <a:lstStyle/>
          <a:p>
            <a:pPr algn="ctr">
              <a:lnSpc>
                <a:spcPts val="7150"/>
              </a:lnSpc>
            </a:pPr>
            <a:r>
              <a:rPr lang="en-US" sz="6000" b="1" dirty="0">
                <a:solidFill>
                  <a:srgbClr val="034383"/>
                </a:solidFill>
                <a:latin typeface="RoBOTO" panose="02000000000000000000" pitchFamily="2" charset="0"/>
                <a:ea typeface="RoBOTO" panose="02000000000000000000" pitchFamily="2" charset="0"/>
                <a:cs typeface="RoBOTO" panose="02000000000000000000" pitchFamily="2" charset="0"/>
                <a:sym typeface="Ubuntu Bold"/>
              </a:rPr>
              <a:t>QUESTIONS AND ANSWERS</a:t>
            </a:r>
          </a:p>
        </p:txBody>
      </p:sp>
    </p:spTree>
    <p:extLst>
      <p:ext uri="{BB962C8B-B14F-4D97-AF65-F5344CB8AC3E}">
        <p14:creationId xmlns:p14="http://schemas.microsoft.com/office/powerpoint/2010/main" val="23755180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B6705-46F7-FDA4-1ADC-979EFDA6D783}"/>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D9E076A9-ACE6-BF3D-BF02-D30E9478FF72}"/>
              </a:ext>
            </a:extLst>
          </p:cNvPr>
          <p:cNvGrpSpPr/>
          <p:nvPr/>
        </p:nvGrpSpPr>
        <p:grpSpPr>
          <a:xfrm rot="-10800000">
            <a:off x="685800" y="4686300"/>
            <a:ext cx="14242579" cy="1633334"/>
            <a:chOff x="0" y="0"/>
            <a:chExt cx="5991508" cy="1269724"/>
          </a:xfrm>
        </p:grpSpPr>
        <p:sp>
          <p:nvSpPr>
            <p:cNvPr id="8" name="Freeform 7">
              <a:extLst>
                <a:ext uri="{FF2B5EF4-FFF2-40B4-BE49-F238E27FC236}">
                  <a16:creationId xmlns:a16="http://schemas.microsoft.com/office/drawing/2014/main" id="{7A33A2BC-1577-81A3-F23D-54738570A03D}"/>
                </a:ext>
              </a:extLst>
            </p:cNvPr>
            <p:cNvSpPr/>
            <p:nvPr/>
          </p:nvSpPr>
          <p:spPr>
            <a:xfrm>
              <a:off x="0" y="0"/>
              <a:ext cx="5991508" cy="1269724"/>
            </a:xfrm>
            <a:custGeom>
              <a:avLst/>
              <a:gdLst/>
              <a:ahLst/>
              <a:cxnLst/>
              <a:rect l="l" t="t" r="r" b="b"/>
              <a:pathLst>
                <a:path w="5991508" h="1269724">
                  <a:moveTo>
                    <a:pt x="0" y="0"/>
                  </a:moveTo>
                  <a:lnTo>
                    <a:pt x="5991508" y="0"/>
                  </a:lnTo>
                  <a:lnTo>
                    <a:pt x="5991508" y="1269724"/>
                  </a:lnTo>
                  <a:lnTo>
                    <a:pt x="0" y="1269724"/>
                  </a:lnTo>
                  <a:close/>
                </a:path>
              </a:pathLst>
            </a:custGeom>
            <a:solidFill>
              <a:srgbClr val="EFEFEF"/>
            </a:solidFill>
          </p:spPr>
        </p:sp>
        <p:sp>
          <p:nvSpPr>
            <p:cNvPr id="9" name="TextBox 8">
              <a:extLst>
                <a:ext uri="{FF2B5EF4-FFF2-40B4-BE49-F238E27FC236}">
                  <a16:creationId xmlns:a16="http://schemas.microsoft.com/office/drawing/2014/main" id="{696B1B14-02A0-0C21-0CA9-B9AA3D2DA4AB}"/>
                </a:ext>
              </a:extLst>
            </p:cNvPr>
            <p:cNvSpPr txBox="1"/>
            <p:nvPr/>
          </p:nvSpPr>
          <p:spPr>
            <a:xfrm>
              <a:off x="0" y="-38100"/>
              <a:ext cx="5991508" cy="1307824"/>
            </a:xfrm>
            <a:prstGeom prst="rect">
              <a:avLst/>
            </a:prstGeom>
          </p:spPr>
          <p:txBody>
            <a:bodyPr lIns="50800" tIns="50800" rIns="50800" bIns="50800" rtlCol="0" anchor="ctr"/>
            <a:lstStyle/>
            <a:p>
              <a:pPr algn="ctr">
                <a:lnSpc>
                  <a:spcPts val="3295"/>
                </a:lnSpc>
              </a:pPr>
              <a:endParaRPr/>
            </a:p>
          </p:txBody>
        </p:sp>
      </p:grpSp>
      <p:grpSp>
        <p:nvGrpSpPr>
          <p:cNvPr id="2" name="Group 21">
            <a:extLst>
              <a:ext uri="{FF2B5EF4-FFF2-40B4-BE49-F238E27FC236}">
                <a16:creationId xmlns:a16="http://schemas.microsoft.com/office/drawing/2014/main" id="{EEC0D4A9-14BC-EC97-F2DD-55E8EC193B00}"/>
              </a:ext>
            </a:extLst>
          </p:cNvPr>
          <p:cNvGrpSpPr/>
          <p:nvPr/>
        </p:nvGrpSpPr>
        <p:grpSpPr>
          <a:xfrm rot="-10800000">
            <a:off x="729680" y="4734430"/>
            <a:ext cx="9100120" cy="977972"/>
            <a:chOff x="0" y="0"/>
            <a:chExt cx="3458127" cy="411409"/>
          </a:xfrm>
        </p:grpSpPr>
        <p:sp>
          <p:nvSpPr>
            <p:cNvPr id="4" name="Freeform 22">
              <a:extLst>
                <a:ext uri="{FF2B5EF4-FFF2-40B4-BE49-F238E27FC236}">
                  <a16:creationId xmlns:a16="http://schemas.microsoft.com/office/drawing/2014/main" id="{5664BEBD-9348-7081-6676-674CF19181A5}"/>
                </a:ext>
              </a:extLst>
            </p:cNvPr>
            <p:cNvSpPr/>
            <p:nvPr/>
          </p:nvSpPr>
          <p:spPr>
            <a:xfrm>
              <a:off x="0" y="0"/>
              <a:ext cx="3458127" cy="411409"/>
            </a:xfrm>
            <a:custGeom>
              <a:avLst/>
              <a:gdLst/>
              <a:ahLst/>
              <a:cxnLst/>
              <a:rect l="l" t="t" r="r" b="b"/>
              <a:pathLst>
                <a:path w="3458127" h="411409">
                  <a:moveTo>
                    <a:pt x="0" y="0"/>
                  </a:moveTo>
                  <a:lnTo>
                    <a:pt x="3458127" y="0"/>
                  </a:lnTo>
                  <a:lnTo>
                    <a:pt x="3458127" y="411409"/>
                  </a:lnTo>
                  <a:lnTo>
                    <a:pt x="0" y="411409"/>
                  </a:lnTo>
                  <a:close/>
                </a:path>
              </a:pathLst>
            </a:custGeom>
            <a:solidFill>
              <a:srgbClr val="4294CE"/>
            </a:solidFill>
          </p:spPr>
        </p:sp>
        <p:sp>
          <p:nvSpPr>
            <p:cNvPr id="5" name="TextBox 23">
              <a:extLst>
                <a:ext uri="{FF2B5EF4-FFF2-40B4-BE49-F238E27FC236}">
                  <a16:creationId xmlns:a16="http://schemas.microsoft.com/office/drawing/2014/main" id="{DFD9EA20-A0CC-85B7-7867-0847B2D43D4D}"/>
                </a:ext>
              </a:extLst>
            </p:cNvPr>
            <p:cNvSpPr txBox="1"/>
            <p:nvPr/>
          </p:nvSpPr>
          <p:spPr>
            <a:xfrm>
              <a:off x="0" y="-38100"/>
              <a:ext cx="3458127" cy="449509"/>
            </a:xfrm>
            <a:prstGeom prst="rect">
              <a:avLst/>
            </a:prstGeom>
          </p:spPr>
          <p:txBody>
            <a:bodyPr lIns="50800" tIns="50800" rIns="50800" bIns="50800" rtlCol="0" anchor="ctr"/>
            <a:lstStyle/>
            <a:p>
              <a:pPr algn="ctr">
                <a:lnSpc>
                  <a:spcPts val="3295"/>
                </a:lnSpc>
              </a:pPr>
              <a:endParaRPr/>
            </a:p>
          </p:txBody>
        </p:sp>
      </p:grpSp>
      <p:sp>
        <p:nvSpPr>
          <p:cNvPr id="3" name="Freeform 3">
            <a:extLst>
              <a:ext uri="{FF2B5EF4-FFF2-40B4-BE49-F238E27FC236}">
                <a16:creationId xmlns:a16="http://schemas.microsoft.com/office/drawing/2014/main" id="{19DBD173-D983-CB42-4653-8184B98773BE}"/>
              </a:ext>
            </a:extLst>
          </p:cNvPr>
          <p:cNvSpPr/>
          <p:nvPr/>
        </p:nvSpPr>
        <p:spPr>
          <a:xfrm flipH="1">
            <a:off x="8001000" y="0"/>
            <a:ext cx="10287000" cy="10287000"/>
          </a:xfrm>
          <a:custGeom>
            <a:avLst/>
            <a:gdLst/>
            <a:ahLst/>
            <a:cxnLst/>
            <a:rect l="l" t="t" r="r" b="b"/>
            <a:pathLst>
              <a:path w="10287000" h="10287000">
                <a:moveTo>
                  <a:pt x="10287000" y="0"/>
                </a:moveTo>
                <a:lnTo>
                  <a:pt x="0" y="0"/>
                </a:lnTo>
                <a:lnTo>
                  <a:pt x="0" y="10287000"/>
                </a:lnTo>
                <a:lnTo>
                  <a:pt x="10287000" y="10287000"/>
                </a:lnTo>
                <a:lnTo>
                  <a:pt x="1028700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13" name="TextBox 12">
            <a:extLst>
              <a:ext uri="{FF2B5EF4-FFF2-40B4-BE49-F238E27FC236}">
                <a16:creationId xmlns:a16="http://schemas.microsoft.com/office/drawing/2014/main" id="{C7284D32-EDB0-E838-6832-CB51198C0AAE}"/>
              </a:ext>
            </a:extLst>
          </p:cNvPr>
          <p:cNvSpPr txBox="1"/>
          <p:nvPr/>
        </p:nvSpPr>
        <p:spPr>
          <a:xfrm>
            <a:off x="757362" y="4790097"/>
            <a:ext cx="9072438" cy="538609"/>
          </a:xfrm>
          <a:prstGeom prst="rect">
            <a:avLst/>
          </a:prstGeom>
        </p:spPr>
        <p:txBody>
          <a:bodyPr wrap="square" lIns="0" tIns="0" rIns="0" bIns="0" rtlCol="0" anchor="t">
            <a:spAutoFit/>
          </a:bodyPr>
          <a:lstStyle/>
          <a:p>
            <a:pPr marL="0" lvl="0" indent="0" algn="l">
              <a:lnSpc>
                <a:spcPts val="4234"/>
              </a:lnSpc>
              <a:spcBef>
                <a:spcPct val="0"/>
              </a:spcBef>
            </a:pPr>
            <a:r>
              <a:rPr lang="en-US" sz="4000" b="1" dirty="0">
                <a:solidFill>
                  <a:srgbClr val="FFFFFF"/>
                </a:solidFill>
                <a:latin typeface="RoBOTO" panose="02000000000000000000" pitchFamily="2" charset="0"/>
                <a:ea typeface="RoBOTO" panose="02000000000000000000" pitchFamily="2" charset="0"/>
                <a:cs typeface="RoBOTO" panose="02000000000000000000" pitchFamily="2" charset="0"/>
                <a:sym typeface="Ubuntu Bold"/>
              </a:rPr>
              <a:t>4. CONCLUSIONS AND EVALUATION</a:t>
            </a:r>
          </a:p>
        </p:txBody>
      </p:sp>
      <p:pic>
        <p:nvPicPr>
          <p:cNvPr id="14" name="Imagen 11">
            <a:extLst>
              <a:ext uri="{FF2B5EF4-FFF2-40B4-BE49-F238E27FC236}">
                <a16:creationId xmlns:a16="http://schemas.microsoft.com/office/drawing/2014/main" id="{CEAD32D1-C163-ED3A-2F0E-FA1CC443B1AE}"/>
              </a:ext>
            </a:extLst>
          </p:cNvPr>
          <p:cNvPicPr>
            <a:picLocks noChangeAspect="1"/>
          </p:cNvPicPr>
          <p:nvPr/>
        </p:nvPicPr>
        <p:blipFill>
          <a:blip r:embed="rId4"/>
          <a:srcRect/>
          <a:stretch/>
        </p:blipFill>
        <p:spPr>
          <a:xfrm>
            <a:off x="1219200" y="9414836"/>
            <a:ext cx="1530890" cy="375090"/>
          </a:xfrm>
          <a:prstGeom prst="rect">
            <a:avLst/>
          </a:prstGeom>
        </p:spPr>
      </p:pic>
      <p:pic>
        <p:nvPicPr>
          <p:cNvPr id="15" name="Imagen 16">
            <a:extLst>
              <a:ext uri="{FF2B5EF4-FFF2-40B4-BE49-F238E27FC236}">
                <a16:creationId xmlns:a16="http://schemas.microsoft.com/office/drawing/2014/main" id="{F0CD174C-4874-FB77-1507-03CE83E7BF72}"/>
              </a:ext>
            </a:extLst>
          </p:cNvPr>
          <p:cNvPicPr>
            <a:picLocks noChangeAspect="1"/>
          </p:cNvPicPr>
          <p:nvPr/>
        </p:nvPicPr>
        <p:blipFill>
          <a:blip r:embed="rId5"/>
          <a:srcRect/>
          <a:stretch/>
        </p:blipFill>
        <p:spPr>
          <a:xfrm>
            <a:off x="15925800" y="9414836"/>
            <a:ext cx="1851276" cy="388388"/>
          </a:xfrm>
          <a:prstGeom prst="rect">
            <a:avLst/>
          </a:prstGeom>
        </p:spPr>
      </p:pic>
    </p:spTree>
    <p:extLst>
      <p:ext uri="{BB962C8B-B14F-4D97-AF65-F5344CB8AC3E}">
        <p14:creationId xmlns:p14="http://schemas.microsoft.com/office/powerpoint/2010/main" val="1498414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CD38E-8CCF-6956-2ADA-B30329967A30}"/>
            </a:ext>
          </a:extLst>
        </p:cNvPr>
        <p:cNvGrpSpPr/>
        <p:nvPr/>
      </p:nvGrpSpPr>
      <p:grpSpPr>
        <a:xfrm>
          <a:off x="0" y="0"/>
          <a:ext cx="0" cy="0"/>
          <a:chOff x="0" y="0"/>
          <a:chExt cx="0" cy="0"/>
        </a:xfrm>
      </p:grpSpPr>
      <p:sp>
        <p:nvSpPr>
          <p:cNvPr id="21" name="TextBox 21">
            <a:extLst>
              <a:ext uri="{FF2B5EF4-FFF2-40B4-BE49-F238E27FC236}">
                <a16:creationId xmlns:a16="http://schemas.microsoft.com/office/drawing/2014/main" id="{8FD7D51D-525B-8232-8E2A-77429CB8EABF}"/>
              </a:ext>
            </a:extLst>
          </p:cNvPr>
          <p:cNvSpPr txBox="1"/>
          <p:nvPr/>
        </p:nvSpPr>
        <p:spPr>
          <a:xfrm>
            <a:off x="327256" y="2025913"/>
            <a:ext cx="6096000" cy="657231"/>
          </a:xfrm>
          <a:prstGeom prst="rect">
            <a:avLst/>
          </a:prstGeom>
        </p:spPr>
        <p:txBody>
          <a:bodyPr lIns="0" tIns="0" rIns="0" bIns="0" rtlCol="0" anchor="t">
            <a:spAutoFit/>
          </a:bodyPr>
          <a:lstStyle/>
          <a:p>
            <a:pPr algn="ctr">
              <a:lnSpc>
                <a:spcPts val="5500"/>
              </a:lnSpc>
            </a:pPr>
            <a:r>
              <a:rPr lang="en-US" sz="4000" b="1" dirty="0">
                <a:solidFill>
                  <a:srgbClr val="FFFFFF"/>
                </a:solidFill>
                <a:latin typeface="RoBOTO" panose="02000000000000000000" pitchFamily="2" charset="0"/>
                <a:ea typeface="RoBOTO" panose="02000000000000000000" pitchFamily="2" charset="0"/>
                <a:cs typeface="RoBOTO" panose="02000000000000000000" pitchFamily="2" charset="0"/>
                <a:sym typeface="Ubuntu Bold"/>
              </a:rPr>
              <a:t>Photo 1</a:t>
            </a:r>
          </a:p>
        </p:txBody>
      </p:sp>
      <p:pic>
        <p:nvPicPr>
          <p:cNvPr id="37" name="Picture 36">
            <a:extLst>
              <a:ext uri="{FF2B5EF4-FFF2-40B4-BE49-F238E27FC236}">
                <a16:creationId xmlns:a16="http://schemas.microsoft.com/office/drawing/2014/main" id="{F993234F-BD8A-E575-F048-01138955A346}"/>
              </a:ext>
            </a:extLst>
          </p:cNvPr>
          <p:cNvPicPr>
            <a:picLocks noChangeAspect="1"/>
          </p:cNvPicPr>
          <p:nvPr/>
        </p:nvPicPr>
        <p:blipFill>
          <a:blip r:embed="rId3"/>
          <a:stretch>
            <a:fillRect/>
          </a:stretch>
        </p:blipFill>
        <p:spPr>
          <a:xfrm flipH="1">
            <a:off x="13330494" y="-20213"/>
            <a:ext cx="4957506" cy="1638573"/>
          </a:xfrm>
          <a:prstGeom prst="rect">
            <a:avLst/>
          </a:prstGeom>
        </p:spPr>
      </p:pic>
      <p:pic>
        <p:nvPicPr>
          <p:cNvPr id="38" name="Picture 37">
            <a:extLst>
              <a:ext uri="{FF2B5EF4-FFF2-40B4-BE49-F238E27FC236}">
                <a16:creationId xmlns:a16="http://schemas.microsoft.com/office/drawing/2014/main" id="{A9E54EDF-5D67-F469-58BA-8F2A70690851}"/>
              </a:ext>
            </a:extLst>
          </p:cNvPr>
          <p:cNvPicPr>
            <a:picLocks noChangeAspect="1"/>
          </p:cNvPicPr>
          <p:nvPr/>
        </p:nvPicPr>
        <p:blipFill>
          <a:blip r:embed="rId3"/>
          <a:stretch>
            <a:fillRect/>
          </a:stretch>
        </p:blipFill>
        <p:spPr>
          <a:xfrm>
            <a:off x="0" y="-40152"/>
            <a:ext cx="4940349" cy="1678452"/>
          </a:xfrm>
          <a:prstGeom prst="rect">
            <a:avLst/>
          </a:prstGeom>
        </p:spPr>
      </p:pic>
      <p:sp>
        <p:nvSpPr>
          <p:cNvPr id="66" name="ZoneTexte 65">
            <a:extLst>
              <a:ext uri="{FF2B5EF4-FFF2-40B4-BE49-F238E27FC236}">
                <a16:creationId xmlns:a16="http://schemas.microsoft.com/office/drawing/2014/main" id="{E6EEC31A-0131-95F1-9ED9-A083A476217B}"/>
              </a:ext>
            </a:extLst>
          </p:cNvPr>
          <p:cNvSpPr txBox="1"/>
          <p:nvPr/>
        </p:nvSpPr>
        <p:spPr>
          <a:xfrm>
            <a:off x="6951132" y="4956649"/>
            <a:ext cx="10663639" cy="1077218"/>
          </a:xfrm>
          <a:prstGeom prst="rect">
            <a:avLst/>
          </a:prstGeom>
          <a:solidFill>
            <a:schemeClr val="accent5">
              <a:lumMod val="40000"/>
              <a:lumOff val="60000"/>
            </a:schemeClr>
          </a:solidFill>
        </p:spPr>
        <p:txBody>
          <a:bodyPr wrap="square" rtlCol="0">
            <a:spAutoFit/>
          </a:bodyPr>
          <a:lstStyle/>
          <a:p>
            <a:r>
              <a:rPr lang="en-US" sz="3200" b="1" dirty="0">
                <a:latin typeface="Roboto" panose="02000000000000000000" pitchFamily="2" charset="0"/>
                <a:ea typeface="Roboto" panose="02000000000000000000" pitchFamily="2" charset="0"/>
                <a:cs typeface="Roboto" panose="02000000000000000000" pitchFamily="2" charset="0"/>
              </a:rPr>
              <a:t>What picture evokes for something related to gender equality ?</a:t>
            </a:r>
          </a:p>
        </p:txBody>
      </p:sp>
      <p:sp>
        <p:nvSpPr>
          <p:cNvPr id="2" name="TextBox 2">
            <a:extLst>
              <a:ext uri="{FF2B5EF4-FFF2-40B4-BE49-F238E27FC236}">
                <a16:creationId xmlns:a16="http://schemas.microsoft.com/office/drawing/2014/main" id="{EA978C23-0881-7B62-B98C-F57DC8D1D795}"/>
              </a:ext>
            </a:extLst>
          </p:cNvPr>
          <p:cNvSpPr txBox="1"/>
          <p:nvPr/>
        </p:nvSpPr>
        <p:spPr>
          <a:xfrm>
            <a:off x="2260505" y="1066800"/>
            <a:ext cx="13766990" cy="923330"/>
          </a:xfrm>
          <a:prstGeom prst="rect">
            <a:avLst/>
          </a:prstGeom>
        </p:spPr>
        <p:txBody>
          <a:bodyPr lIns="0" tIns="0" rIns="0" bIns="0" rtlCol="0" anchor="t">
            <a:spAutoFit/>
          </a:bodyPr>
          <a:lstStyle/>
          <a:p>
            <a:pPr algn="ctr">
              <a:lnSpc>
                <a:spcPts val="7150"/>
              </a:lnSpc>
            </a:pPr>
            <a:r>
              <a:rPr lang="en-US" sz="6000" b="1" dirty="0">
                <a:solidFill>
                  <a:srgbClr val="034383"/>
                </a:solidFill>
                <a:latin typeface="RoBOTO" panose="02000000000000000000" pitchFamily="2" charset="0"/>
                <a:ea typeface="RoBOTO" panose="02000000000000000000" pitchFamily="2" charset="0"/>
                <a:cs typeface="RoBOTO" panose="02000000000000000000" pitchFamily="2" charset="0"/>
                <a:sym typeface="Ubuntu Bold"/>
              </a:rPr>
              <a:t>WELCOME!</a:t>
            </a:r>
          </a:p>
        </p:txBody>
      </p:sp>
      <p:sp>
        <p:nvSpPr>
          <p:cNvPr id="4" name="TextBox 25">
            <a:extLst>
              <a:ext uri="{FF2B5EF4-FFF2-40B4-BE49-F238E27FC236}">
                <a16:creationId xmlns:a16="http://schemas.microsoft.com/office/drawing/2014/main" id="{AD7E3BCC-1B61-F632-327A-CCE23572D801}"/>
              </a:ext>
            </a:extLst>
          </p:cNvPr>
          <p:cNvSpPr txBox="1"/>
          <p:nvPr/>
        </p:nvSpPr>
        <p:spPr>
          <a:xfrm>
            <a:off x="948065" y="2405484"/>
            <a:ext cx="16391870" cy="464871"/>
          </a:xfrm>
          <a:prstGeom prst="rect">
            <a:avLst/>
          </a:prstGeom>
        </p:spPr>
        <p:txBody>
          <a:bodyPr wrap="square" lIns="0" tIns="0" rIns="0" bIns="0" rtlCol="0" anchor="t">
            <a:spAutoFit/>
          </a:bodyPr>
          <a:lstStyle/>
          <a:p>
            <a:pPr algn="ctr">
              <a:lnSpc>
                <a:spcPts val="3500"/>
              </a:lnSpc>
            </a:pPr>
            <a:r>
              <a:rPr lang="en-US" sz="4000" b="1" dirty="0">
                <a:solidFill>
                  <a:srgbClr val="00B0F0"/>
                </a:solidFill>
                <a:latin typeface="RoBOTO" panose="02000000000000000000" pitchFamily="2" charset="0"/>
                <a:ea typeface="RoBOTO" panose="02000000000000000000" pitchFamily="2" charset="0"/>
                <a:cs typeface="RoBOTO" panose="02000000000000000000" pitchFamily="2" charset="0"/>
                <a:sym typeface="Open Sans 1"/>
              </a:rPr>
              <a:t>PRESENTATIONS</a:t>
            </a:r>
          </a:p>
        </p:txBody>
      </p:sp>
      <p:sp>
        <p:nvSpPr>
          <p:cNvPr id="6" name="ZoneTexte 5">
            <a:extLst>
              <a:ext uri="{FF2B5EF4-FFF2-40B4-BE49-F238E27FC236}">
                <a16:creationId xmlns:a16="http://schemas.microsoft.com/office/drawing/2014/main" id="{B8C58E54-EDD2-4C7A-8152-0AF65580F1DD}"/>
              </a:ext>
            </a:extLst>
          </p:cNvPr>
          <p:cNvSpPr txBox="1"/>
          <p:nvPr/>
        </p:nvSpPr>
        <p:spPr>
          <a:xfrm>
            <a:off x="6921632" y="6515100"/>
            <a:ext cx="10693139" cy="2062103"/>
          </a:xfrm>
          <a:prstGeom prst="rect">
            <a:avLst/>
          </a:prstGeom>
          <a:noFill/>
        </p:spPr>
        <p:txBody>
          <a:bodyPr wrap="square" rtlCol="0">
            <a:spAutoFit/>
          </a:bodyPr>
          <a:lstStyle/>
          <a:p>
            <a:r>
              <a:rPr lang="en-US" sz="3200" dirty="0">
                <a:latin typeface="Roboto" panose="02000000000000000000" pitchFamily="2" charset="0"/>
                <a:ea typeface="Roboto" panose="02000000000000000000" pitchFamily="2" charset="0"/>
                <a:cs typeface="Roboto" panose="02000000000000000000" pitchFamily="2" charset="0"/>
              </a:rPr>
              <a:t>Choose a picture on the table</a:t>
            </a:r>
          </a:p>
          <a:p>
            <a:endParaRPr lang="en-US" sz="3200" dirty="0">
              <a:latin typeface="Roboto" panose="02000000000000000000" pitchFamily="2" charset="0"/>
              <a:ea typeface="Roboto" panose="02000000000000000000" pitchFamily="2" charset="0"/>
              <a:cs typeface="Roboto" panose="02000000000000000000" pitchFamily="2" charset="0"/>
            </a:endParaRPr>
          </a:p>
          <a:p>
            <a:r>
              <a:rPr lang="en-US" sz="3200" dirty="0">
                <a:latin typeface="Roboto" panose="02000000000000000000" pitchFamily="2" charset="0"/>
                <a:ea typeface="Roboto" panose="02000000000000000000" pitchFamily="2" charset="0"/>
                <a:cs typeface="Roboto" panose="02000000000000000000" pitchFamily="2" charset="0"/>
              </a:rPr>
              <a:t>Then give your first name, the name of your organization, and explain in a few words why you chose this image.</a:t>
            </a:r>
          </a:p>
        </p:txBody>
      </p:sp>
      <p:pic>
        <p:nvPicPr>
          <p:cNvPr id="5" name="Image 4">
            <a:extLst>
              <a:ext uri="{FF2B5EF4-FFF2-40B4-BE49-F238E27FC236}">
                <a16:creationId xmlns:a16="http://schemas.microsoft.com/office/drawing/2014/main" id="{23988796-6613-B708-E54D-68F0B2A34C13}"/>
              </a:ext>
            </a:extLst>
          </p:cNvPr>
          <p:cNvPicPr>
            <a:picLocks noChangeAspect="1"/>
          </p:cNvPicPr>
          <p:nvPr/>
        </p:nvPicPr>
        <p:blipFill>
          <a:blip r:embed="rId4">
            <a:extLst>
              <a:ext uri="{28A0092B-C50C-407E-A947-70E740481C1C}">
                <a14:useLocalDpi xmlns:a14="http://schemas.microsoft.com/office/drawing/2010/main" val="0"/>
              </a:ext>
            </a:extLst>
          </a:blip>
          <a:srcRect l="66250" t="25161"/>
          <a:stretch/>
        </p:blipFill>
        <p:spPr>
          <a:xfrm>
            <a:off x="822560" y="3494591"/>
            <a:ext cx="5197240" cy="5285132"/>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0702358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4"/>
          <p:cNvSpPr/>
          <p:nvPr/>
        </p:nvSpPr>
        <p:spPr>
          <a:xfrm rot="5400000">
            <a:off x="15312277" y="765926"/>
            <a:ext cx="3741648" cy="2209799"/>
          </a:xfrm>
          <a:custGeom>
            <a:avLst/>
            <a:gdLst/>
            <a:ahLst/>
            <a:cxnLst/>
            <a:rect l="l" t="t" r="r" b="b"/>
            <a:pathLst>
              <a:path w="6562966" h="7473357">
                <a:moveTo>
                  <a:pt x="0" y="0"/>
                </a:moveTo>
                <a:lnTo>
                  <a:pt x="6562966" y="0"/>
                </a:lnTo>
                <a:lnTo>
                  <a:pt x="6562966" y="7473357"/>
                </a:lnTo>
                <a:lnTo>
                  <a:pt x="0" y="7473357"/>
                </a:lnTo>
                <a:lnTo>
                  <a:pt x="0" y="0"/>
                </a:lnTo>
                <a:close/>
              </a:path>
            </a:pathLst>
          </a:custGeom>
          <a:blipFill>
            <a:blip r:embed="rId3">
              <a:extLst>
                <a:ext uri="{96DAC541-7B7A-43D3-8B79-37D633B846F1}">
                  <asvg:svgBlip xmlns:asvg="http://schemas.microsoft.com/office/drawing/2016/SVG/main" r:embed="rId4"/>
                </a:ext>
              </a:extLst>
            </a:blip>
            <a:stretch>
              <a:fillRect l="-75403" t="-6366" b="-231826"/>
            </a:stretch>
          </a:blipFill>
          <a:ln cap="sq">
            <a:noFill/>
            <a:prstDash val="solid"/>
            <a:miter/>
          </a:ln>
        </p:spPr>
      </p:sp>
      <p:sp>
        <p:nvSpPr>
          <p:cNvPr id="2" name="TextBox 2"/>
          <p:cNvSpPr txBox="1"/>
          <p:nvPr/>
        </p:nvSpPr>
        <p:spPr>
          <a:xfrm>
            <a:off x="1486084" y="1066800"/>
            <a:ext cx="15315831" cy="820738"/>
          </a:xfrm>
          <a:prstGeom prst="rect">
            <a:avLst/>
          </a:prstGeom>
        </p:spPr>
        <p:txBody>
          <a:bodyPr lIns="0" tIns="0" rIns="0" bIns="0" rtlCol="0" anchor="t">
            <a:spAutoFit/>
          </a:bodyPr>
          <a:lstStyle/>
          <a:p>
            <a:pPr algn="ctr">
              <a:lnSpc>
                <a:spcPts val="7150"/>
              </a:lnSpc>
            </a:pPr>
            <a:r>
              <a:rPr lang="en-GB" sz="4000" b="1" dirty="0">
                <a:solidFill>
                  <a:srgbClr val="034383"/>
                </a:solidFill>
                <a:latin typeface="RoBOTO" panose="02000000000000000000" pitchFamily="2" charset="0"/>
                <a:ea typeface="RoBOTO" panose="02000000000000000000" pitchFamily="2" charset="0"/>
                <a:cs typeface="RoBOTO" panose="02000000000000000000" pitchFamily="2" charset="0"/>
                <a:sym typeface="Ubuntu Bold"/>
              </a:rPr>
              <a:t>Gender equality awareness raising workshop for SMEs</a:t>
            </a:r>
            <a:endParaRPr lang="en-US" sz="4000" b="1" dirty="0">
              <a:solidFill>
                <a:srgbClr val="034383"/>
              </a:solidFill>
              <a:latin typeface="RoBOTO" panose="02000000000000000000" pitchFamily="2" charset="0"/>
              <a:ea typeface="RoBOTO" panose="02000000000000000000" pitchFamily="2" charset="0"/>
              <a:cs typeface="RoBOTO" panose="02000000000000000000" pitchFamily="2" charset="0"/>
              <a:sym typeface="Ubuntu Bold"/>
            </a:endParaRPr>
          </a:p>
        </p:txBody>
      </p:sp>
      <p:grpSp>
        <p:nvGrpSpPr>
          <p:cNvPr id="6" name="Group 6"/>
          <p:cNvGrpSpPr/>
          <p:nvPr/>
        </p:nvGrpSpPr>
        <p:grpSpPr>
          <a:xfrm rot="-10800000">
            <a:off x="1244538" y="2592517"/>
            <a:ext cx="15450393" cy="3048057"/>
            <a:chOff x="0" y="0"/>
            <a:chExt cx="3068152" cy="2734313"/>
          </a:xfrm>
        </p:grpSpPr>
        <p:sp>
          <p:nvSpPr>
            <p:cNvPr id="7" name="Freeform 7"/>
            <p:cNvSpPr/>
            <p:nvPr/>
          </p:nvSpPr>
          <p:spPr>
            <a:xfrm>
              <a:off x="0" y="0"/>
              <a:ext cx="3068152" cy="2734313"/>
            </a:xfrm>
            <a:custGeom>
              <a:avLst/>
              <a:gdLst/>
              <a:ahLst/>
              <a:cxnLst/>
              <a:rect l="l" t="t" r="r" b="b"/>
              <a:pathLst>
                <a:path w="3068152" h="2734313">
                  <a:moveTo>
                    <a:pt x="0" y="0"/>
                  </a:moveTo>
                  <a:lnTo>
                    <a:pt x="3068152" y="0"/>
                  </a:lnTo>
                  <a:lnTo>
                    <a:pt x="3068152" y="2734313"/>
                  </a:lnTo>
                  <a:lnTo>
                    <a:pt x="0" y="2734313"/>
                  </a:lnTo>
                  <a:close/>
                </a:path>
              </a:pathLst>
            </a:custGeom>
            <a:solidFill>
              <a:srgbClr val="EFEFEF"/>
            </a:solidFill>
          </p:spPr>
        </p:sp>
        <p:sp>
          <p:nvSpPr>
            <p:cNvPr id="8" name="TextBox 8"/>
            <p:cNvSpPr txBox="1"/>
            <p:nvPr/>
          </p:nvSpPr>
          <p:spPr>
            <a:xfrm>
              <a:off x="0" y="-38100"/>
              <a:ext cx="3068152" cy="2772413"/>
            </a:xfrm>
            <a:prstGeom prst="rect">
              <a:avLst/>
            </a:prstGeom>
          </p:spPr>
          <p:txBody>
            <a:bodyPr lIns="50800" tIns="50800" rIns="50800" bIns="50800" rtlCol="0" anchor="ctr"/>
            <a:lstStyle/>
            <a:p>
              <a:pPr algn="ctr">
                <a:lnSpc>
                  <a:spcPts val="3295"/>
                </a:lnSpc>
              </a:pPr>
              <a:endParaRPr/>
            </a:p>
          </p:txBody>
        </p:sp>
      </p:grpSp>
      <p:sp>
        <p:nvSpPr>
          <p:cNvPr id="10" name="TextBox 10"/>
          <p:cNvSpPr txBox="1"/>
          <p:nvPr/>
        </p:nvSpPr>
        <p:spPr>
          <a:xfrm>
            <a:off x="1839497" y="3097765"/>
            <a:ext cx="14609003" cy="2564035"/>
          </a:xfrm>
          <a:prstGeom prst="rect">
            <a:avLst/>
          </a:prstGeom>
        </p:spPr>
        <p:txBody>
          <a:bodyPr wrap="square" lIns="0" tIns="0" rIns="0" bIns="0" rtlCol="0" anchor="t">
            <a:spAutoFit/>
          </a:bodyPr>
          <a:lstStyle/>
          <a:p>
            <a:pPr algn="just">
              <a:lnSpc>
                <a:spcPct val="107000"/>
              </a:lnSpc>
              <a:spcAft>
                <a:spcPts val="800"/>
              </a:spcAft>
              <a:buNone/>
            </a:pPr>
            <a:r>
              <a:rPr lang="en-US" sz="2200" u="sng" dirty="0">
                <a:effectLst/>
                <a:latin typeface="Roboto" panose="02000000000000000000" pitchFamily="2" charset="0"/>
                <a:ea typeface="Roboto" panose="02000000000000000000" pitchFamily="2" charset="0"/>
                <a:cs typeface="Roboto" panose="02000000000000000000" pitchFamily="2" charset="0"/>
              </a:rPr>
              <a:t>Objectives of this workshop :</a:t>
            </a:r>
          </a:p>
          <a:p>
            <a:pPr marL="342900" indent="-342900" algn="just">
              <a:lnSpc>
                <a:spcPct val="107000"/>
              </a:lnSpc>
              <a:spcAft>
                <a:spcPts val="800"/>
              </a:spcAft>
              <a:buFont typeface="Arial" panose="020B0604020202020204" pitchFamily="34" charset="0"/>
              <a:buChar char="•"/>
            </a:pPr>
            <a:r>
              <a:rPr lang="en-US" sz="2200" dirty="0">
                <a:effectLst/>
                <a:latin typeface="Roboto" panose="02000000000000000000" pitchFamily="2" charset="0"/>
                <a:ea typeface="Roboto" panose="02000000000000000000" pitchFamily="2" charset="0"/>
                <a:cs typeface="Roboto" panose="02000000000000000000" pitchFamily="2" charset="0"/>
              </a:rPr>
              <a:t>show you </a:t>
            </a:r>
            <a:r>
              <a:rPr lang="en-US" sz="2200" b="1" dirty="0">
                <a:effectLst/>
                <a:latin typeface="Roboto" panose="02000000000000000000" pitchFamily="2" charset="0"/>
                <a:ea typeface="Roboto" panose="02000000000000000000" pitchFamily="2" charset="0"/>
                <a:cs typeface="Roboto" panose="02000000000000000000" pitchFamily="2" charset="0"/>
              </a:rPr>
              <a:t>the </a:t>
            </a:r>
            <a:r>
              <a:rPr lang="en-US" sz="2200" b="1" dirty="0">
                <a:solidFill>
                  <a:srgbClr val="000000"/>
                </a:solidFill>
                <a:effectLst/>
                <a:latin typeface="Roboto" panose="02000000000000000000" pitchFamily="2" charset="0"/>
                <a:ea typeface="Roboto" panose="02000000000000000000" pitchFamily="2" charset="0"/>
                <a:cs typeface="Roboto" panose="02000000000000000000" pitchFamily="2" charset="0"/>
              </a:rPr>
              <a:t>most important </a:t>
            </a:r>
            <a:r>
              <a:rPr lang="en-US" sz="2200" b="1" dirty="0">
                <a:effectLst/>
                <a:latin typeface="Roboto" panose="02000000000000000000" pitchFamily="2" charset="0"/>
                <a:ea typeface="Roboto" panose="02000000000000000000" pitchFamily="2" charset="0"/>
                <a:cs typeface="Roboto" panose="02000000000000000000" pitchFamily="2" charset="0"/>
              </a:rPr>
              <a:t>aspects </a:t>
            </a:r>
            <a:r>
              <a:rPr lang="en-US" sz="2200" dirty="0">
                <a:effectLst/>
                <a:latin typeface="Roboto" panose="02000000000000000000" pitchFamily="2" charset="0"/>
                <a:ea typeface="Roboto" panose="02000000000000000000" pitchFamily="2" charset="0"/>
                <a:cs typeface="Roboto" panose="02000000000000000000" pitchFamily="2" charset="0"/>
              </a:rPr>
              <a:t>of the </a:t>
            </a:r>
            <a:r>
              <a:rPr lang="en-US" sz="2200" b="1" dirty="0">
                <a:effectLst/>
                <a:latin typeface="Roboto" panose="02000000000000000000" pitchFamily="2" charset="0"/>
                <a:ea typeface="Roboto" panose="02000000000000000000" pitchFamily="2" charset="0"/>
                <a:cs typeface="Roboto" panose="02000000000000000000" pitchFamily="2" charset="0"/>
              </a:rPr>
              <a:t>gender problematic </a:t>
            </a:r>
            <a:r>
              <a:rPr lang="en-US" sz="2200" dirty="0">
                <a:effectLst/>
                <a:latin typeface="Roboto" panose="02000000000000000000" pitchFamily="2" charset="0"/>
                <a:ea typeface="Roboto" panose="02000000000000000000" pitchFamily="2" charset="0"/>
                <a:cs typeface="Roboto" panose="02000000000000000000" pitchFamily="2" charset="0"/>
              </a:rPr>
              <a:t>and </a:t>
            </a:r>
            <a:r>
              <a:rPr lang="en-US" sz="2200" b="1" dirty="0">
                <a:effectLst/>
                <a:latin typeface="Roboto" panose="02000000000000000000" pitchFamily="2" charset="0"/>
                <a:ea typeface="Roboto" panose="02000000000000000000" pitchFamily="2" charset="0"/>
                <a:cs typeface="Roboto" panose="02000000000000000000" pitchFamily="2" charset="0"/>
              </a:rPr>
              <a:t>the need to implement specific company strategies</a:t>
            </a:r>
            <a:r>
              <a:rPr lang="en-US" sz="2200" dirty="0">
                <a:effectLst/>
                <a:latin typeface="Roboto" panose="02000000000000000000" pitchFamily="2" charset="0"/>
                <a:ea typeface="Roboto" panose="02000000000000000000" pitchFamily="2" charset="0"/>
                <a:cs typeface="Roboto" panose="02000000000000000000" pitchFamily="2" charset="0"/>
              </a:rPr>
              <a:t>. </a:t>
            </a:r>
          </a:p>
          <a:p>
            <a:pPr marL="342900" indent="-342900" algn="just">
              <a:lnSpc>
                <a:spcPct val="107000"/>
              </a:lnSpc>
              <a:spcAft>
                <a:spcPts val="800"/>
              </a:spcAft>
              <a:buFont typeface="Arial" panose="020B0604020202020204" pitchFamily="34" charset="0"/>
              <a:buChar char="•"/>
            </a:pPr>
            <a:endParaRPr lang="en-US" sz="2200" dirty="0">
              <a:effectLst/>
              <a:latin typeface="Roboto" panose="02000000000000000000" pitchFamily="2" charset="0"/>
              <a:ea typeface="Roboto" panose="02000000000000000000" pitchFamily="2" charset="0"/>
              <a:cs typeface="Roboto" panose="02000000000000000000" pitchFamily="2" charset="0"/>
            </a:endParaRPr>
          </a:p>
          <a:p>
            <a:pPr marL="342900" indent="-342900" algn="just">
              <a:lnSpc>
                <a:spcPct val="107000"/>
              </a:lnSpc>
              <a:spcAft>
                <a:spcPts val="800"/>
              </a:spcAft>
              <a:buFont typeface="Arial" panose="020B0604020202020204" pitchFamily="34" charset="0"/>
              <a:buChar char="•"/>
            </a:pPr>
            <a:r>
              <a:rPr lang="en-US" sz="2200" dirty="0">
                <a:effectLst/>
                <a:latin typeface="Roboto" panose="02000000000000000000" pitchFamily="2" charset="0"/>
                <a:ea typeface="Roboto" panose="02000000000000000000" pitchFamily="2" charset="0"/>
                <a:cs typeface="Roboto" panose="02000000000000000000" pitchFamily="2" charset="0"/>
              </a:rPr>
              <a:t>present to you the </a:t>
            </a:r>
            <a:r>
              <a:rPr lang="en-US" sz="2200" b="1" dirty="0">
                <a:solidFill>
                  <a:srgbClr val="000000"/>
                </a:solidFill>
                <a:effectLst/>
                <a:latin typeface="Roboto" panose="02000000000000000000" pitchFamily="2" charset="0"/>
                <a:ea typeface="Roboto" panose="02000000000000000000" pitchFamily="2" charset="0"/>
                <a:cs typeface="Roboto" panose="02000000000000000000" pitchFamily="2" charset="0"/>
              </a:rPr>
              <a:t>PENELOPE training platform</a:t>
            </a:r>
          </a:p>
          <a:p>
            <a:pPr algn="just">
              <a:lnSpc>
                <a:spcPct val="107000"/>
              </a:lnSpc>
              <a:spcAft>
                <a:spcPts val="800"/>
              </a:spcAft>
            </a:pPr>
            <a:endParaRPr lang="en-US" sz="2200" dirty="0">
              <a:effectLst/>
              <a:latin typeface="Roboto" panose="02000000000000000000" pitchFamily="2" charset="0"/>
              <a:ea typeface="Roboto" panose="02000000000000000000" pitchFamily="2" charset="0"/>
              <a:cs typeface="Roboto" panose="02000000000000000000" pitchFamily="2" charset="0"/>
            </a:endParaRPr>
          </a:p>
        </p:txBody>
      </p:sp>
      <p:pic>
        <p:nvPicPr>
          <p:cNvPr id="25" name="Imagen 11">
            <a:extLst>
              <a:ext uri="{FF2B5EF4-FFF2-40B4-BE49-F238E27FC236}">
                <a16:creationId xmlns:a16="http://schemas.microsoft.com/office/drawing/2014/main" id="{069F0AAF-8DD6-BED5-D9B3-DAE81285DA0F}"/>
              </a:ext>
            </a:extLst>
          </p:cNvPr>
          <p:cNvPicPr>
            <a:picLocks noChangeAspect="1"/>
          </p:cNvPicPr>
          <p:nvPr/>
        </p:nvPicPr>
        <p:blipFill>
          <a:blip r:embed="rId5"/>
          <a:srcRect/>
          <a:stretch/>
        </p:blipFill>
        <p:spPr>
          <a:xfrm>
            <a:off x="1219200" y="9414836"/>
            <a:ext cx="1530890" cy="375090"/>
          </a:xfrm>
          <a:prstGeom prst="rect">
            <a:avLst/>
          </a:prstGeom>
        </p:spPr>
      </p:pic>
      <p:pic>
        <p:nvPicPr>
          <p:cNvPr id="26" name="Imagen 16">
            <a:extLst>
              <a:ext uri="{FF2B5EF4-FFF2-40B4-BE49-F238E27FC236}">
                <a16:creationId xmlns:a16="http://schemas.microsoft.com/office/drawing/2014/main" id="{12799832-4194-21FB-3915-A65C9E000695}"/>
              </a:ext>
            </a:extLst>
          </p:cNvPr>
          <p:cNvPicPr>
            <a:picLocks noChangeAspect="1"/>
          </p:cNvPicPr>
          <p:nvPr/>
        </p:nvPicPr>
        <p:blipFill>
          <a:blip r:embed="rId6"/>
          <a:srcRect/>
          <a:stretch/>
        </p:blipFill>
        <p:spPr>
          <a:xfrm>
            <a:off x="15925800" y="9414836"/>
            <a:ext cx="1851276" cy="388388"/>
          </a:xfrm>
          <a:prstGeom prst="rect">
            <a:avLst/>
          </a:prstGeom>
        </p:spPr>
      </p:pic>
      <p:pic>
        <p:nvPicPr>
          <p:cNvPr id="4" name="Image 3">
            <a:extLst>
              <a:ext uri="{FF2B5EF4-FFF2-40B4-BE49-F238E27FC236}">
                <a16:creationId xmlns:a16="http://schemas.microsoft.com/office/drawing/2014/main" id="{890F00B9-8D4F-AF14-D940-31A48C42799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70815" y="4636006"/>
            <a:ext cx="5167217" cy="5167217"/>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C59DC-B64F-9865-EEFB-E4A21E5BA6E4}"/>
            </a:ext>
          </a:extLst>
        </p:cNvPr>
        <p:cNvGrpSpPr/>
        <p:nvPr/>
      </p:nvGrpSpPr>
      <p:grpSpPr>
        <a:xfrm>
          <a:off x="0" y="0"/>
          <a:ext cx="0" cy="0"/>
          <a:chOff x="0" y="0"/>
          <a:chExt cx="0" cy="0"/>
        </a:xfrm>
      </p:grpSpPr>
      <p:sp>
        <p:nvSpPr>
          <p:cNvPr id="24" name="Freeform 24">
            <a:extLst>
              <a:ext uri="{FF2B5EF4-FFF2-40B4-BE49-F238E27FC236}">
                <a16:creationId xmlns:a16="http://schemas.microsoft.com/office/drawing/2014/main" id="{EDA666BA-1FF5-651C-24E8-6EFBC099AA59}"/>
              </a:ext>
            </a:extLst>
          </p:cNvPr>
          <p:cNvSpPr/>
          <p:nvPr/>
        </p:nvSpPr>
        <p:spPr>
          <a:xfrm rot="5400000">
            <a:off x="15312277" y="765926"/>
            <a:ext cx="3741648" cy="2209799"/>
          </a:xfrm>
          <a:custGeom>
            <a:avLst/>
            <a:gdLst/>
            <a:ahLst/>
            <a:cxnLst/>
            <a:rect l="l" t="t" r="r" b="b"/>
            <a:pathLst>
              <a:path w="6562966" h="7473357">
                <a:moveTo>
                  <a:pt x="0" y="0"/>
                </a:moveTo>
                <a:lnTo>
                  <a:pt x="6562966" y="0"/>
                </a:lnTo>
                <a:lnTo>
                  <a:pt x="6562966" y="7473357"/>
                </a:lnTo>
                <a:lnTo>
                  <a:pt x="0" y="7473357"/>
                </a:lnTo>
                <a:lnTo>
                  <a:pt x="0" y="0"/>
                </a:lnTo>
                <a:close/>
              </a:path>
            </a:pathLst>
          </a:custGeom>
          <a:blipFill>
            <a:blip r:embed="rId2">
              <a:extLst>
                <a:ext uri="{96DAC541-7B7A-43D3-8B79-37D633B846F1}">
                  <asvg:svgBlip xmlns:asvg="http://schemas.microsoft.com/office/drawing/2016/SVG/main" r:embed="rId3"/>
                </a:ext>
              </a:extLst>
            </a:blip>
            <a:stretch>
              <a:fillRect l="-75403" t="-6366" b="-231826"/>
            </a:stretch>
          </a:blipFill>
          <a:ln cap="sq">
            <a:noFill/>
            <a:prstDash val="solid"/>
            <a:miter/>
          </a:ln>
        </p:spPr>
      </p:sp>
      <p:sp>
        <p:nvSpPr>
          <p:cNvPr id="2" name="TextBox 2">
            <a:extLst>
              <a:ext uri="{FF2B5EF4-FFF2-40B4-BE49-F238E27FC236}">
                <a16:creationId xmlns:a16="http://schemas.microsoft.com/office/drawing/2014/main" id="{97780203-DBF8-B9D1-512D-817D777EBB17}"/>
              </a:ext>
            </a:extLst>
          </p:cNvPr>
          <p:cNvSpPr txBox="1"/>
          <p:nvPr/>
        </p:nvSpPr>
        <p:spPr>
          <a:xfrm>
            <a:off x="1486084" y="1066800"/>
            <a:ext cx="15315831" cy="820738"/>
          </a:xfrm>
          <a:prstGeom prst="rect">
            <a:avLst/>
          </a:prstGeom>
        </p:spPr>
        <p:txBody>
          <a:bodyPr lIns="0" tIns="0" rIns="0" bIns="0" rtlCol="0" anchor="t">
            <a:spAutoFit/>
          </a:bodyPr>
          <a:lstStyle/>
          <a:p>
            <a:pPr algn="ctr">
              <a:lnSpc>
                <a:spcPts val="7150"/>
              </a:lnSpc>
            </a:pPr>
            <a:r>
              <a:rPr lang="en-GB" sz="4000" b="1" dirty="0">
                <a:solidFill>
                  <a:srgbClr val="034383"/>
                </a:solidFill>
                <a:latin typeface="RoBOTO" panose="02000000000000000000" pitchFamily="2" charset="0"/>
                <a:ea typeface="RoBOTO" panose="02000000000000000000" pitchFamily="2" charset="0"/>
                <a:cs typeface="RoBOTO" panose="02000000000000000000" pitchFamily="2" charset="0"/>
                <a:sym typeface="Ubuntu Bold"/>
              </a:rPr>
              <a:t>Please fill in the satisfaction questionnaire</a:t>
            </a:r>
            <a:endParaRPr lang="en-US" sz="4000" b="1" dirty="0">
              <a:solidFill>
                <a:srgbClr val="034383"/>
              </a:solidFill>
              <a:latin typeface="RoBOTO" panose="02000000000000000000" pitchFamily="2" charset="0"/>
              <a:ea typeface="RoBOTO" panose="02000000000000000000" pitchFamily="2" charset="0"/>
              <a:cs typeface="RoBOTO" panose="02000000000000000000" pitchFamily="2" charset="0"/>
              <a:sym typeface="Ubuntu Bold"/>
            </a:endParaRPr>
          </a:p>
        </p:txBody>
      </p:sp>
      <p:grpSp>
        <p:nvGrpSpPr>
          <p:cNvPr id="3" name="Group 3">
            <a:extLst>
              <a:ext uri="{FF2B5EF4-FFF2-40B4-BE49-F238E27FC236}">
                <a16:creationId xmlns:a16="http://schemas.microsoft.com/office/drawing/2014/main" id="{8278D2C2-E78F-2239-19EF-391FF40ACF83}"/>
              </a:ext>
            </a:extLst>
          </p:cNvPr>
          <p:cNvGrpSpPr/>
          <p:nvPr/>
        </p:nvGrpSpPr>
        <p:grpSpPr>
          <a:xfrm rot="-10800000">
            <a:off x="1068822" y="3255503"/>
            <a:ext cx="7833409" cy="6002797"/>
            <a:chOff x="0" y="0"/>
            <a:chExt cx="3295325" cy="2525231"/>
          </a:xfrm>
        </p:grpSpPr>
        <p:sp>
          <p:nvSpPr>
            <p:cNvPr id="4" name="Freeform 4">
              <a:extLst>
                <a:ext uri="{FF2B5EF4-FFF2-40B4-BE49-F238E27FC236}">
                  <a16:creationId xmlns:a16="http://schemas.microsoft.com/office/drawing/2014/main" id="{9B79298C-3D0C-EBBE-05F5-A2F98479156D}"/>
                </a:ext>
              </a:extLst>
            </p:cNvPr>
            <p:cNvSpPr/>
            <p:nvPr/>
          </p:nvSpPr>
          <p:spPr>
            <a:xfrm>
              <a:off x="0" y="0"/>
              <a:ext cx="3295325" cy="2525231"/>
            </a:xfrm>
            <a:custGeom>
              <a:avLst/>
              <a:gdLst/>
              <a:ahLst/>
              <a:cxnLst/>
              <a:rect l="l" t="t" r="r" b="b"/>
              <a:pathLst>
                <a:path w="3295325" h="2525231">
                  <a:moveTo>
                    <a:pt x="0" y="0"/>
                  </a:moveTo>
                  <a:lnTo>
                    <a:pt x="3295325" y="0"/>
                  </a:lnTo>
                  <a:lnTo>
                    <a:pt x="3295325" y="2525231"/>
                  </a:lnTo>
                  <a:lnTo>
                    <a:pt x="0" y="2525231"/>
                  </a:lnTo>
                  <a:close/>
                </a:path>
              </a:pathLst>
            </a:custGeom>
            <a:solidFill>
              <a:srgbClr val="034383"/>
            </a:solidFill>
          </p:spPr>
        </p:sp>
        <p:sp>
          <p:nvSpPr>
            <p:cNvPr id="5" name="TextBox 5">
              <a:extLst>
                <a:ext uri="{FF2B5EF4-FFF2-40B4-BE49-F238E27FC236}">
                  <a16:creationId xmlns:a16="http://schemas.microsoft.com/office/drawing/2014/main" id="{F633A654-8C2C-F4CC-7764-6E6073A4C963}"/>
                </a:ext>
              </a:extLst>
            </p:cNvPr>
            <p:cNvSpPr txBox="1"/>
            <p:nvPr/>
          </p:nvSpPr>
          <p:spPr>
            <a:xfrm>
              <a:off x="0" y="-38100"/>
              <a:ext cx="3295325" cy="2563331"/>
            </a:xfrm>
            <a:prstGeom prst="rect">
              <a:avLst/>
            </a:prstGeom>
          </p:spPr>
          <p:txBody>
            <a:bodyPr lIns="50800" tIns="50800" rIns="50800" bIns="50800" rtlCol="0" anchor="ctr"/>
            <a:lstStyle/>
            <a:p>
              <a:pPr algn="ctr">
                <a:lnSpc>
                  <a:spcPts val="3295"/>
                </a:lnSpc>
              </a:pPr>
              <a:endParaRPr/>
            </a:p>
          </p:txBody>
        </p:sp>
      </p:grpSp>
      <p:grpSp>
        <p:nvGrpSpPr>
          <p:cNvPr id="6" name="Group 6">
            <a:extLst>
              <a:ext uri="{FF2B5EF4-FFF2-40B4-BE49-F238E27FC236}">
                <a16:creationId xmlns:a16="http://schemas.microsoft.com/office/drawing/2014/main" id="{C420B803-ADCF-FE2B-887D-6DA84D0AFFF1}"/>
              </a:ext>
            </a:extLst>
          </p:cNvPr>
          <p:cNvGrpSpPr/>
          <p:nvPr/>
        </p:nvGrpSpPr>
        <p:grpSpPr>
          <a:xfrm rot="-10800000">
            <a:off x="1351526" y="2504657"/>
            <a:ext cx="7293390" cy="6499810"/>
            <a:chOff x="0" y="0"/>
            <a:chExt cx="3068152" cy="2734313"/>
          </a:xfrm>
        </p:grpSpPr>
        <p:sp>
          <p:nvSpPr>
            <p:cNvPr id="7" name="Freeform 7">
              <a:extLst>
                <a:ext uri="{FF2B5EF4-FFF2-40B4-BE49-F238E27FC236}">
                  <a16:creationId xmlns:a16="http://schemas.microsoft.com/office/drawing/2014/main" id="{DAAF80C6-B453-AA2C-5FAA-9B2E94ACBF6E}"/>
                </a:ext>
              </a:extLst>
            </p:cNvPr>
            <p:cNvSpPr/>
            <p:nvPr/>
          </p:nvSpPr>
          <p:spPr>
            <a:xfrm>
              <a:off x="0" y="0"/>
              <a:ext cx="3068152" cy="2734313"/>
            </a:xfrm>
            <a:custGeom>
              <a:avLst/>
              <a:gdLst/>
              <a:ahLst/>
              <a:cxnLst/>
              <a:rect l="l" t="t" r="r" b="b"/>
              <a:pathLst>
                <a:path w="3068152" h="2734313">
                  <a:moveTo>
                    <a:pt x="0" y="0"/>
                  </a:moveTo>
                  <a:lnTo>
                    <a:pt x="3068152" y="0"/>
                  </a:lnTo>
                  <a:lnTo>
                    <a:pt x="3068152" y="2734313"/>
                  </a:lnTo>
                  <a:lnTo>
                    <a:pt x="0" y="2734313"/>
                  </a:lnTo>
                  <a:close/>
                </a:path>
              </a:pathLst>
            </a:custGeom>
            <a:solidFill>
              <a:srgbClr val="EFEFEF"/>
            </a:solidFill>
          </p:spPr>
        </p:sp>
        <p:sp>
          <p:nvSpPr>
            <p:cNvPr id="8" name="TextBox 8">
              <a:extLst>
                <a:ext uri="{FF2B5EF4-FFF2-40B4-BE49-F238E27FC236}">
                  <a16:creationId xmlns:a16="http://schemas.microsoft.com/office/drawing/2014/main" id="{A135A2A1-EA7C-B066-6559-E5DBB85C59C7}"/>
                </a:ext>
              </a:extLst>
            </p:cNvPr>
            <p:cNvSpPr txBox="1"/>
            <p:nvPr/>
          </p:nvSpPr>
          <p:spPr>
            <a:xfrm>
              <a:off x="0" y="-38100"/>
              <a:ext cx="3068152" cy="2772413"/>
            </a:xfrm>
            <a:prstGeom prst="rect">
              <a:avLst/>
            </a:prstGeom>
          </p:spPr>
          <p:txBody>
            <a:bodyPr lIns="50800" tIns="50800" rIns="50800" bIns="50800" rtlCol="0" anchor="ctr"/>
            <a:lstStyle/>
            <a:p>
              <a:pPr algn="ctr">
                <a:lnSpc>
                  <a:spcPts val="3295"/>
                </a:lnSpc>
              </a:pPr>
              <a:endParaRPr/>
            </a:p>
          </p:txBody>
        </p:sp>
      </p:grpSp>
      <p:sp>
        <p:nvSpPr>
          <p:cNvPr id="9" name="TextBox 9">
            <a:extLst>
              <a:ext uri="{FF2B5EF4-FFF2-40B4-BE49-F238E27FC236}">
                <a16:creationId xmlns:a16="http://schemas.microsoft.com/office/drawing/2014/main" id="{D29CA21F-ABBF-D2ED-BE28-13C85345B8D0}"/>
              </a:ext>
            </a:extLst>
          </p:cNvPr>
          <p:cNvSpPr txBox="1"/>
          <p:nvPr/>
        </p:nvSpPr>
        <p:spPr>
          <a:xfrm>
            <a:off x="1902884" y="2846431"/>
            <a:ext cx="5867360" cy="538609"/>
          </a:xfrm>
          <a:prstGeom prst="rect">
            <a:avLst/>
          </a:prstGeom>
        </p:spPr>
        <p:txBody>
          <a:bodyPr lIns="0" tIns="0" rIns="0" bIns="0" rtlCol="0" anchor="t">
            <a:spAutoFit/>
          </a:bodyPr>
          <a:lstStyle/>
          <a:p>
            <a:pPr marL="0" lvl="0" indent="0" algn="ctr">
              <a:lnSpc>
                <a:spcPts val="4234"/>
              </a:lnSpc>
              <a:spcBef>
                <a:spcPct val="0"/>
              </a:spcBef>
            </a:pPr>
            <a:r>
              <a:rPr lang="en-US" sz="4000" b="1" u="none" strike="noStrike" dirty="0">
                <a:solidFill>
                  <a:srgbClr val="034383"/>
                </a:solidFill>
                <a:latin typeface="Roboto" panose="02000000000000000000" pitchFamily="2" charset="0"/>
                <a:ea typeface="Roboto" panose="02000000000000000000" pitchFamily="2" charset="0"/>
                <a:cs typeface="Roboto" panose="02000000000000000000" pitchFamily="2" charset="0"/>
                <a:sym typeface="Ubuntu Bold"/>
              </a:rPr>
              <a:t>Option 1</a:t>
            </a:r>
          </a:p>
        </p:txBody>
      </p:sp>
      <p:sp>
        <p:nvSpPr>
          <p:cNvPr id="10" name="TextBox 10">
            <a:extLst>
              <a:ext uri="{FF2B5EF4-FFF2-40B4-BE49-F238E27FC236}">
                <a16:creationId xmlns:a16="http://schemas.microsoft.com/office/drawing/2014/main" id="{B4B011EB-F83C-ED75-5C55-298AEC64872C}"/>
              </a:ext>
            </a:extLst>
          </p:cNvPr>
          <p:cNvSpPr txBox="1"/>
          <p:nvPr/>
        </p:nvSpPr>
        <p:spPr>
          <a:xfrm>
            <a:off x="1773997" y="4820142"/>
            <a:ext cx="6423058" cy="323358"/>
          </a:xfrm>
          <a:prstGeom prst="rect">
            <a:avLst/>
          </a:prstGeom>
        </p:spPr>
        <p:txBody>
          <a:bodyPr lIns="0" tIns="0" rIns="0" bIns="0" rtlCol="0" anchor="t">
            <a:spAutoFit/>
          </a:bodyPr>
          <a:lstStyle/>
          <a:p>
            <a:pPr marL="0" lvl="0" indent="0" algn="just">
              <a:lnSpc>
                <a:spcPts val="2694"/>
              </a:lnSpc>
              <a:spcBef>
                <a:spcPct val="0"/>
              </a:spcBef>
            </a:pPr>
            <a:r>
              <a:rPr lang="en-US" sz="2000" u="none" strike="noStrike"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You can fill in the questionnaire in the printed form</a:t>
            </a:r>
          </a:p>
        </p:txBody>
      </p:sp>
      <p:sp>
        <p:nvSpPr>
          <p:cNvPr id="11" name="AutoShape 11">
            <a:extLst>
              <a:ext uri="{FF2B5EF4-FFF2-40B4-BE49-F238E27FC236}">
                <a16:creationId xmlns:a16="http://schemas.microsoft.com/office/drawing/2014/main" id="{89C30A84-BCBC-8FEE-696E-38E1FEA1C03B}"/>
              </a:ext>
            </a:extLst>
          </p:cNvPr>
          <p:cNvSpPr/>
          <p:nvPr/>
        </p:nvSpPr>
        <p:spPr>
          <a:xfrm>
            <a:off x="1786692" y="3608113"/>
            <a:ext cx="6423058" cy="0"/>
          </a:xfrm>
          <a:prstGeom prst="line">
            <a:avLst/>
          </a:prstGeom>
          <a:ln w="38100" cap="flat">
            <a:solidFill>
              <a:srgbClr val="034383"/>
            </a:solidFill>
            <a:prstDash val="solid"/>
            <a:headEnd type="oval" w="lg" len="lg"/>
            <a:tailEnd type="oval" w="lg" len="lg"/>
          </a:ln>
        </p:spPr>
      </p:sp>
      <p:grpSp>
        <p:nvGrpSpPr>
          <p:cNvPr id="13" name="Group 13">
            <a:extLst>
              <a:ext uri="{FF2B5EF4-FFF2-40B4-BE49-F238E27FC236}">
                <a16:creationId xmlns:a16="http://schemas.microsoft.com/office/drawing/2014/main" id="{F88ADEFD-BDFE-5017-A7C7-BB5F5CE5D847}"/>
              </a:ext>
            </a:extLst>
          </p:cNvPr>
          <p:cNvGrpSpPr/>
          <p:nvPr/>
        </p:nvGrpSpPr>
        <p:grpSpPr>
          <a:xfrm rot="-10800000">
            <a:off x="9385769" y="3241449"/>
            <a:ext cx="7833409" cy="6002797"/>
            <a:chOff x="0" y="0"/>
            <a:chExt cx="3295325" cy="2525231"/>
          </a:xfrm>
        </p:grpSpPr>
        <p:sp>
          <p:nvSpPr>
            <p:cNvPr id="14" name="Freeform 14">
              <a:extLst>
                <a:ext uri="{FF2B5EF4-FFF2-40B4-BE49-F238E27FC236}">
                  <a16:creationId xmlns:a16="http://schemas.microsoft.com/office/drawing/2014/main" id="{6449F76F-CF82-7930-AD32-58CE2220C691}"/>
                </a:ext>
              </a:extLst>
            </p:cNvPr>
            <p:cNvSpPr/>
            <p:nvPr/>
          </p:nvSpPr>
          <p:spPr>
            <a:xfrm>
              <a:off x="0" y="0"/>
              <a:ext cx="3295325" cy="2525231"/>
            </a:xfrm>
            <a:custGeom>
              <a:avLst/>
              <a:gdLst/>
              <a:ahLst/>
              <a:cxnLst/>
              <a:rect l="l" t="t" r="r" b="b"/>
              <a:pathLst>
                <a:path w="3295325" h="2525231">
                  <a:moveTo>
                    <a:pt x="0" y="0"/>
                  </a:moveTo>
                  <a:lnTo>
                    <a:pt x="3295325" y="0"/>
                  </a:lnTo>
                  <a:lnTo>
                    <a:pt x="3295325" y="2525231"/>
                  </a:lnTo>
                  <a:lnTo>
                    <a:pt x="0" y="2525231"/>
                  </a:lnTo>
                  <a:close/>
                </a:path>
              </a:pathLst>
            </a:custGeom>
            <a:solidFill>
              <a:srgbClr val="FBC613"/>
            </a:solidFill>
          </p:spPr>
        </p:sp>
        <p:sp>
          <p:nvSpPr>
            <p:cNvPr id="15" name="TextBox 15">
              <a:extLst>
                <a:ext uri="{FF2B5EF4-FFF2-40B4-BE49-F238E27FC236}">
                  <a16:creationId xmlns:a16="http://schemas.microsoft.com/office/drawing/2014/main" id="{E16C1534-45A9-B53C-2D28-B7D1CE1512C2}"/>
                </a:ext>
              </a:extLst>
            </p:cNvPr>
            <p:cNvSpPr txBox="1"/>
            <p:nvPr/>
          </p:nvSpPr>
          <p:spPr>
            <a:xfrm>
              <a:off x="0" y="-38100"/>
              <a:ext cx="3295325" cy="2563331"/>
            </a:xfrm>
            <a:prstGeom prst="rect">
              <a:avLst/>
            </a:prstGeom>
          </p:spPr>
          <p:txBody>
            <a:bodyPr lIns="50800" tIns="50800" rIns="50800" bIns="50800" rtlCol="0" anchor="ctr"/>
            <a:lstStyle/>
            <a:p>
              <a:pPr algn="ctr">
                <a:lnSpc>
                  <a:spcPts val="3295"/>
                </a:lnSpc>
              </a:pPr>
              <a:endParaRPr/>
            </a:p>
          </p:txBody>
        </p:sp>
      </p:grpSp>
      <p:grpSp>
        <p:nvGrpSpPr>
          <p:cNvPr id="16" name="Group 16">
            <a:extLst>
              <a:ext uri="{FF2B5EF4-FFF2-40B4-BE49-F238E27FC236}">
                <a16:creationId xmlns:a16="http://schemas.microsoft.com/office/drawing/2014/main" id="{4EFB0B6F-60E1-C9B4-3578-252853026E05}"/>
              </a:ext>
            </a:extLst>
          </p:cNvPr>
          <p:cNvGrpSpPr/>
          <p:nvPr/>
        </p:nvGrpSpPr>
        <p:grpSpPr>
          <a:xfrm rot="-10800000">
            <a:off x="9668472" y="2490604"/>
            <a:ext cx="7293390" cy="6499810"/>
            <a:chOff x="0" y="0"/>
            <a:chExt cx="3068152" cy="2734313"/>
          </a:xfrm>
        </p:grpSpPr>
        <p:sp>
          <p:nvSpPr>
            <p:cNvPr id="17" name="Freeform 17">
              <a:extLst>
                <a:ext uri="{FF2B5EF4-FFF2-40B4-BE49-F238E27FC236}">
                  <a16:creationId xmlns:a16="http://schemas.microsoft.com/office/drawing/2014/main" id="{AAA75F00-0F25-BD41-FDF9-BA89E159E24D}"/>
                </a:ext>
              </a:extLst>
            </p:cNvPr>
            <p:cNvSpPr/>
            <p:nvPr/>
          </p:nvSpPr>
          <p:spPr>
            <a:xfrm>
              <a:off x="0" y="0"/>
              <a:ext cx="3068152" cy="2734313"/>
            </a:xfrm>
            <a:custGeom>
              <a:avLst/>
              <a:gdLst/>
              <a:ahLst/>
              <a:cxnLst/>
              <a:rect l="l" t="t" r="r" b="b"/>
              <a:pathLst>
                <a:path w="3068152" h="2734313">
                  <a:moveTo>
                    <a:pt x="0" y="0"/>
                  </a:moveTo>
                  <a:lnTo>
                    <a:pt x="3068152" y="0"/>
                  </a:lnTo>
                  <a:lnTo>
                    <a:pt x="3068152" y="2734313"/>
                  </a:lnTo>
                  <a:lnTo>
                    <a:pt x="0" y="2734313"/>
                  </a:lnTo>
                  <a:close/>
                </a:path>
              </a:pathLst>
            </a:custGeom>
            <a:solidFill>
              <a:srgbClr val="EFEFEF"/>
            </a:solidFill>
          </p:spPr>
        </p:sp>
        <p:sp>
          <p:nvSpPr>
            <p:cNvPr id="18" name="TextBox 18">
              <a:extLst>
                <a:ext uri="{FF2B5EF4-FFF2-40B4-BE49-F238E27FC236}">
                  <a16:creationId xmlns:a16="http://schemas.microsoft.com/office/drawing/2014/main" id="{9D3A5074-D899-A8FC-CF31-B91AF95C23DE}"/>
                </a:ext>
              </a:extLst>
            </p:cNvPr>
            <p:cNvSpPr txBox="1"/>
            <p:nvPr/>
          </p:nvSpPr>
          <p:spPr>
            <a:xfrm>
              <a:off x="0" y="-38100"/>
              <a:ext cx="3068152" cy="2772413"/>
            </a:xfrm>
            <a:prstGeom prst="rect">
              <a:avLst/>
            </a:prstGeom>
          </p:spPr>
          <p:txBody>
            <a:bodyPr lIns="50800" tIns="50800" rIns="50800" bIns="50800" rtlCol="0" anchor="ctr"/>
            <a:lstStyle/>
            <a:p>
              <a:pPr algn="ctr">
                <a:lnSpc>
                  <a:spcPts val="3295"/>
                </a:lnSpc>
              </a:pPr>
              <a:endParaRPr/>
            </a:p>
          </p:txBody>
        </p:sp>
      </p:grpSp>
      <p:sp>
        <p:nvSpPr>
          <p:cNvPr id="19" name="TextBox 19">
            <a:extLst>
              <a:ext uri="{FF2B5EF4-FFF2-40B4-BE49-F238E27FC236}">
                <a16:creationId xmlns:a16="http://schemas.microsoft.com/office/drawing/2014/main" id="{BBC6A702-9579-C855-2781-D9A66AF3DF6D}"/>
              </a:ext>
            </a:extLst>
          </p:cNvPr>
          <p:cNvSpPr txBox="1"/>
          <p:nvPr/>
        </p:nvSpPr>
        <p:spPr>
          <a:xfrm>
            <a:off x="10103638" y="2846431"/>
            <a:ext cx="6410364" cy="538609"/>
          </a:xfrm>
          <a:prstGeom prst="rect">
            <a:avLst/>
          </a:prstGeom>
        </p:spPr>
        <p:txBody>
          <a:bodyPr lIns="0" tIns="0" rIns="0" bIns="0" rtlCol="0" anchor="t">
            <a:spAutoFit/>
          </a:bodyPr>
          <a:lstStyle/>
          <a:p>
            <a:pPr algn="ctr">
              <a:lnSpc>
                <a:spcPts val="4234"/>
              </a:lnSpc>
            </a:pPr>
            <a:r>
              <a:rPr lang="en-US" sz="4000" b="1" dirty="0">
                <a:solidFill>
                  <a:srgbClr val="034383"/>
                </a:solidFill>
                <a:latin typeface="Roboto" panose="02000000000000000000" pitchFamily="2" charset="0"/>
                <a:ea typeface="Roboto" panose="02000000000000000000" pitchFamily="2" charset="0"/>
                <a:cs typeface="Roboto" panose="02000000000000000000" pitchFamily="2" charset="0"/>
                <a:sym typeface="Ubuntu Bold"/>
              </a:rPr>
              <a:t>Option 2</a:t>
            </a:r>
          </a:p>
        </p:txBody>
      </p:sp>
      <p:sp>
        <p:nvSpPr>
          <p:cNvPr id="20" name="TextBox 20">
            <a:extLst>
              <a:ext uri="{FF2B5EF4-FFF2-40B4-BE49-F238E27FC236}">
                <a16:creationId xmlns:a16="http://schemas.microsoft.com/office/drawing/2014/main" id="{078171F0-5D37-706D-7E2C-9AB16F635439}"/>
              </a:ext>
            </a:extLst>
          </p:cNvPr>
          <p:cNvSpPr txBox="1"/>
          <p:nvPr/>
        </p:nvSpPr>
        <p:spPr>
          <a:xfrm>
            <a:off x="10234311" y="4623478"/>
            <a:ext cx="6136323" cy="1016304"/>
          </a:xfrm>
          <a:prstGeom prst="rect">
            <a:avLst/>
          </a:prstGeom>
        </p:spPr>
        <p:txBody>
          <a:bodyPr lIns="0" tIns="0" rIns="0" bIns="0" rtlCol="0" anchor="t">
            <a:spAutoFit/>
          </a:bodyPr>
          <a:lstStyle/>
          <a:p>
            <a:pPr marL="0" lvl="0" indent="0" algn="just">
              <a:lnSpc>
                <a:spcPts val="2694"/>
              </a:lnSpc>
              <a:spcBef>
                <a:spcPct val="0"/>
              </a:spcBef>
            </a:pPr>
            <a:r>
              <a:rPr lang="en-US" sz="2000" u="none" strike="noStrike"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You can find the questionnaire on-line with this QR Code :</a:t>
            </a:r>
          </a:p>
          <a:p>
            <a:pPr marL="0" lvl="0" indent="0" algn="just">
              <a:lnSpc>
                <a:spcPts val="2694"/>
              </a:lnSpc>
              <a:spcBef>
                <a:spcPct val="0"/>
              </a:spcBef>
            </a:pPr>
            <a:endParaRPr lang="en-US" sz="2000" u="none" strike="noStrike"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endParaRPr>
          </a:p>
        </p:txBody>
      </p:sp>
      <p:sp>
        <p:nvSpPr>
          <p:cNvPr id="21" name="AutoShape 21">
            <a:extLst>
              <a:ext uri="{FF2B5EF4-FFF2-40B4-BE49-F238E27FC236}">
                <a16:creationId xmlns:a16="http://schemas.microsoft.com/office/drawing/2014/main" id="{A3B0BF26-625A-2B45-BD25-E1A4D5DC4ADE}"/>
              </a:ext>
            </a:extLst>
          </p:cNvPr>
          <p:cNvSpPr/>
          <p:nvPr/>
        </p:nvSpPr>
        <p:spPr>
          <a:xfrm>
            <a:off x="10103638" y="3626448"/>
            <a:ext cx="6423058" cy="0"/>
          </a:xfrm>
          <a:prstGeom prst="line">
            <a:avLst/>
          </a:prstGeom>
          <a:ln w="38100" cap="flat">
            <a:solidFill>
              <a:srgbClr val="034383"/>
            </a:solidFill>
            <a:prstDash val="solid"/>
            <a:headEnd type="oval" w="lg" len="lg"/>
            <a:tailEnd type="oval" w="lg" len="lg"/>
          </a:ln>
        </p:spPr>
      </p:sp>
      <p:pic>
        <p:nvPicPr>
          <p:cNvPr id="25" name="Imagen 11">
            <a:extLst>
              <a:ext uri="{FF2B5EF4-FFF2-40B4-BE49-F238E27FC236}">
                <a16:creationId xmlns:a16="http://schemas.microsoft.com/office/drawing/2014/main" id="{14745525-E6D2-1845-BAB4-4033B6FD9235}"/>
              </a:ext>
            </a:extLst>
          </p:cNvPr>
          <p:cNvPicPr>
            <a:picLocks noChangeAspect="1"/>
          </p:cNvPicPr>
          <p:nvPr/>
        </p:nvPicPr>
        <p:blipFill>
          <a:blip r:embed="rId4"/>
          <a:srcRect/>
          <a:stretch/>
        </p:blipFill>
        <p:spPr>
          <a:xfrm>
            <a:off x="1219200" y="9414836"/>
            <a:ext cx="1530890" cy="375090"/>
          </a:xfrm>
          <a:prstGeom prst="rect">
            <a:avLst/>
          </a:prstGeom>
        </p:spPr>
      </p:pic>
      <p:pic>
        <p:nvPicPr>
          <p:cNvPr id="26" name="Imagen 16">
            <a:extLst>
              <a:ext uri="{FF2B5EF4-FFF2-40B4-BE49-F238E27FC236}">
                <a16:creationId xmlns:a16="http://schemas.microsoft.com/office/drawing/2014/main" id="{F215B0DD-5F90-0D7B-C20F-DED730593470}"/>
              </a:ext>
            </a:extLst>
          </p:cNvPr>
          <p:cNvPicPr>
            <a:picLocks noChangeAspect="1"/>
          </p:cNvPicPr>
          <p:nvPr/>
        </p:nvPicPr>
        <p:blipFill>
          <a:blip r:embed="rId5"/>
          <a:srcRect/>
          <a:stretch/>
        </p:blipFill>
        <p:spPr>
          <a:xfrm>
            <a:off x="15925800" y="9414836"/>
            <a:ext cx="1851276" cy="388388"/>
          </a:xfrm>
          <a:prstGeom prst="rect">
            <a:avLst/>
          </a:prstGeom>
        </p:spPr>
      </p:pic>
      <p:pic>
        <p:nvPicPr>
          <p:cNvPr id="22" name="Image 21">
            <a:extLst>
              <a:ext uri="{FF2B5EF4-FFF2-40B4-BE49-F238E27FC236}">
                <a16:creationId xmlns:a16="http://schemas.microsoft.com/office/drawing/2014/main" id="{356B76D1-6746-F4E8-C21E-C541C71443EA}"/>
              </a:ext>
            </a:extLst>
          </p:cNvPr>
          <p:cNvPicPr>
            <a:picLocks noChangeAspect="1"/>
          </p:cNvPicPr>
          <p:nvPr/>
        </p:nvPicPr>
        <p:blipFill>
          <a:blip r:embed="rId6"/>
          <a:stretch>
            <a:fillRect/>
          </a:stretch>
        </p:blipFill>
        <p:spPr>
          <a:xfrm>
            <a:off x="11658600" y="5399052"/>
            <a:ext cx="3108541" cy="3189282"/>
          </a:xfrm>
          <a:prstGeom prst="rect">
            <a:avLst/>
          </a:prstGeom>
        </p:spPr>
      </p:pic>
    </p:spTree>
    <p:extLst>
      <p:ext uri="{BB962C8B-B14F-4D97-AF65-F5344CB8AC3E}">
        <p14:creationId xmlns:p14="http://schemas.microsoft.com/office/powerpoint/2010/main" val="704902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flipV="1">
            <a:off x="0" y="0"/>
            <a:ext cx="10287000" cy="10287000"/>
          </a:xfrm>
          <a:custGeom>
            <a:avLst/>
            <a:gdLst/>
            <a:ahLst/>
            <a:cxnLst/>
            <a:rect l="l" t="t" r="r" b="b"/>
            <a:pathLst>
              <a:path w="10287000" h="10287000">
                <a:moveTo>
                  <a:pt x="0" y="10287000"/>
                </a:moveTo>
                <a:lnTo>
                  <a:pt x="10287000" y="10287000"/>
                </a:lnTo>
                <a:lnTo>
                  <a:pt x="10287000" y="0"/>
                </a:lnTo>
                <a:lnTo>
                  <a:pt x="0" y="0"/>
                </a:lnTo>
                <a:lnTo>
                  <a:pt x="0" y="1028700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grpSp>
        <p:nvGrpSpPr>
          <p:cNvPr id="9" name="Group 9"/>
          <p:cNvGrpSpPr/>
          <p:nvPr/>
        </p:nvGrpSpPr>
        <p:grpSpPr>
          <a:xfrm>
            <a:off x="5813048" y="1057275"/>
            <a:ext cx="11446252" cy="4631004"/>
            <a:chOff x="0" y="38100"/>
            <a:chExt cx="15261669" cy="6174672"/>
          </a:xfrm>
        </p:grpSpPr>
        <p:sp>
          <p:nvSpPr>
            <p:cNvPr id="10" name="TextBox 10"/>
            <p:cNvSpPr txBox="1"/>
            <p:nvPr/>
          </p:nvSpPr>
          <p:spPr>
            <a:xfrm>
              <a:off x="0" y="38100"/>
              <a:ext cx="15261669" cy="1278308"/>
            </a:xfrm>
            <a:prstGeom prst="rect">
              <a:avLst/>
            </a:prstGeom>
          </p:spPr>
          <p:txBody>
            <a:bodyPr lIns="0" tIns="0" rIns="0" bIns="0" rtlCol="0" anchor="t">
              <a:spAutoFit/>
            </a:bodyPr>
            <a:lstStyle/>
            <a:p>
              <a:pPr algn="l">
                <a:lnSpc>
                  <a:spcPts val="7150"/>
                </a:lnSpc>
              </a:pPr>
              <a:r>
                <a:rPr lang="en-US" sz="6500" b="1" dirty="0">
                  <a:solidFill>
                    <a:srgbClr val="034383"/>
                  </a:solidFill>
                  <a:latin typeface="Roboto" panose="02000000000000000000" pitchFamily="2" charset="0"/>
                  <a:ea typeface="Roboto" panose="02000000000000000000" pitchFamily="2" charset="0"/>
                  <a:cs typeface="Roboto" panose="02000000000000000000" pitchFamily="2" charset="0"/>
                  <a:sym typeface="Ubuntu Bold"/>
                </a:rPr>
                <a:t>CONTACT US</a:t>
              </a:r>
            </a:p>
          </p:txBody>
        </p:sp>
        <p:sp>
          <p:nvSpPr>
            <p:cNvPr id="11" name="TextBox 11"/>
            <p:cNvSpPr txBox="1"/>
            <p:nvPr/>
          </p:nvSpPr>
          <p:spPr>
            <a:xfrm>
              <a:off x="1517367" y="1917321"/>
              <a:ext cx="11665330" cy="4295451"/>
            </a:xfrm>
            <a:prstGeom prst="rect">
              <a:avLst/>
            </a:prstGeom>
          </p:spPr>
          <p:txBody>
            <a:bodyPr lIns="0" tIns="0" rIns="0" bIns="0" rtlCol="0" anchor="t">
              <a:spAutoFit/>
            </a:bodyPr>
            <a:lstStyle/>
            <a:p>
              <a:pPr algn="just">
                <a:lnSpc>
                  <a:spcPts val="8820"/>
                </a:lnSpc>
              </a:pPr>
              <a:endParaRPr lang="en-US" sz="4000" u="none" strike="noStrike"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endParaRPr>
            </a:p>
            <a:p>
              <a:pPr algn="just">
                <a:lnSpc>
                  <a:spcPts val="8820"/>
                </a:lnSpc>
              </a:pPr>
              <a:r>
                <a:rPr lang="en-US" sz="4000" u="none" strike="noStrike"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hlinkClick r:id="rId4"/>
                </a:rPr>
                <a:t>penelope@oxalis-scop.org</a:t>
              </a:r>
              <a:r>
                <a:rPr lang="en-US" sz="4000" u="none" strike="noStrike"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 </a:t>
              </a:r>
              <a:r>
                <a:rPr lang="en-US" sz="4000" u="none" strike="noStrike"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hlinkClick r:id="rId5"/>
                </a:rPr>
                <a:t>https://penelope-project.org/</a:t>
              </a:r>
              <a:r>
                <a:rPr lang="en-US" sz="4000" u="none" strike="noStrike"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 </a:t>
              </a:r>
            </a:p>
          </p:txBody>
        </p:sp>
        <p:sp>
          <p:nvSpPr>
            <p:cNvPr id="13" name="Freeform 13"/>
            <p:cNvSpPr/>
            <p:nvPr/>
          </p:nvSpPr>
          <p:spPr>
            <a:xfrm>
              <a:off x="181718" y="3826439"/>
              <a:ext cx="832772" cy="832772"/>
            </a:xfrm>
            <a:custGeom>
              <a:avLst/>
              <a:gdLst/>
              <a:ahLst/>
              <a:cxnLst/>
              <a:rect l="l" t="t" r="r" b="b"/>
              <a:pathLst>
                <a:path w="832772" h="832772">
                  <a:moveTo>
                    <a:pt x="0" y="0"/>
                  </a:moveTo>
                  <a:lnTo>
                    <a:pt x="832772" y="0"/>
                  </a:lnTo>
                  <a:lnTo>
                    <a:pt x="832772" y="832771"/>
                  </a:lnTo>
                  <a:lnTo>
                    <a:pt x="0" y="832771"/>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14" name="Freeform 14"/>
            <p:cNvSpPr/>
            <p:nvPr/>
          </p:nvSpPr>
          <p:spPr>
            <a:xfrm>
              <a:off x="181718" y="5306910"/>
              <a:ext cx="832772" cy="832772"/>
            </a:xfrm>
            <a:custGeom>
              <a:avLst/>
              <a:gdLst/>
              <a:ahLst/>
              <a:cxnLst/>
              <a:rect l="l" t="t" r="r" b="b"/>
              <a:pathLst>
                <a:path w="832772" h="832772">
                  <a:moveTo>
                    <a:pt x="0" y="0"/>
                  </a:moveTo>
                  <a:lnTo>
                    <a:pt x="832772" y="0"/>
                  </a:lnTo>
                  <a:lnTo>
                    <a:pt x="832772" y="832772"/>
                  </a:lnTo>
                  <a:lnTo>
                    <a:pt x="0" y="832772"/>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grpSp>
      <p:pic>
        <p:nvPicPr>
          <p:cNvPr id="15" name="Picture 14">
            <a:extLst>
              <a:ext uri="{FF2B5EF4-FFF2-40B4-BE49-F238E27FC236}">
                <a16:creationId xmlns:a16="http://schemas.microsoft.com/office/drawing/2014/main" id="{1CAD71AA-3A4E-1546-4817-6728E4666FFC}"/>
              </a:ext>
            </a:extLst>
          </p:cNvPr>
          <p:cNvPicPr>
            <a:picLocks noChangeAspect="1"/>
          </p:cNvPicPr>
          <p:nvPr/>
        </p:nvPicPr>
        <p:blipFill>
          <a:blip r:embed="rId10"/>
          <a:srcRect b="2414"/>
          <a:stretch/>
        </p:blipFill>
        <p:spPr>
          <a:xfrm>
            <a:off x="-9525" y="7937131"/>
            <a:ext cx="18297525" cy="2349869"/>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873830" cy="10287000"/>
          </a:xfrm>
          <a:custGeom>
            <a:avLst/>
            <a:gdLst/>
            <a:ahLst/>
            <a:cxnLst/>
            <a:rect l="l" t="t" r="r" b="b"/>
            <a:pathLst>
              <a:path w="9873830" h="11243492">
                <a:moveTo>
                  <a:pt x="0" y="0"/>
                </a:moveTo>
                <a:lnTo>
                  <a:pt x="9873830" y="0"/>
                </a:lnTo>
                <a:lnTo>
                  <a:pt x="9873830" y="11243492"/>
                </a:lnTo>
                <a:lnTo>
                  <a:pt x="0" y="11243492"/>
                </a:lnTo>
                <a:lnTo>
                  <a:pt x="0" y="0"/>
                </a:lnTo>
                <a:close/>
              </a:path>
            </a:pathLst>
          </a:custGeom>
          <a:blipFill>
            <a:blip r:embed="rId2">
              <a:extLst>
                <a:ext uri="{96DAC541-7B7A-43D3-8B79-37D633B846F1}">
                  <asvg:svgBlip xmlns:asvg="http://schemas.microsoft.com/office/drawing/2016/SVG/main" r:embed="rId3"/>
                </a:ext>
              </a:extLst>
            </a:blip>
            <a:stretch>
              <a:fillRect t="-8079" b="-1220"/>
            </a:stretch>
          </a:blipFill>
        </p:spPr>
      </p:sp>
      <p:sp>
        <p:nvSpPr>
          <p:cNvPr id="3" name="Freeform 3"/>
          <p:cNvSpPr/>
          <p:nvPr/>
        </p:nvSpPr>
        <p:spPr>
          <a:xfrm flipH="1" flipV="1">
            <a:off x="8414170" y="0"/>
            <a:ext cx="9873830" cy="10287000"/>
          </a:xfrm>
          <a:custGeom>
            <a:avLst/>
            <a:gdLst/>
            <a:ahLst/>
            <a:cxnLst/>
            <a:rect l="l" t="t" r="r" b="b"/>
            <a:pathLst>
              <a:path w="9873830" h="11243492">
                <a:moveTo>
                  <a:pt x="9873830" y="11243492"/>
                </a:moveTo>
                <a:lnTo>
                  <a:pt x="0" y="11243492"/>
                </a:lnTo>
                <a:lnTo>
                  <a:pt x="0" y="0"/>
                </a:lnTo>
                <a:lnTo>
                  <a:pt x="9873830" y="0"/>
                </a:lnTo>
                <a:lnTo>
                  <a:pt x="9873830" y="11243492"/>
                </a:lnTo>
                <a:close/>
              </a:path>
            </a:pathLst>
          </a:custGeom>
          <a:blipFill>
            <a:blip r:embed="rId2">
              <a:extLst>
                <a:ext uri="{96DAC541-7B7A-43D3-8B79-37D633B846F1}">
                  <asvg:svgBlip xmlns:asvg="http://schemas.microsoft.com/office/drawing/2016/SVG/main" r:embed="rId3"/>
                </a:ext>
              </a:extLst>
            </a:blip>
            <a:stretch>
              <a:fillRect t="-9298"/>
            </a:stretch>
          </a:blipFill>
        </p:spPr>
      </p:sp>
      <p:pic>
        <p:nvPicPr>
          <p:cNvPr id="8" name="Picture 7" descr="A green logo with black background&#10;&#10;Description automatically generated">
            <a:extLst>
              <a:ext uri="{FF2B5EF4-FFF2-40B4-BE49-F238E27FC236}">
                <a16:creationId xmlns:a16="http://schemas.microsoft.com/office/drawing/2014/main" id="{14263023-E65B-2611-A159-5B57EA83E672}"/>
              </a:ext>
            </a:extLst>
          </p:cNvPr>
          <p:cNvPicPr>
            <a:picLocks noChangeAspect="1"/>
          </p:cNvPicPr>
          <p:nvPr/>
        </p:nvPicPr>
        <p:blipFill>
          <a:blip r:embed="rId4"/>
          <a:stretch>
            <a:fillRect/>
          </a:stretch>
        </p:blipFill>
        <p:spPr>
          <a:xfrm>
            <a:off x="10266356" y="1826138"/>
            <a:ext cx="1904104" cy="712452"/>
          </a:xfrm>
          <a:prstGeom prst="rect">
            <a:avLst/>
          </a:prstGeom>
        </p:spPr>
      </p:pic>
      <p:pic>
        <p:nvPicPr>
          <p:cNvPr id="9" name="Picture 8" descr="A blue and black logo&#10;&#10;Description automatically generated">
            <a:extLst>
              <a:ext uri="{FF2B5EF4-FFF2-40B4-BE49-F238E27FC236}">
                <a16:creationId xmlns:a16="http://schemas.microsoft.com/office/drawing/2014/main" id="{0EA76A71-546B-894B-A3B9-A5DE6EB954EE}"/>
              </a:ext>
            </a:extLst>
          </p:cNvPr>
          <p:cNvPicPr>
            <a:picLocks noChangeAspect="1"/>
          </p:cNvPicPr>
          <p:nvPr/>
        </p:nvPicPr>
        <p:blipFill>
          <a:blip r:embed="rId5"/>
          <a:stretch>
            <a:fillRect/>
          </a:stretch>
        </p:blipFill>
        <p:spPr>
          <a:xfrm>
            <a:off x="6198905" y="1828783"/>
            <a:ext cx="2023239" cy="562459"/>
          </a:xfrm>
          <a:prstGeom prst="rect">
            <a:avLst/>
          </a:prstGeom>
        </p:spPr>
      </p:pic>
      <p:pic>
        <p:nvPicPr>
          <p:cNvPr id="10" name="Picture 9" descr="A black background with red letters&#10;&#10;Description automatically generated">
            <a:extLst>
              <a:ext uri="{FF2B5EF4-FFF2-40B4-BE49-F238E27FC236}">
                <a16:creationId xmlns:a16="http://schemas.microsoft.com/office/drawing/2014/main" id="{B4B16F8A-AB7C-2C59-C561-CA39704FD231}"/>
              </a:ext>
            </a:extLst>
          </p:cNvPr>
          <p:cNvPicPr>
            <a:picLocks noChangeAspect="1"/>
          </p:cNvPicPr>
          <p:nvPr/>
        </p:nvPicPr>
        <p:blipFill>
          <a:blip r:embed="rId6"/>
          <a:stretch>
            <a:fillRect/>
          </a:stretch>
        </p:blipFill>
        <p:spPr>
          <a:xfrm>
            <a:off x="8243117" y="4290740"/>
            <a:ext cx="2023239" cy="856746"/>
          </a:xfrm>
          <a:prstGeom prst="rect">
            <a:avLst/>
          </a:prstGeom>
        </p:spPr>
      </p:pic>
      <p:pic>
        <p:nvPicPr>
          <p:cNvPr id="11" name="Picture 10" descr="A logo with text on it&#10;&#10;Description automatically generated">
            <a:extLst>
              <a:ext uri="{FF2B5EF4-FFF2-40B4-BE49-F238E27FC236}">
                <a16:creationId xmlns:a16="http://schemas.microsoft.com/office/drawing/2014/main" id="{68E7E60C-F2BE-C0CD-1B31-6F5C5DE65A40}"/>
              </a:ext>
            </a:extLst>
          </p:cNvPr>
          <p:cNvPicPr>
            <a:picLocks noChangeAspect="1"/>
          </p:cNvPicPr>
          <p:nvPr/>
        </p:nvPicPr>
        <p:blipFill>
          <a:blip r:embed="rId7"/>
          <a:stretch>
            <a:fillRect/>
          </a:stretch>
        </p:blipFill>
        <p:spPr>
          <a:xfrm>
            <a:off x="6261823" y="2877480"/>
            <a:ext cx="1981294" cy="861860"/>
          </a:xfrm>
          <a:prstGeom prst="rect">
            <a:avLst/>
          </a:prstGeom>
        </p:spPr>
      </p:pic>
      <p:pic>
        <p:nvPicPr>
          <p:cNvPr id="12" name="Picture 11" descr="A white text on a black background&#10;&#10;Description automatically generated">
            <a:extLst>
              <a:ext uri="{FF2B5EF4-FFF2-40B4-BE49-F238E27FC236}">
                <a16:creationId xmlns:a16="http://schemas.microsoft.com/office/drawing/2014/main" id="{A8FE34BB-1D4A-6DB3-F367-50779B1EE470}"/>
              </a:ext>
            </a:extLst>
          </p:cNvPr>
          <p:cNvPicPr>
            <a:picLocks noChangeAspect="1"/>
          </p:cNvPicPr>
          <p:nvPr/>
        </p:nvPicPr>
        <p:blipFill>
          <a:blip r:embed="rId8"/>
          <a:stretch>
            <a:fillRect/>
          </a:stretch>
        </p:blipFill>
        <p:spPr>
          <a:xfrm>
            <a:off x="10266356" y="3037241"/>
            <a:ext cx="2711694" cy="542339"/>
          </a:xfrm>
          <a:prstGeom prst="rect">
            <a:avLst/>
          </a:prstGeom>
        </p:spPr>
      </p:pic>
      <p:sp>
        <p:nvSpPr>
          <p:cNvPr id="13" name="TextBox 12">
            <a:extLst>
              <a:ext uri="{FF2B5EF4-FFF2-40B4-BE49-F238E27FC236}">
                <a16:creationId xmlns:a16="http://schemas.microsoft.com/office/drawing/2014/main" id="{277E5170-EDFC-D76D-17C4-E0D9F3BFA337}"/>
              </a:ext>
            </a:extLst>
          </p:cNvPr>
          <p:cNvSpPr txBox="1"/>
          <p:nvPr/>
        </p:nvSpPr>
        <p:spPr>
          <a:xfrm>
            <a:off x="3521285" y="5432336"/>
            <a:ext cx="11245430" cy="1938992"/>
          </a:xfrm>
          <a:prstGeom prst="rect">
            <a:avLst/>
          </a:prstGeom>
          <a:noFill/>
        </p:spPr>
        <p:txBody>
          <a:bodyPr wrap="square">
            <a:spAutoFit/>
          </a:bodyPr>
          <a:lstStyle/>
          <a:p>
            <a:pPr algn="ctr"/>
            <a:r>
              <a:rPr lang="en-US" sz="2000" b="1" i="0" dirty="0">
                <a:effectLst/>
                <a:latin typeface="Roboto" panose="02000000000000000000" pitchFamily="2" charset="0"/>
                <a:ea typeface="Roboto" panose="02000000000000000000" pitchFamily="2" charset="0"/>
                <a:cs typeface="Roboto" panose="02000000000000000000" pitchFamily="2" charset="0"/>
              </a:rPr>
              <a:t>PENELOPE has been funded by the European Union. </a:t>
            </a:r>
          </a:p>
          <a:p>
            <a:pPr algn="ctr"/>
            <a:r>
              <a:rPr lang="en-US" sz="2000" b="1" i="0" dirty="0">
                <a:effectLst/>
                <a:latin typeface="Roboto" panose="02000000000000000000" pitchFamily="2" charset="0"/>
                <a:ea typeface="Roboto" panose="02000000000000000000" pitchFamily="2" charset="0"/>
                <a:cs typeface="Roboto" panose="02000000000000000000" pitchFamily="2" charset="0"/>
              </a:rPr>
              <a:t>(2022-1-FR01-KA220-VET-000088824).</a:t>
            </a:r>
          </a:p>
          <a:p>
            <a:pPr algn="ctr"/>
            <a:br>
              <a:rPr lang="en-US" sz="2000" b="1" dirty="0">
                <a:latin typeface="Roboto" panose="02000000000000000000" pitchFamily="2" charset="0"/>
                <a:ea typeface="Roboto" panose="02000000000000000000" pitchFamily="2" charset="0"/>
                <a:cs typeface="Roboto" panose="02000000000000000000" pitchFamily="2" charset="0"/>
              </a:rPr>
            </a:br>
            <a:r>
              <a:rPr lang="en-US" sz="2000" b="1" i="0" dirty="0">
                <a:effectLst/>
                <a:latin typeface="Roboto" panose="02000000000000000000" pitchFamily="2" charset="0"/>
                <a:ea typeface="Roboto" panose="02000000000000000000" pitchFamily="2" charset="0"/>
                <a:cs typeface="Roboto" panose="02000000000000000000" pitchFamily="2" charset="0"/>
              </a:rPr>
              <a:t>Views and opinions expressed are however those of the author(s) only and do not necessarily reflect those of the European Union or the European Education and Culture Executive Agency (EACEA).</a:t>
            </a:r>
            <a:r>
              <a:rPr lang="en-US" sz="2000" b="1" dirty="0">
                <a:latin typeface="Roboto" panose="02000000000000000000" pitchFamily="2" charset="0"/>
                <a:ea typeface="Roboto" panose="02000000000000000000" pitchFamily="2" charset="0"/>
                <a:cs typeface="Roboto" panose="02000000000000000000" pitchFamily="2" charset="0"/>
              </a:rPr>
              <a:t> </a:t>
            </a:r>
            <a:r>
              <a:rPr lang="en-US" sz="2000" b="1" i="0" dirty="0">
                <a:effectLst/>
                <a:latin typeface="Roboto" panose="02000000000000000000" pitchFamily="2" charset="0"/>
                <a:ea typeface="Roboto" panose="02000000000000000000" pitchFamily="2" charset="0"/>
                <a:cs typeface="Roboto" panose="02000000000000000000" pitchFamily="2" charset="0"/>
              </a:rPr>
              <a:t>Neither the European Union nor EACEA can be held responsible for </a:t>
            </a:r>
            <a:r>
              <a:rPr lang="en-US" sz="2000" b="1" dirty="0">
                <a:latin typeface="Roboto" panose="02000000000000000000" pitchFamily="2" charset="0"/>
                <a:ea typeface="Roboto" panose="02000000000000000000" pitchFamily="2" charset="0"/>
                <a:cs typeface="Roboto" panose="02000000000000000000" pitchFamily="2" charset="0"/>
              </a:rPr>
              <a:t>them.</a:t>
            </a:r>
            <a:endParaRPr lang="en-GB" sz="2000" b="1" dirty="0">
              <a:latin typeface="Roboto" panose="02000000000000000000" pitchFamily="2" charset="0"/>
              <a:ea typeface="Roboto" panose="02000000000000000000" pitchFamily="2" charset="0"/>
              <a:cs typeface="Roboto" panose="02000000000000000000" pitchFamily="2" charset="0"/>
            </a:endParaRPr>
          </a:p>
        </p:txBody>
      </p:sp>
      <p:pic>
        <p:nvPicPr>
          <p:cNvPr id="16" name="Imagen 11">
            <a:extLst>
              <a:ext uri="{FF2B5EF4-FFF2-40B4-BE49-F238E27FC236}">
                <a16:creationId xmlns:a16="http://schemas.microsoft.com/office/drawing/2014/main" id="{6A61942D-18E5-E026-D4A6-53DCA00BD80D}"/>
              </a:ext>
            </a:extLst>
          </p:cNvPr>
          <p:cNvPicPr>
            <a:picLocks noChangeAspect="1"/>
          </p:cNvPicPr>
          <p:nvPr/>
        </p:nvPicPr>
        <p:blipFill>
          <a:blip r:embed="rId9"/>
          <a:srcRect/>
          <a:stretch/>
        </p:blipFill>
        <p:spPr>
          <a:xfrm>
            <a:off x="5105400" y="8084551"/>
            <a:ext cx="1530890" cy="375090"/>
          </a:xfrm>
          <a:prstGeom prst="rect">
            <a:avLst/>
          </a:prstGeom>
        </p:spPr>
      </p:pic>
      <p:pic>
        <p:nvPicPr>
          <p:cNvPr id="17" name="Imagen 16">
            <a:extLst>
              <a:ext uri="{FF2B5EF4-FFF2-40B4-BE49-F238E27FC236}">
                <a16:creationId xmlns:a16="http://schemas.microsoft.com/office/drawing/2014/main" id="{048CD637-52C6-48F5-2816-0670044FF4B7}"/>
              </a:ext>
            </a:extLst>
          </p:cNvPr>
          <p:cNvPicPr>
            <a:picLocks noChangeAspect="1"/>
          </p:cNvPicPr>
          <p:nvPr/>
        </p:nvPicPr>
        <p:blipFill>
          <a:blip r:embed="rId10"/>
          <a:srcRect/>
          <a:stretch/>
        </p:blipFill>
        <p:spPr>
          <a:xfrm>
            <a:off x="12220444" y="8084551"/>
            <a:ext cx="1851276" cy="38838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9A4ED-3993-C117-7A9B-48771564BDCA}"/>
            </a:ext>
          </a:extLst>
        </p:cNvPr>
        <p:cNvGrpSpPr/>
        <p:nvPr/>
      </p:nvGrpSpPr>
      <p:grpSpPr>
        <a:xfrm>
          <a:off x="0" y="0"/>
          <a:ext cx="0" cy="0"/>
          <a:chOff x="0" y="0"/>
          <a:chExt cx="0" cy="0"/>
        </a:xfrm>
      </p:grpSpPr>
      <p:sp>
        <p:nvSpPr>
          <p:cNvPr id="14" name="Freeform 14">
            <a:extLst>
              <a:ext uri="{FF2B5EF4-FFF2-40B4-BE49-F238E27FC236}">
                <a16:creationId xmlns:a16="http://schemas.microsoft.com/office/drawing/2014/main" id="{6AB615E4-E3B9-3884-C24C-E7E1C366F139}"/>
              </a:ext>
            </a:extLst>
          </p:cNvPr>
          <p:cNvSpPr/>
          <p:nvPr/>
        </p:nvSpPr>
        <p:spPr>
          <a:xfrm>
            <a:off x="0" y="6536273"/>
            <a:ext cx="3803970" cy="3750727"/>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8170" b="-9706"/>
            </a:stretch>
          </a:blipFill>
          <a:ln cap="sq">
            <a:noFill/>
            <a:prstDash val="solid"/>
            <a:miter/>
          </a:ln>
        </p:spPr>
      </p:sp>
      <p:sp>
        <p:nvSpPr>
          <p:cNvPr id="24" name="TextBox 24">
            <a:extLst>
              <a:ext uri="{FF2B5EF4-FFF2-40B4-BE49-F238E27FC236}">
                <a16:creationId xmlns:a16="http://schemas.microsoft.com/office/drawing/2014/main" id="{232F5E95-68F1-0531-1C66-3152C78FF4FC}"/>
              </a:ext>
            </a:extLst>
          </p:cNvPr>
          <p:cNvSpPr txBox="1"/>
          <p:nvPr/>
        </p:nvSpPr>
        <p:spPr>
          <a:xfrm>
            <a:off x="3451887" y="6660640"/>
            <a:ext cx="5867360" cy="572651"/>
          </a:xfrm>
          <a:prstGeom prst="rect">
            <a:avLst/>
          </a:prstGeom>
        </p:spPr>
        <p:txBody>
          <a:bodyPr lIns="0" tIns="0" rIns="0" bIns="0" rtlCol="0" anchor="t">
            <a:spAutoFit/>
          </a:bodyPr>
          <a:lstStyle/>
          <a:p>
            <a:pPr marL="0" lvl="0" indent="0" algn="l">
              <a:lnSpc>
                <a:spcPts val="4234"/>
              </a:lnSpc>
              <a:spcBef>
                <a:spcPct val="0"/>
              </a:spcBef>
            </a:pPr>
            <a:r>
              <a:rPr lang="en-US" sz="3849" b="1" dirty="0">
                <a:solidFill>
                  <a:srgbClr val="FFFFFF"/>
                </a:solidFill>
                <a:latin typeface="Ubuntu Bold"/>
                <a:ea typeface="Ubuntu Bold"/>
                <a:cs typeface="Ubuntu Bold"/>
                <a:sym typeface="Ubuntu Bold"/>
              </a:rPr>
              <a:t>COST ANALYSIS</a:t>
            </a:r>
          </a:p>
        </p:txBody>
      </p:sp>
      <p:sp>
        <p:nvSpPr>
          <p:cNvPr id="25" name="TextBox 25">
            <a:extLst>
              <a:ext uri="{FF2B5EF4-FFF2-40B4-BE49-F238E27FC236}">
                <a16:creationId xmlns:a16="http://schemas.microsoft.com/office/drawing/2014/main" id="{53D13DF8-04A4-47B4-AD7B-E8EC41AAD246}"/>
              </a:ext>
            </a:extLst>
          </p:cNvPr>
          <p:cNvSpPr txBox="1"/>
          <p:nvPr/>
        </p:nvSpPr>
        <p:spPr>
          <a:xfrm>
            <a:off x="1615903" y="2330852"/>
            <a:ext cx="15406687" cy="759952"/>
          </a:xfrm>
          <a:prstGeom prst="rect">
            <a:avLst/>
          </a:prstGeom>
        </p:spPr>
        <p:txBody>
          <a:bodyPr wrap="square" lIns="0" tIns="0" rIns="0" bIns="0" rtlCol="0" anchor="t">
            <a:spAutoFit/>
          </a:bodyPr>
          <a:lstStyle/>
          <a:p>
            <a:pPr algn="just">
              <a:lnSpc>
                <a:spcPts val="3500"/>
              </a:lnSpc>
            </a:pPr>
            <a:r>
              <a:rPr lang="en-US" sz="2400" b="1" dirty="0">
                <a:solidFill>
                  <a:srgbClr val="00B0F0"/>
                </a:solidFill>
                <a:latin typeface="RoBOTO" panose="02000000000000000000" pitchFamily="2" charset="0"/>
                <a:ea typeface="RoBOTO" panose="02000000000000000000" pitchFamily="2" charset="0"/>
                <a:cs typeface="RoBOTO" panose="02000000000000000000" pitchFamily="2" charset="0"/>
                <a:sym typeface="Open Sans 1"/>
              </a:rPr>
              <a:t>European framework for gender equality</a:t>
            </a:r>
          </a:p>
          <a:p>
            <a:pPr algn="just">
              <a:lnSpc>
                <a:spcPct val="107000"/>
              </a:lnSpc>
              <a:spcAft>
                <a:spcPts val="800"/>
              </a:spcAft>
            </a:pPr>
            <a:endParaRPr lang="en-US" sz="2000" dirty="0">
              <a:latin typeface="Roboto" panose="02000000000000000000" pitchFamily="2" charset="0"/>
              <a:ea typeface="Calibri" panose="020F0502020204030204" pitchFamily="34" charset="0"/>
              <a:cs typeface="Times New Roman" panose="02020603050405020304" pitchFamily="18" charset="0"/>
            </a:endParaRPr>
          </a:p>
        </p:txBody>
      </p:sp>
      <p:sp>
        <p:nvSpPr>
          <p:cNvPr id="26" name="Freeform 26">
            <a:extLst>
              <a:ext uri="{FF2B5EF4-FFF2-40B4-BE49-F238E27FC236}">
                <a16:creationId xmlns:a16="http://schemas.microsoft.com/office/drawing/2014/main" id="{B1CF5F0B-6B56-C9FE-E85A-BB271A7FE4D9}"/>
              </a:ext>
            </a:extLst>
          </p:cNvPr>
          <p:cNvSpPr/>
          <p:nvPr/>
        </p:nvSpPr>
        <p:spPr>
          <a:xfrm flipH="1" flipV="1">
            <a:off x="14657615" y="0"/>
            <a:ext cx="3630385" cy="3691380"/>
          </a:xfrm>
          <a:custGeom>
            <a:avLst/>
            <a:gdLst/>
            <a:ahLst/>
            <a:cxnLst/>
            <a:rect l="l" t="t" r="r" b="b"/>
            <a:pathLst>
              <a:path w="4114800" h="4114800">
                <a:moveTo>
                  <a:pt x="4114800" y="4114800"/>
                </a:moveTo>
                <a:lnTo>
                  <a:pt x="0" y="4114800"/>
                </a:lnTo>
                <a:lnTo>
                  <a:pt x="0" y="0"/>
                </a:lnTo>
                <a:lnTo>
                  <a:pt x="4114800" y="0"/>
                </a:lnTo>
                <a:lnTo>
                  <a:pt x="4114800" y="4114800"/>
                </a:lnTo>
                <a:close/>
              </a:path>
            </a:pathLst>
          </a:custGeom>
          <a:blipFill>
            <a:blip r:embed="rId3">
              <a:extLst>
                <a:ext uri="{96DAC541-7B7A-43D3-8B79-37D633B846F1}">
                  <asvg:svgBlip xmlns:asvg="http://schemas.microsoft.com/office/drawing/2016/SVG/main" r:embed="rId4"/>
                </a:ext>
              </a:extLst>
            </a:blip>
            <a:stretch>
              <a:fillRect l="-13343" b="-11471"/>
            </a:stretch>
          </a:blipFill>
          <a:ln cap="sq">
            <a:noFill/>
            <a:prstDash val="solid"/>
            <a:miter/>
          </a:ln>
        </p:spPr>
      </p:sp>
      <p:pic>
        <p:nvPicPr>
          <p:cNvPr id="27" name="Imagen 11">
            <a:extLst>
              <a:ext uri="{FF2B5EF4-FFF2-40B4-BE49-F238E27FC236}">
                <a16:creationId xmlns:a16="http://schemas.microsoft.com/office/drawing/2014/main" id="{AA3A5E1C-DF5B-FB69-B571-4190CA322ADF}"/>
              </a:ext>
            </a:extLst>
          </p:cNvPr>
          <p:cNvPicPr>
            <a:picLocks noChangeAspect="1"/>
          </p:cNvPicPr>
          <p:nvPr/>
        </p:nvPicPr>
        <p:blipFill>
          <a:blip r:embed="rId5"/>
          <a:srcRect/>
          <a:stretch/>
        </p:blipFill>
        <p:spPr>
          <a:xfrm>
            <a:off x="1219200" y="9414836"/>
            <a:ext cx="1530890" cy="375090"/>
          </a:xfrm>
          <a:prstGeom prst="rect">
            <a:avLst/>
          </a:prstGeom>
        </p:spPr>
      </p:pic>
      <p:pic>
        <p:nvPicPr>
          <p:cNvPr id="28" name="Imagen 16">
            <a:extLst>
              <a:ext uri="{FF2B5EF4-FFF2-40B4-BE49-F238E27FC236}">
                <a16:creationId xmlns:a16="http://schemas.microsoft.com/office/drawing/2014/main" id="{B5A9B590-2265-D321-9F51-ED9625CAD878}"/>
              </a:ext>
            </a:extLst>
          </p:cNvPr>
          <p:cNvPicPr>
            <a:picLocks noChangeAspect="1"/>
          </p:cNvPicPr>
          <p:nvPr/>
        </p:nvPicPr>
        <p:blipFill>
          <a:blip r:embed="rId6"/>
          <a:srcRect/>
          <a:stretch/>
        </p:blipFill>
        <p:spPr>
          <a:xfrm>
            <a:off x="15925800" y="9414836"/>
            <a:ext cx="1851276" cy="388388"/>
          </a:xfrm>
          <a:prstGeom prst="rect">
            <a:avLst/>
          </a:prstGeom>
        </p:spPr>
      </p:pic>
      <p:sp>
        <p:nvSpPr>
          <p:cNvPr id="29" name="TextBox 2">
            <a:extLst>
              <a:ext uri="{FF2B5EF4-FFF2-40B4-BE49-F238E27FC236}">
                <a16:creationId xmlns:a16="http://schemas.microsoft.com/office/drawing/2014/main" id="{753AF17A-4C95-C0A1-AAA2-7265D2CC6417}"/>
              </a:ext>
            </a:extLst>
          </p:cNvPr>
          <p:cNvSpPr txBox="1"/>
          <p:nvPr/>
        </p:nvSpPr>
        <p:spPr>
          <a:xfrm>
            <a:off x="2260505" y="637654"/>
            <a:ext cx="13766990" cy="923330"/>
          </a:xfrm>
          <a:prstGeom prst="rect">
            <a:avLst/>
          </a:prstGeom>
        </p:spPr>
        <p:txBody>
          <a:bodyPr lIns="0" tIns="0" rIns="0" bIns="0" rtlCol="0" anchor="t">
            <a:spAutoFit/>
          </a:bodyPr>
          <a:lstStyle/>
          <a:p>
            <a:pPr algn="ctr">
              <a:lnSpc>
                <a:spcPts val="7150"/>
              </a:lnSpc>
            </a:pPr>
            <a:r>
              <a:rPr lang="en-US" sz="6000" b="1" dirty="0">
                <a:solidFill>
                  <a:srgbClr val="034383"/>
                </a:solidFill>
                <a:latin typeface="RoBOTO" panose="02000000000000000000" pitchFamily="2" charset="0"/>
                <a:ea typeface="RoBOTO" panose="02000000000000000000" pitchFamily="2" charset="0"/>
                <a:cs typeface="RoBOTO" panose="02000000000000000000" pitchFamily="2" charset="0"/>
                <a:sym typeface="Ubuntu Bold"/>
              </a:rPr>
              <a:t>What is the Penelope Project?</a:t>
            </a:r>
          </a:p>
        </p:txBody>
      </p:sp>
      <p:sp>
        <p:nvSpPr>
          <p:cNvPr id="2" name="TextBox 25">
            <a:extLst>
              <a:ext uri="{FF2B5EF4-FFF2-40B4-BE49-F238E27FC236}">
                <a16:creationId xmlns:a16="http://schemas.microsoft.com/office/drawing/2014/main" id="{7D15FC2A-165C-F110-3BEE-23F8DE4F0767}"/>
              </a:ext>
            </a:extLst>
          </p:cNvPr>
          <p:cNvSpPr txBox="1"/>
          <p:nvPr/>
        </p:nvSpPr>
        <p:spPr>
          <a:xfrm>
            <a:off x="4207152" y="3068272"/>
            <a:ext cx="12861648" cy="6936001"/>
          </a:xfrm>
          <a:prstGeom prst="rect">
            <a:avLst/>
          </a:prstGeom>
        </p:spPr>
        <p:txBody>
          <a:bodyPr wrap="square" lIns="0" tIns="0" rIns="0" bIns="0" rtlCol="0" anchor="t">
            <a:spAutoFit/>
          </a:bodyPr>
          <a:lstStyle/>
          <a:p>
            <a:pPr algn="just">
              <a:lnSpc>
                <a:spcPct val="107000"/>
              </a:lnSpc>
              <a:spcAft>
                <a:spcPts val="800"/>
              </a:spcAft>
            </a:pPr>
            <a:endParaRPr lang="en-US" sz="2000" dirty="0">
              <a:latin typeface="Roboto" panose="02000000000000000000" pitchFamily="2" charset="0"/>
              <a:ea typeface="Calibri" panose="020F0502020204030204" pitchFamily="34" charset="0"/>
              <a:cs typeface="Times New Roman" panose="02020603050405020304" pitchFamily="18" charset="0"/>
            </a:endParaRPr>
          </a:p>
          <a:p>
            <a:pPr algn="just">
              <a:lnSpc>
                <a:spcPct val="107000"/>
              </a:lnSpc>
              <a:spcAft>
                <a:spcPts val="800"/>
              </a:spcAft>
            </a:pPr>
            <a:r>
              <a:rPr lang="en-US" sz="2200" b="1" dirty="0">
                <a:effectLst/>
                <a:latin typeface="Roboto" panose="02000000000000000000" pitchFamily="2" charset="0"/>
                <a:ea typeface="Roboto" panose="02000000000000000000" pitchFamily="2" charset="0"/>
                <a:cs typeface="Roboto" panose="02000000000000000000" pitchFamily="2" charset="0"/>
              </a:rPr>
              <a:t>2030 Agenda for Sustainable Development</a:t>
            </a:r>
            <a:r>
              <a:rPr lang="en-US" sz="2200" dirty="0">
                <a:effectLst/>
                <a:latin typeface="Roboto" panose="02000000000000000000" pitchFamily="2" charset="0"/>
                <a:ea typeface="Roboto" panose="02000000000000000000" pitchFamily="2" charset="0"/>
                <a:cs typeface="Roboto" panose="02000000000000000000" pitchFamily="2" charset="0"/>
              </a:rPr>
              <a:t> </a:t>
            </a:r>
            <a:r>
              <a:rPr lang="en-US" sz="2200" dirty="0">
                <a:effectLst/>
                <a:latin typeface="Arial" panose="020B0604020202020204" pitchFamily="34" charset="0"/>
                <a:ea typeface="Roboto" panose="02000000000000000000" pitchFamily="2" charset="0"/>
                <a:cs typeface="Arial" panose="020B0604020202020204" pitchFamily="34" charset="0"/>
              </a:rPr>
              <a:t>→ </a:t>
            </a:r>
            <a:r>
              <a:rPr lang="en-US" sz="2200" dirty="0">
                <a:effectLst/>
                <a:latin typeface="Roboto" panose="02000000000000000000" pitchFamily="2" charset="0"/>
                <a:ea typeface="Roboto" panose="02000000000000000000" pitchFamily="2" charset="0"/>
                <a:cs typeface="Roboto" panose="02000000000000000000" pitchFamily="2" charset="0"/>
              </a:rPr>
              <a:t>gender equality as a fundamental goal (Goal 5)</a:t>
            </a:r>
          </a:p>
          <a:p>
            <a:pPr algn="just">
              <a:lnSpc>
                <a:spcPct val="107000"/>
              </a:lnSpc>
              <a:spcAft>
                <a:spcPts val="800"/>
              </a:spcAft>
            </a:pPr>
            <a:endParaRPr lang="en-US" sz="2200" dirty="0">
              <a:effectLst/>
              <a:latin typeface="Roboto" panose="02000000000000000000" pitchFamily="2" charset="0"/>
              <a:ea typeface="Roboto" panose="02000000000000000000" pitchFamily="2" charset="0"/>
              <a:cs typeface="Roboto" panose="02000000000000000000" pitchFamily="2" charset="0"/>
            </a:endParaRPr>
          </a:p>
          <a:p>
            <a:pPr algn="just">
              <a:lnSpc>
                <a:spcPct val="107000"/>
              </a:lnSpc>
              <a:spcAft>
                <a:spcPts val="800"/>
              </a:spcAft>
            </a:pPr>
            <a:endParaRPr lang="en-US" sz="2200" dirty="0">
              <a:latin typeface="Roboto" panose="02000000000000000000" pitchFamily="2" charset="0"/>
              <a:ea typeface="Roboto" panose="02000000000000000000" pitchFamily="2" charset="0"/>
              <a:cs typeface="Roboto" panose="02000000000000000000" pitchFamily="2" charset="0"/>
            </a:endParaRPr>
          </a:p>
          <a:p>
            <a:pPr algn="just">
              <a:lnSpc>
                <a:spcPct val="107000"/>
              </a:lnSpc>
              <a:spcAft>
                <a:spcPts val="800"/>
              </a:spcAft>
            </a:pPr>
            <a:r>
              <a:rPr lang="en-US" sz="2200" b="1" dirty="0">
                <a:effectLst/>
                <a:latin typeface="Roboto" panose="02000000000000000000" pitchFamily="2" charset="0"/>
                <a:ea typeface="Roboto" panose="02000000000000000000" pitchFamily="2" charset="0"/>
                <a:cs typeface="Roboto" panose="02000000000000000000" pitchFamily="2" charset="0"/>
              </a:rPr>
              <a:t>EU Gender Equality Strategy 2020-2025</a:t>
            </a:r>
            <a:r>
              <a:rPr lang="en-US" sz="2200" dirty="0">
                <a:effectLst/>
                <a:latin typeface="Roboto" panose="02000000000000000000" pitchFamily="2" charset="0"/>
                <a:ea typeface="Roboto" panose="02000000000000000000" pitchFamily="2" charset="0"/>
                <a:cs typeface="Roboto" panose="02000000000000000000" pitchFamily="2" charset="0"/>
              </a:rPr>
              <a:t> </a:t>
            </a:r>
            <a:r>
              <a:rPr lang="en-US" sz="2200" dirty="0">
                <a:effectLst/>
                <a:latin typeface="Arial" panose="020B0604020202020204" pitchFamily="34" charset="0"/>
                <a:ea typeface="Roboto" panose="02000000000000000000" pitchFamily="2" charset="0"/>
                <a:cs typeface="Arial" panose="020B0604020202020204" pitchFamily="34" charset="0"/>
              </a:rPr>
              <a:t>→  </a:t>
            </a:r>
            <a:r>
              <a:rPr lang="en-US" sz="2200" dirty="0">
                <a:effectLst/>
                <a:latin typeface="Roboto" panose="02000000000000000000" pitchFamily="2" charset="0"/>
                <a:ea typeface="Roboto" panose="02000000000000000000" pitchFamily="2" charset="0"/>
                <a:cs typeface="Roboto" panose="02000000000000000000" pitchFamily="2" charset="0"/>
              </a:rPr>
              <a:t>a Europe where men and women can thrive and lead without stereotypes. </a:t>
            </a:r>
          </a:p>
          <a:p>
            <a:pPr marL="342900" indent="-342900" algn="just">
              <a:lnSpc>
                <a:spcPct val="107000"/>
              </a:lnSpc>
              <a:spcAft>
                <a:spcPts val="800"/>
              </a:spcAft>
              <a:buFont typeface="Arial" panose="020B0604020202020204" pitchFamily="34" charset="0"/>
              <a:buChar char="•"/>
            </a:pPr>
            <a:endParaRPr lang="en-US" sz="2200" dirty="0">
              <a:effectLst/>
              <a:latin typeface="Roboto" panose="02000000000000000000" pitchFamily="2" charset="0"/>
              <a:ea typeface="Roboto" panose="02000000000000000000" pitchFamily="2" charset="0"/>
              <a:cs typeface="Roboto" panose="02000000000000000000" pitchFamily="2" charset="0"/>
            </a:endParaRPr>
          </a:p>
          <a:p>
            <a:pPr algn="just">
              <a:lnSpc>
                <a:spcPct val="107000"/>
              </a:lnSpc>
              <a:spcAft>
                <a:spcPts val="800"/>
              </a:spcAft>
            </a:pPr>
            <a:r>
              <a:rPr lang="en-US" sz="2200" dirty="0">
                <a:effectLst/>
                <a:latin typeface="Roboto" panose="02000000000000000000" pitchFamily="2" charset="0"/>
                <a:ea typeface="Roboto" panose="02000000000000000000" pitchFamily="2" charset="0"/>
                <a:cs typeface="Roboto" panose="02000000000000000000" pitchFamily="2" charset="0"/>
              </a:rPr>
              <a:t>The </a:t>
            </a:r>
            <a:r>
              <a:rPr lang="en-US" sz="2200" b="1" dirty="0">
                <a:effectLst/>
                <a:latin typeface="Roboto" panose="02000000000000000000" pitchFamily="2" charset="0"/>
                <a:ea typeface="Roboto" panose="02000000000000000000" pitchFamily="2" charset="0"/>
                <a:cs typeface="Roboto" panose="02000000000000000000" pitchFamily="2" charset="0"/>
              </a:rPr>
              <a:t>EU Directive 2006/54/EC</a:t>
            </a:r>
            <a:r>
              <a:rPr lang="en-US" sz="2200" dirty="0">
                <a:effectLst/>
                <a:latin typeface="Roboto" panose="02000000000000000000" pitchFamily="2" charset="0"/>
                <a:ea typeface="Roboto" panose="02000000000000000000" pitchFamily="2" charset="0"/>
                <a:cs typeface="Roboto" panose="02000000000000000000" pitchFamily="2" charset="0"/>
              </a:rPr>
              <a:t> encourages companies to </a:t>
            </a:r>
            <a:r>
              <a:rPr lang="en-US" sz="2200" b="1" dirty="0">
                <a:effectLst/>
                <a:latin typeface="Roboto" panose="02000000000000000000" pitchFamily="2" charset="0"/>
                <a:ea typeface="Roboto" panose="02000000000000000000" pitchFamily="2" charset="0"/>
                <a:cs typeface="Roboto" panose="02000000000000000000" pitchFamily="2" charset="0"/>
              </a:rPr>
              <a:t>promote</a:t>
            </a:r>
            <a:r>
              <a:rPr lang="en-US" sz="2200" dirty="0">
                <a:effectLst/>
                <a:latin typeface="Roboto" panose="02000000000000000000" pitchFamily="2" charset="0"/>
                <a:ea typeface="Roboto" panose="02000000000000000000" pitchFamily="2" charset="0"/>
                <a:cs typeface="Roboto" panose="02000000000000000000" pitchFamily="2" charset="0"/>
              </a:rPr>
              <a:t> </a:t>
            </a:r>
            <a:r>
              <a:rPr lang="en-US" sz="2200" b="1" dirty="0">
                <a:effectLst/>
                <a:latin typeface="Roboto" panose="02000000000000000000" pitchFamily="2" charset="0"/>
                <a:ea typeface="Roboto" panose="02000000000000000000" pitchFamily="2" charset="0"/>
                <a:cs typeface="Roboto" panose="02000000000000000000" pitchFamily="2" charset="0"/>
              </a:rPr>
              <a:t>a systematic equal treatment</a:t>
            </a:r>
            <a:r>
              <a:rPr lang="en-US" sz="2200" dirty="0">
                <a:effectLst/>
                <a:latin typeface="Roboto" panose="02000000000000000000" pitchFamily="2" charset="0"/>
                <a:ea typeface="Roboto" panose="02000000000000000000" pitchFamily="2" charset="0"/>
                <a:cs typeface="Roboto" panose="02000000000000000000" pitchFamily="2" charset="0"/>
              </a:rPr>
              <a:t> in employment, training, and career advancement, which can be effectively achieved through the </a:t>
            </a:r>
            <a:r>
              <a:rPr lang="en-US" sz="2200" b="1" dirty="0">
                <a:effectLst/>
                <a:latin typeface="Roboto" panose="02000000000000000000" pitchFamily="2" charset="0"/>
                <a:ea typeface="Roboto" panose="02000000000000000000" pitchFamily="2" charset="0"/>
                <a:cs typeface="Roboto" panose="02000000000000000000" pitchFamily="2" charset="0"/>
              </a:rPr>
              <a:t>development and implementation of diverse gender mainstreaming strategies.</a:t>
            </a:r>
            <a:endParaRPr lang="en-US" sz="2200" dirty="0">
              <a:latin typeface="Roboto" panose="02000000000000000000" pitchFamily="2" charset="0"/>
              <a:ea typeface="Roboto" panose="02000000000000000000" pitchFamily="2" charset="0"/>
              <a:cs typeface="Roboto" panose="02000000000000000000" pitchFamily="2" charset="0"/>
            </a:endParaRPr>
          </a:p>
          <a:p>
            <a:pPr algn="just">
              <a:lnSpc>
                <a:spcPct val="107000"/>
              </a:lnSpc>
              <a:spcAft>
                <a:spcPts val="800"/>
              </a:spcAft>
            </a:pPr>
            <a:endParaRPr lang="en-US" sz="2200" b="1" dirty="0">
              <a:effectLst/>
              <a:latin typeface="Roboto" panose="02000000000000000000" pitchFamily="2" charset="0"/>
              <a:ea typeface="Roboto" panose="02000000000000000000" pitchFamily="2" charset="0"/>
              <a:cs typeface="Roboto" panose="02000000000000000000" pitchFamily="2" charset="0"/>
            </a:endParaRPr>
          </a:p>
          <a:p>
            <a:pPr algn="just">
              <a:lnSpc>
                <a:spcPct val="107000"/>
              </a:lnSpc>
              <a:spcAft>
                <a:spcPts val="800"/>
              </a:spcAft>
            </a:pPr>
            <a:r>
              <a:rPr lang="en-US" sz="2400" dirty="0">
                <a:effectLst/>
                <a:latin typeface="Roboto" panose="02000000000000000000" pitchFamily="2" charset="0"/>
                <a:ea typeface="Roboto" panose="02000000000000000000" pitchFamily="2" charset="0"/>
                <a:cs typeface="Roboto" panose="02000000000000000000" pitchFamily="2" charset="0"/>
              </a:rPr>
              <a:t>Industrial development is </a:t>
            </a:r>
            <a:r>
              <a:rPr lang="en-US" sz="2400" b="1" dirty="0">
                <a:effectLst/>
                <a:latin typeface="Roboto" panose="02000000000000000000" pitchFamily="2" charset="0"/>
                <a:ea typeface="Roboto" panose="02000000000000000000" pitchFamily="2" charset="0"/>
                <a:cs typeface="Roboto" panose="02000000000000000000" pitchFamily="2" charset="0"/>
              </a:rPr>
              <a:t>not a gender-neutral</a:t>
            </a:r>
            <a:r>
              <a:rPr lang="en-US" sz="2400" dirty="0">
                <a:effectLst/>
                <a:latin typeface="Roboto" panose="02000000000000000000" pitchFamily="2" charset="0"/>
                <a:ea typeface="Roboto" panose="02000000000000000000" pitchFamily="2" charset="0"/>
                <a:cs typeface="Roboto" panose="02000000000000000000" pitchFamily="2" charset="0"/>
              </a:rPr>
              <a:t> process </a:t>
            </a:r>
            <a:r>
              <a:rPr lang="en-US" sz="2200" dirty="0">
                <a:effectLst/>
                <a:latin typeface="Arial" panose="020B0604020202020204" pitchFamily="34" charset="0"/>
                <a:ea typeface="Roboto" panose="02000000000000000000" pitchFamily="2" charset="0"/>
                <a:cs typeface="Arial" panose="020B0604020202020204" pitchFamily="34" charset="0"/>
              </a:rPr>
              <a:t>→ </a:t>
            </a:r>
            <a:r>
              <a:rPr lang="en-US" sz="2200" b="1" dirty="0">
                <a:effectLst/>
                <a:latin typeface="Roboto" panose="02000000000000000000" pitchFamily="2" charset="0"/>
                <a:ea typeface="Roboto" panose="02000000000000000000" pitchFamily="2" charset="0"/>
                <a:cs typeface="Roboto" panose="02000000000000000000" pitchFamily="2" charset="0"/>
              </a:rPr>
              <a:t>It is essential to equip SMEs and cluster organizations’ staff with the understanding of core gender mainstreaming principles</a:t>
            </a:r>
            <a:r>
              <a:rPr lang="en-US" sz="2200" dirty="0">
                <a:effectLst/>
                <a:latin typeface="Roboto" panose="02000000000000000000" pitchFamily="2" charset="0"/>
                <a:ea typeface="Roboto" panose="02000000000000000000" pitchFamily="2" charset="0"/>
                <a:cs typeface="Roboto" panose="02000000000000000000" pitchFamily="2" charset="0"/>
              </a:rPr>
              <a:t> </a:t>
            </a:r>
          </a:p>
          <a:p>
            <a:pPr algn="just">
              <a:lnSpc>
                <a:spcPct val="107000"/>
              </a:lnSpc>
              <a:spcAft>
                <a:spcPts val="800"/>
              </a:spcAft>
            </a:pPr>
            <a:endParaRPr lang="en-US" sz="2200" dirty="0">
              <a:effectLst/>
              <a:latin typeface="Roboto" panose="02000000000000000000" pitchFamily="2" charset="0"/>
              <a:ea typeface="Roboto" panose="02000000000000000000" pitchFamily="2" charset="0"/>
              <a:cs typeface="Roboto" panose="02000000000000000000" pitchFamily="2" charset="0"/>
            </a:endParaRPr>
          </a:p>
          <a:p>
            <a:pPr marL="342900" indent="-342900" algn="just">
              <a:lnSpc>
                <a:spcPct val="107000"/>
              </a:lnSpc>
              <a:spcAft>
                <a:spcPts val="800"/>
              </a:spcAft>
              <a:buFont typeface="Arial" panose="020B0604020202020204" pitchFamily="34" charset="0"/>
              <a:buChar char="•"/>
            </a:pPr>
            <a:endParaRPr lang="en-US" sz="2200" dirty="0">
              <a:effectLst/>
              <a:latin typeface="Roboto" panose="02000000000000000000" pitchFamily="2" charset="0"/>
              <a:ea typeface="Roboto" panose="02000000000000000000" pitchFamily="2" charset="0"/>
              <a:cs typeface="Roboto" panose="02000000000000000000" pitchFamily="2" charset="0"/>
            </a:endParaRPr>
          </a:p>
          <a:p>
            <a:pPr algn="ctr">
              <a:lnSpc>
                <a:spcPct val="107000"/>
              </a:lnSpc>
              <a:spcAft>
                <a:spcPts val="800"/>
              </a:spcAft>
            </a:pPr>
            <a:r>
              <a:rPr lang="en-US" sz="2400" dirty="0">
                <a:solidFill>
                  <a:srgbClr val="00B0F0"/>
                </a:solidFill>
                <a:latin typeface="Roboto" panose="02000000000000000000" pitchFamily="2" charset="0"/>
                <a:ea typeface="Roboto" panose="02000000000000000000" pitchFamily="2" charset="0"/>
                <a:cs typeface="Roboto" panose="02000000000000000000" pitchFamily="2" charset="0"/>
                <a:sym typeface="Open Sans 1"/>
              </a:rPr>
              <a:t>This is where the </a:t>
            </a:r>
            <a:r>
              <a:rPr lang="en-US" sz="2400" b="1" dirty="0">
                <a:solidFill>
                  <a:srgbClr val="00B0F0"/>
                </a:solidFill>
                <a:latin typeface="Roboto" panose="02000000000000000000" pitchFamily="2" charset="0"/>
                <a:ea typeface="Roboto" panose="02000000000000000000" pitchFamily="2" charset="0"/>
                <a:cs typeface="Roboto" panose="02000000000000000000" pitchFamily="2" charset="0"/>
                <a:sym typeface="Open Sans 1"/>
              </a:rPr>
              <a:t>Penelope Project </a:t>
            </a:r>
            <a:r>
              <a:rPr lang="en-US" sz="2400" dirty="0">
                <a:solidFill>
                  <a:srgbClr val="00B0F0"/>
                </a:solidFill>
                <a:latin typeface="Roboto" panose="02000000000000000000" pitchFamily="2" charset="0"/>
                <a:ea typeface="Roboto" panose="02000000000000000000" pitchFamily="2" charset="0"/>
                <a:cs typeface="Roboto" panose="02000000000000000000" pitchFamily="2" charset="0"/>
                <a:sym typeface="Open Sans 1"/>
              </a:rPr>
              <a:t>comes into play!</a:t>
            </a:r>
            <a:endParaRPr lang="en-US" sz="2400" dirty="0">
              <a:effectLst/>
              <a:latin typeface="Roboto" panose="02000000000000000000" pitchFamily="2" charset="0"/>
              <a:ea typeface="Roboto" panose="02000000000000000000" pitchFamily="2" charset="0"/>
              <a:cs typeface="Roboto" panose="02000000000000000000" pitchFamily="2" charset="0"/>
            </a:endParaRPr>
          </a:p>
        </p:txBody>
      </p:sp>
      <p:pic>
        <p:nvPicPr>
          <p:cNvPr id="4" name="Image 3">
            <a:extLst>
              <a:ext uri="{FF2B5EF4-FFF2-40B4-BE49-F238E27FC236}">
                <a16:creationId xmlns:a16="http://schemas.microsoft.com/office/drawing/2014/main" id="{913B566F-4795-F554-A030-34008D827C4C}"/>
              </a:ext>
            </a:extLst>
          </p:cNvPr>
          <p:cNvPicPr>
            <a:picLocks noChangeAspect="1"/>
          </p:cNvPicPr>
          <p:nvPr/>
        </p:nvPicPr>
        <p:blipFill>
          <a:blip r:embed="rId7"/>
          <a:stretch>
            <a:fillRect/>
          </a:stretch>
        </p:blipFill>
        <p:spPr>
          <a:xfrm>
            <a:off x="2284675" y="3160136"/>
            <a:ext cx="1482845" cy="1263788"/>
          </a:xfrm>
          <a:prstGeom prst="rect">
            <a:avLst/>
          </a:prstGeom>
        </p:spPr>
      </p:pic>
      <p:pic>
        <p:nvPicPr>
          <p:cNvPr id="6" name="Image 5">
            <a:extLst>
              <a:ext uri="{FF2B5EF4-FFF2-40B4-BE49-F238E27FC236}">
                <a16:creationId xmlns:a16="http://schemas.microsoft.com/office/drawing/2014/main" id="{21643CB4-AE26-4B52-3775-B70FB73E542F}"/>
              </a:ext>
            </a:extLst>
          </p:cNvPr>
          <p:cNvPicPr>
            <a:picLocks noChangeAspect="1"/>
          </p:cNvPicPr>
          <p:nvPr/>
        </p:nvPicPr>
        <p:blipFill>
          <a:blip r:embed="rId8"/>
          <a:stretch>
            <a:fillRect/>
          </a:stretch>
        </p:blipFill>
        <p:spPr>
          <a:xfrm>
            <a:off x="2278501" y="5230837"/>
            <a:ext cx="1495191" cy="1234045"/>
          </a:xfrm>
          <a:prstGeom prst="rect">
            <a:avLst/>
          </a:prstGeom>
        </p:spPr>
      </p:pic>
      <p:pic>
        <p:nvPicPr>
          <p:cNvPr id="8" name="Image 7">
            <a:extLst>
              <a:ext uri="{FF2B5EF4-FFF2-40B4-BE49-F238E27FC236}">
                <a16:creationId xmlns:a16="http://schemas.microsoft.com/office/drawing/2014/main" id="{06250958-EF89-4ED0-1938-E7432BB219B0}"/>
              </a:ext>
            </a:extLst>
          </p:cNvPr>
          <p:cNvPicPr>
            <a:picLocks noChangeAspect="1"/>
          </p:cNvPicPr>
          <p:nvPr/>
        </p:nvPicPr>
        <p:blipFill>
          <a:blip r:embed="rId9"/>
          <a:stretch>
            <a:fillRect/>
          </a:stretch>
        </p:blipFill>
        <p:spPr>
          <a:xfrm>
            <a:off x="1648811" y="7761251"/>
            <a:ext cx="2189026" cy="571687"/>
          </a:xfrm>
          <a:prstGeom prst="rect">
            <a:avLst/>
          </a:prstGeom>
        </p:spPr>
      </p:pic>
    </p:spTree>
    <p:extLst>
      <p:ext uri="{BB962C8B-B14F-4D97-AF65-F5344CB8AC3E}">
        <p14:creationId xmlns:p14="http://schemas.microsoft.com/office/powerpoint/2010/main" val="2152586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DAAF7-7CD0-8C93-097F-0295C16C4D9A}"/>
            </a:ext>
          </a:extLst>
        </p:cNvPr>
        <p:cNvGrpSpPr/>
        <p:nvPr/>
      </p:nvGrpSpPr>
      <p:grpSpPr>
        <a:xfrm>
          <a:off x="0" y="0"/>
          <a:ext cx="0" cy="0"/>
          <a:chOff x="0" y="0"/>
          <a:chExt cx="0" cy="0"/>
        </a:xfrm>
      </p:grpSpPr>
      <p:sp>
        <p:nvSpPr>
          <p:cNvPr id="24" name="TextBox 24">
            <a:extLst>
              <a:ext uri="{FF2B5EF4-FFF2-40B4-BE49-F238E27FC236}">
                <a16:creationId xmlns:a16="http://schemas.microsoft.com/office/drawing/2014/main" id="{8651B0A8-450C-872D-31C4-345902F0A25C}"/>
              </a:ext>
            </a:extLst>
          </p:cNvPr>
          <p:cNvSpPr txBox="1"/>
          <p:nvPr/>
        </p:nvSpPr>
        <p:spPr>
          <a:xfrm>
            <a:off x="3451887" y="6660640"/>
            <a:ext cx="5867360" cy="572651"/>
          </a:xfrm>
          <a:prstGeom prst="rect">
            <a:avLst/>
          </a:prstGeom>
        </p:spPr>
        <p:txBody>
          <a:bodyPr lIns="0" tIns="0" rIns="0" bIns="0" rtlCol="0" anchor="t">
            <a:spAutoFit/>
          </a:bodyPr>
          <a:lstStyle/>
          <a:p>
            <a:pPr marL="0" lvl="0" indent="0" algn="l">
              <a:lnSpc>
                <a:spcPts val="4234"/>
              </a:lnSpc>
              <a:spcBef>
                <a:spcPct val="0"/>
              </a:spcBef>
            </a:pPr>
            <a:r>
              <a:rPr lang="en-US" sz="3849" b="1" dirty="0">
                <a:solidFill>
                  <a:srgbClr val="FFFFFF"/>
                </a:solidFill>
                <a:latin typeface="Ubuntu Bold"/>
                <a:ea typeface="Ubuntu Bold"/>
                <a:cs typeface="Ubuntu Bold"/>
                <a:sym typeface="Ubuntu Bold"/>
              </a:rPr>
              <a:t>COST ANALYSIS</a:t>
            </a:r>
          </a:p>
        </p:txBody>
      </p:sp>
      <p:sp>
        <p:nvSpPr>
          <p:cNvPr id="25" name="TextBox 25">
            <a:extLst>
              <a:ext uri="{FF2B5EF4-FFF2-40B4-BE49-F238E27FC236}">
                <a16:creationId xmlns:a16="http://schemas.microsoft.com/office/drawing/2014/main" id="{B7F65F52-4426-CD68-122A-ED537FAE4286}"/>
              </a:ext>
            </a:extLst>
          </p:cNvPr>
          <p:cNvSpPr txBox="1"/>
          <p:nvPr/>
        </p:nvSpPr>
        <p:spPr>
          <a:xfrm>
            <a:off x="1676400" y="2155888"/>
            <a:ext cx="15878175" cy="7069308"/>
          </a:xfrm>
          <a:prstGeom prst="rect">
            <a:avLst/>
          </a:prstGeom>
        </p:spPr>
        <p:txBody>
          <a:bodyPr wrap="square" lIns="0" tIns="0" rIns="0" bIns="0" rtlCol="0" anchor="t">
            <a:spAutoFit/>
          </a:bodyPr>
          <a:lstStyle/>
          <a:p>
            <a:pPr algn="just">
              <a:lnSpc>
                <a:spcPct val="107000"/>
              </a:lnSpc>
              <a:spcAft>
                <a:spcPts val="800"/>
              </a:spcAft>
            </a:pPr>
            <a:r>
              <a:rPr lang="en-US" sz="2800" b="1" dirty="0">
                <a:solidFill>
                  <a:srgbClr val="00B0F0"/>
                </a:solidFill>
                <a:latin typeface="RoBOTO" panose="02000000000000000000" pitchFamily="2" charset="0"/>
                <a:ea typeface="RoBOTO" panose="02000000000000000000" pitchFamily="2" charset="0"/>
                <a:cs typeface="RoBOTO" panose="02000000000000000000" pitchFamily="2" charset="0"/>
                <a:sym typeface="Open Sans 1"/>
              </a:rPr>
              <a:t>Objectives</a:t>
            </a:r>
          </a:p>
          <a:p>
            <a:pPr algn="just">
              <a:lnSpc>
                <a:spcPct val="107000"/>
              </a:lnSpc>
              <a:spcAft>
                <a:spcPts val="800"/>
              </a:spcAft>
            </a:pPr>
            <a:r>
              <a:rPr lang="en-US" sz="2400" b="1" dirty="0">
                <a:effectLst/>
                <a:latin typeface="Roboto" panose="02000000000000000000" pitchFamily="2" charset="0"/>
                <a:ea typeface="Calibri" panose="020F0502020204030204" pitchFamily="34" charset="0"/>
                <a:cs typeface="Times New Roman" panose="02020603050405020304" pitchFamily="18" charset="0"/>
              </a:rPr>
              <a:t>3 years </a:t>
            </a:r>
            <a:r>
              <a:rPr lang="en-US" sz="2400" dirty="0">
                <a:effectLst/>
                <a:latin typeface="Roboto" panose="02000000000000000000" pitchFamily="2" charset="0"/>
                <a:ea typeface="Calibri" panose="020F0502020204030204" pitchFamily="34" charset="0"/>
                <a:cs typeface="Times New Roman" panose="02020603050405020304" pitchFamily="18" charset="0"/>
              </a:rPr>
              <a:t>to </a:t>
            </a:r>
            <a:r>
              <a:rPr lang="en-US" sz="2400" b="1" dirty="0">
                <a:effectLst/>
                <a:latin typeface="Roboto" panose="02000000000000000000" pitchFamily="2" charset="0"/>
                <a:ea typeface="Calibri" panose="020F0502020204030204" pitchFamily="34" charset="0"/>
                <a:cs typeface="Times New Roman" panose="02020603050405020304" pitchFamily="18" charset="0"/>
              </a:rPr>
              <a:t>equip SMEs, clusters, and stakeholders with concrete solutions</a:t>
            </a:r>
            <a:r>
              <a:rPr lang="en-US" sz="2400" dirty="0">
                <a:effectLst/>
                <a:latin typeface="Roboto" panose="02000000000000000000" pitchFamily="2" charset="0"/>
                <a:ea typeface="Calibri" panose="020F0502020204030204" pitchFamily="34" charset="0"/>
                <a:cs typeface="Times New Roman" panose="02020603050405020304" pitchFamily="18" charset="0"/>
              </a:rPr>
              <a:t> to implement sustainable gender equality strategies.</a:t>
            </a:r>
          </a:p>
          <a:p>
            <a:pPr algn="just">
              <a:lnSpc>
                <a:spcPct val="107000"/>
              </a:lnSpc>
              <a:spcAft>
                <a:spcPts val="800"/>
              </a:spcAft>
            </a:pPr>
            <a:endParaRPr lang="en-US" sz="2000" dirty="0">
              <a:effectLst/>
              <a:latin typeface="Roboto" panose="02000000000000000000" pitchFamily="2" charset="0"/>
              <a:ea typeface="Calibri" panose="020F0502020204030204" pitchFamily="34" charset="0"/>
              <a:cs typeface="Times New Roman" panose="02020603050405020304" pitchFamily="18" charset="0"/>
            </a:endParaRPr>
          </a:p>
          <a:p>
            <a:pPr>
              <a:lnSpc>
                <a:spcPct val="107000"/>
              </a:lnSpc>
              <a:spcAft>
                <a:spcPts val="800"/>
              </a:spcAft>
            </a:pPr>
            <a:r>
              <a:rPr lang="en-US" sz="2800" b="1" dirty="0">
                <a:solidFill>
                  <a:srgbClr val="00B0F0"/>
                </a:solidFill>
                <a:latin typeface="RoBOTO" panose="02000000000000000000" pitchFamily="2" charset="0"/>
                <a:ea typeface="RoBOTO" panose="02000000000000000000" pitchFamily="2" charset="0"/>
                <a:cs typeface="RoBOTO" panose="02000000000000000000" pitchFamily="2" charset="0"/>
                <a:sym typeface="Open Sans 1"/>
              </a:rPr>
              <a:t>Penelope Project partners</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endParaRPr lang="en-US" sz="2000" dirty="0">
              <a:effectLst/>
              <a:latin typeface="Roboto" panose="02000000000000000000" pitchFamily="2" charset="0"/>
              <a:ea typeface="Roboto" panose="02000000000000000000" pitchFamily="2" charset="0"/>
              <a:cs typeface="Roboto" panose="02000000000000000000" pitchFamily="2" charset="0"/>
            </a:endParaRPr>
          </a:p>
          <a:p>
            <a:pPr algn="just">
              <a:lnSpc>
                <a:spcPct val="107000"/>
              </a:lnSpc>
              <a:spcAft>
                <a:spcPts val="800"/>
              </a:spcAft>
              <a:buNone/>
            </a:pPr>
            <a:endParaRPr lang="en-US" sz="2000" dirty="0">
              <a:latin typeface="Roboto" panose="02000000000000000000" pitchFamily="2" charset="0"/>
              <a:ea typeface="Roboto" panose="02000000000000000000" pitchFamily="2" charset="0"/>
              <a:cs typeface="Roboto" panose="02000000000000000000" pitchFamily="2" charset="0"/>
            </a:endParaRPr>
          </a:p>
          <a:p>
            <a:pPr algn="just">
              <a:lnSpc>
                <a:spcPct val="107000"/>
              </a:lnSpc>
              <a:spcAft>
                <a:spcPts val="800"/>
              </a:spcAft>
              <a:buNone/>
            </a:pPr>
            <a:endParaRPr lang="en-US" sz="2000" dirty="0">
              <a:effectLst/>
              <a:latin typeface="Roboto" panose="02000000000000000000" pitchFamily="2" charset="0"/>
              <a:ea typeface="Roboto" panose="02000000000000000000" pitchFamily="2" charset="0"/>
              <a:cs typeface="Roboto" panose="02000000000000000000" pitchFamily="2" charset="0"/>
            </a:endParaRPr>
          </a:p>
          <a:p>
            <a:pPr algn="just">
              <a:lnSpc>
                <a:spcPct val="107000"/>
              </a:lnSpc>
              <a:spcAft>
                <a:spcPts val="800"/>
              </a:spcAft>
              <a:buNone/>
            </a:pPr>
            <a:endParaRPr lang="en-US" sz="2000" dirty="0">
              <a:effectLst/>
              <a:latin typeface="Roboto" panose="02000000000000000000" pitchFamily="2" charset="0"/>
              <a:ea typeface="Roboto" panose="02000000000000000000" pitchFamily="2" charset="0"/>
              <a:cs typeface="Roboto" panose="02000000000000000000" pitchFamily="2" charset="0"/>
            </a:endParaRPr>
          </a:p>
          <a:p>
            <a:pPr algn="just">
              <a:lnSpc>
                <a:spcPct val="107000"/>
              </a:lnSpc>
              <a:spcAft>
                <a:spcPts val="800"/>
              </a:spcAft>
              <a:buNone/>
            </a:pPr>
            <a:r>
              <a:rPr lang="en-US" sz="2800" b="1" dirty="0">
                <a:solidFill>
                  <a:srgbClr val="00B0F0"/>
                </a:solidFill>
                <a:latin typeface="RoBOTO" panose="02000000000000000000" pitchFamily="2" charset="0"/>
                <a:ea typeface="RoBOTO" panose="02000000000000000000" pitchFamily="2" charset="0"/>
                <a:cs typeface="RoBOTO" panose="02000000000000000000" pitchFamily="2" charset="0"/>
                <a:sym typeface="Open Sans 1"/>
              </a:rPr>
              <a:t>Expected results</a:t>
            </a:r>
            <a:endParaRPr lang="en-US" sz="2800" dirty="0">
              <a:latin typeface="Roboto" panose="02000000000000000000" pitchFamily="2" charset="0"/>
              <a:ea typeface="Roboto" panose="02000000000000000000" pitchFamily="2" charset="0"/>
              <a:cs typeface="Roboto" panose="02000000000000000000" pitchFamily="2" charset="0"/>
            </a:endParaRPr>
          </a:p>
          <a:p>
            <a:pPr marL="914400" lvl="1" indent="-457200" algn="just">
              <a:lnSpc>
                <a:spcPct val="107000"/>
              </a:lnSpc>
              <a:spcAft>
                <a:spcPts val="800"/>
              </a:spcAft>
              <a:buFont typeface="+mj-lt"/>
              <a:buAutoNum type="arabicPeriod"/>
              <a:tabLst>
                <a:tab pos="457200" algn="l"/>
              </a:tabLst>
            </a:pPr>
            <a:r>
              <a:rPr lang="en-US" sz="2400" b="1" dirty="0">
                <a:effectLst/>
                <a:latin typeface="Roboto" panose="02000000000000000000" pitchFamily="2" charset="0"/>
                <a:ea typeface="Roboto" panose="02000000000000000000" pitchFamily="2" charset="0"/>
                <a:cs typeface="Roboto" panose="02000000000000000000" pitchFamily="2" charset="0"/>
              </a:rPr>
              <a:t>A training handbook </a:t>
            </a:r>
            <a:r>
              <a:rPr lang="en-US" sz="2400" dirty="0">
                <a:effectLst/>
                <a:latin typeface="Roboto" panose="02000000000000000000" pitchFamily="2" charset="0"/>
                <a:ea typeface="Roboto" panose="02000000000000000000" pitchFamily="2" charset="0"/>
                <a:cs typeface="Roboto" panose="02000000000000000000" pitchFamily="2" charset="0"/>
              </a:rPr>
              <a:t>containing </a:t>
            </a:r>
            <a:r>
              <a:rPr lang="en-US" sz="2400" b="1" dirty="0">
                <a:effectLst/>
                <a:latin typeface="Roboto" panose="02000000000000000000" pitchFamily="2" charset="0"/>
                <a:ea typeface="Roboto" panose="02000000000000000000" pitchFamily="2" charset="0"/>
                <a:cs typeface="Roboto" panose="02000000000000000000" pitchFamily="2" charset="0"/>
              </a:rPr>
              <a:t>best practices</a:t>
            </a:r>
            <a:r>
              <a:rPr lang="en-US" sz="2400" dirty="0">
                <a:effectLst/>
                <a:latin typeface="Roboto" panose="02000000000000000000" pitchFamily="2" charset="0"/>
                <a:ea typeface="Roboto" panose="02000000000000000000" pitchFamily="2" charset="0"/>
                <a:cs typeface="Roboto" panose="02000000000000000000" pitchFamily="2" charset="0"/>
              </a:rPr>
              <a:t>, </a:t>
            </a:r>
            <a:r>
              <a:rPr lang="en-US" sz="2400" b="1" dirty="0">
                <a:effectLst/>
                <a:latin typeface="Roboto" panose="02000000000000000000" pitchFamily="2" charset="0"/>
                <a:ea typeface="Roboto" panose="02000000000000000000" pitchFamily="2" charset="0"/>
                <a:cs typeface="Roboto" panose="02000000000000000000" pitchFamily="2" charset="0"/>
              </a:rPr>
              <a:t>interviews</a:t>
            </a:r>
            <a:r>
              <a:rPr lang="en-US" sz="2400" dirty="0">
                <a:effectLst/>
                <a:latin typeface="Roboto" panose="02000000000000000000" pitchFamily="2" charset="0"/>
                <a:ea typeface="Roboto" panose="02000000000000000000" pitchFamily="2" charset="0"/>
                <a:cs typeface="Roboto" panose="02000000000000000000" pitchFamily="2" charset="0"/>
              </a:rPr>
              <a:t> and </a:t>
            </a:r>
            <a:r>
              <a:rPr lang="en-US" sz="2400" b="1" dirty="0">
                <a:effectLst/>
                <a:latin typeface="Roboto" panose="02000000000000000000" pitchFamily="2" charset="0"/>
                <a:ea typeface="Roboto" panose="02000000000000000000" pitchFamily="2" charset="0"/>
                <a:cs typeface="Roboto" panose="02000000000000000000" pitchFamily="2" charset="0"/>
              </a:rPr>
              <a:t>tools</a:t>
            </a:r>
            <a:endParaRPr lang="en-US" sz="2400" dirty="0">
              <a:effectLst/>
              <a:latin typeface="Roboto" panose="02000000000000000000" pitchFamily="2" charset="0"/>
              <a:ea typeface="Roboto" panose="02000000000000000000" pitchFamily="2" charset="0"/>
              <a:cs typeface="Roboto" panose="02000000000000000000" pitchFamily="2" charset="0"/>
            </a:endParaRPr>
          </a:p>
          <a:p>
            <a:pPr marL="914400" lvl="1" indent="-457200" algn="just">
              <a:lnSpc>
                <a:spcPct val="107000"/>
              </a:lnSpc>
              <a:spcAft>
                <a:spcPts val="800"/>
              </a:spcAft>
              <a:buFont typeface="+mj-lt"/>
              <a:buAutoNum type="arabicPeriod"/>
              <a:tabLst>
                <a:tab pos="457200" algn="l"/>
              </a:tabLst>
            </a:pPr>
            <a:r>
              <a:rPr lang="en-US" sz="2400" b="1" dirty="0">
                <a:effectLst/>
                <a:latin typeface="Roboto" panose="02000000000000000000" pitchFamily="2" charset="0"/>
                <a:ea typeface="Roboto" panose="02000000000000000000" pitchFamily="2" charset="0"/>
                <a:cs typeface="Roboto" panose="02000000000000000000" pitchFamily="2" charset="0"/>
              </a:rPr>
              <a:t>20 awareness-raising</a:t>
            </a:r>
            <a:r>
              <a:rPr lang="en-US" sz="2400" dirty="0">
                <a:effectLst/>
                <a:latin typeface="Roboto" panose="02000000000000000000" pitchFamily="2" charset="0"/>
                <a:ea typeface="Roboto" panose="02000000000000000000" pitchFamily="2" charset="0"/>
                <a:cs typeface="Roboto" panose="02000000000000000000" pitchFamily="2" charset="0"/>
              </a:rPr>
              <a:t> </a:t>
            </a:r>
            <a:r>
              <a:rPr lang="en-US" sz="2400" b="1" dirty="0" err="1">
                <a:effectLst/>
                <a:latin typeface="Roboto" panose="02000000000000000000" pitchFamily="2" charset="0"/>
                <a:ea typeface="Roboto" panose="02000000000000000000" pitchFamily="2" charset="0"/>
                <a:cs typeface="Roboto" panose="02000000000000000000" pitchFamily="2" charset="0"/>
              </a:rPr>
              <a:t>videopills</a:t>
            </a:r>
            <a:endParaRPr lang="en-US" sz="2400" b="1" dirty="0">
              <a:effectLst/>
              <a:latin typeface="Roboto" panose="02000000000000000000" pitchFamily="2" charset="0"/>
              <a:ea typeface="Roboto" panose="02000000000000000000" pitchFamily="2" charset="0"/>
              <a:cs typeface="Roboto" panose="02000000000000000000" pitchFamily="2" charset="0"/>
            </a:endParaRPr>
          </a:p>
          <a:p>
            <a:pPr marL="914400" lvl="1" indent="-457200" algn="just">
              <a:lnSpc>
                <a:spcPct val="107000"/>
              </a:lnSpc>
              <a:spcAft>
                <a:spcPts val="800"/>
              </a:spcAft>
              <a:buFont typeface="+mj-lt"/>
              <a:buAutoNum type="arabicPeriod"/>
              <a:tabLst>
                <a:tab pos="457200" algn="l"/>
              </a:tabLst>
            </a:pPr>
            <a:r>
              <a:rPr lang="en-US" sz="2400" b="1" dirty="0">
                <a:effectLst/>
                <a:latin typeface="Roboto" panose="02000000000000000000" pitchFamily="2" charset="0"/>
                <a:ea typeface="Roboto" panose="02000000000000000000" pitchFamily="2" charset="0"/>
                <a:cs typeface="Roboto" panose="02000000000000000000" pitchFamily="2" charset="0"/>
              </a:rPr>
              <a:t>A Virtual Learning Environment</a:t>
            </a:r>
            <a:r>
              <a:rPr lang="en-US" sz="2400" dirty="0">
                <a:effectLst/>
                <a:latin typeface="Roboto" panose="02000000000000000000" pitchFamily="2" charset="0"/>
                <a:ea typeface="Roboto" panose="02000000000000000000" pitchFamily="2" charset="0"/>
                <a:cs typeface="Roboto" panose="02000000000000000000" pitchFamily="2" charset="0"/>
              </a:rPr>
              <a:t>, free of charge for five years</a:t>
            </a:r>
          </a:p>
          <a:p>
            <a:pPr marL="914400" lvl="1" indent="-457200" algn="just">
              <a:lnSpc>
                <a:spcPct val="107000"/>
              </a:lnSpc>
              <a:spcAft>
                <a:spcPts val="800"/>
              </a:spcAft>
              <a:buFont typeface="+mj-lt"/>
              <a:buAutoNum type="arabicPeriod"/>
              <a:tabLst>
                <a:tab pos="457200" algn="l"/>
              </a:tabLst>
            </a:pPr>
            <a:r>
              <a:rPr lang="en-US" sz="2400" b="1" dirty="0">
                <a:effectLst/>
                <a:latin typeface="Roboto" panose="02000000000000000000" pitchFamily="2" charset="0"/>
                <a:ea typeface="Roboto" panose="02000000000000000000" pitchFamily="2" charset="0"/>
                <a:cs typeface="Roboto" panose="02000000000000000000" pitchFamily="2" charset="0"/>
              </a:rPr>
              <a:t>A training methodology</a:t>
            </a:r>
            <a:r>
              <a:rPr lang="en-US" sz="2400" dirty="0">
                <a:effectLst/>
                <a:latin typeface="Roboto" panose="02000000000000000000" pitchFamily="2" charset="0"/>
                <a:ea typeface="Roboto" panose="02000000000000000000" pitchFamily="2" charset="0"/>
                <a:cs typeface="Roboto" panose="02000000000000000000" pitchFamily="2" charset="0"/>
              </a:rPr>
              <a:t> (Workshops for SMEs, replicable by clusters)</a:t>
            </a:r>
          </a:p>
          <a:p>
            <a:pPr algn="just">
              <a:lnSpc>
                <a:spcPts val="3500"/>
              </a:lnSpc>
            </a:pPr>
            <a:r>
              <a:rPr lang="en-US" sz="20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a:t>
            </a:r>
          </a:p>
        </p:txBody>
      </p:sp>
      <p:pic>
        <p:nvPicPr>
          <p:cNvPr id="27" name="Imagen 11">
            <a:extLst>
              <a:ext uri="{FF2B5EF4-FFF2-40B4-BE49-F238E27FC236}">
                <a16:creationId xmlns:a16="http://schemas.microsoft.com/office/drawing/2014/main" id="{8994F844-C08C-CC40-70C9-70FE266FCA82}"/>
              </a:ext>
            </a:extLst>
          </p:cNvPr>
          <p:cNvPicPr>
            <a:picLocks noChangeAspect="1"/>
          </p:cNvPicPr>
          <p:nvPr/>
        </p:nvPicPr>
        <p:blipFill>
          <a:blip r:embed="rId3"/>
          <a:srcRect/>
          <a:stretch/>
        </p:blipFill>
        <p:spPr>
          <a:xfrm>
            <a:off x="1219200" y="9414836"/>
            <a:ext cx="1530890" cy="375090"/>
          </a:xfrm>
          <a:prstGeom prst="rect">
            <a:avLst/>
          </a:prstGeom>
        </p:spPr>
      </p:pic>
      <p:pic>
        <p:nvPicPr>
          <p:cNvPr id="28" name="Imagen 16">
            <a:extLst>
              <a:ext uri="{FF2B5EF4-FFF2-40B4-BE49-F238E27FC236}">
                <a16:creationId xmlns:a16="http://schemas.microsoft.com/office/drawing/2014/main" id="{B2E9CE52-9B81-3F35-1C77-1776CCFE8331}"/>
              </a:ext>
            </a:extLst>
          </p:cNvPr>
          <p:cNvPicPr>
            <a:picLocks noChangeAspect="1"/>
          </p:cNvPicPr>
          <p:nvPr/>
        </p:nvPicPr>
        <p:blipFill>
          <a:blip r:embed="rId4"/>
          <a:srcRect/>
          <a:stretch/>
        </p:blipFill>
        <p:spPr>
          <a:xfrm>
            <a:off x="15925800" y="9414836"/>
            <a:ext cx="1851276" cy="388388"/>
          </a:xfrm>
          <a:prstGeom prst="rect">
            <a:avLst/>
          </a:prstGeom>
        </p:spPr>
      </p:pic>
      <p:sp>
        <p:nvSpPr>
          <p:cNvPr id="29" name="TextBox 2">
            <a:extLst>
              <a:ext uri="{FF2B5EF4-FFF2-40B4-BE49-F238E27FC236}">
                <a16:creationId xmlns:a16="http://schemas.microsoft.com/office/drawing/2014/main" id="{85717CFF-BC2D-EDF6-BB63-6EC41A9D4AA8}"/>
              </a:ext>
            </a:extLst>
          </p:cNvPr>
          <p:cNvSpPr txBox="1"/>
          <p:nvPr/>
        </p:nvSpPr>
        <p:spPr>
          <a:xfrm>
            <a:off x="2260505" y="616279"/>
            <a:ext cx="13766990" cy="923330"/>
          </a:xfrm>
          <a:prstGeom prst="rect">
            <a:avLst/>
          </a:prstGeom>
        </p:spPr>
        <p:txBody>
          <a:bodyPr lIns="0" tIns="0" rIns="0" bIns="0" rtlCol="0" anchor="t">
            <a:spAutoFit/>
          </a:bodyPr>
          <a:lstStyle/>
          <a:p>
            <a:pPr algn="ctr">
              <a:lnSpc>
                <a:spcPts val="7150"/>
              </a:lnSpc>
            </a:pPr>
            <a:r>
              <a:rPr lang="en-US" sz="6000" b="1" dirty="0">
                <a:solidFill>
                  <a:srgbClr val="034383"/>
                </a:solidFill>
                <a:latin typeface="RoBOTO" panose="02000000000000000000" pitchFamily="2" charset="0"/>
                <a:ea typeface="RoBOTO" panose="02000000000000000000" pitchFamily="2" charset="0"/>
                <a:cs typeface="RoBOTO" panose="02000000000000000000" pitchFamily="2" charset="0"/>
                <a:sym typeface="Ubuntu Bold"/>
              </a:rPr>
              <a:t>What is the Penelope Project?</a:t>
            </a:r>
          </a:p>
        </p:txBody>
      </p:sp>
      <p:pic>
        <p:nvPicPr>
          <p:cNvPr id="2" name="Picture 1">
            <a:extLst>
              <a:ext uri="{FF2B5EF4-FFF2-40B4-BE49-F238E27FC236}">
                <a16:creationId xmlns:a16="http://schemas.microsoft.com/office/drawing/2014/main" id="{85A45070-C50A-D03D-A87D-1DFE750CE9F5}"/>
              </a:ext>
            </a:extLst>
          </p:cNvPr>
          <p:cNvPicPr>
            <a:picLocks noChangeAspect="1"/>
          </p:cNvPicPr>
          <p:nvPr/>
        </p:nvPicPr>
        <p:blipFill>
          <a:blip r:embed="rId5"/>
          <a:stretch>
            <a:fillRect/>
          </a:stretch>
        </p:blipFill>
        <p:spPr>
          <a:xfrm>
            <a:off x="1997065" y="4999229"/>
            <a:ext cx="2292392" cy="675278"/>
          </a:xfrm>
          <a:prstGeom prst="rect">
            <a:avLst/>
          </a:prstGeom>
        </p:spPr>
      </p:pic>
      <p:pic>
        <p:nvPicPr>
          <p:cNvPr id="3" name="Picture 2">
            <a:extLst>
              <a:ext uri="{FF2B5EF4-FFF2-40B4-BE49-F238E27FC236}">
                <a16:creationId xmlns:a16="http://schemas.microsoft.com/office/drawing/2014/main" id="{6C11CDE3-307E-9E5E-5FFD-0CC337441740}"/>
              </a:ext>
            </a:extLst>
          </p:cNvPr>
          <p:cNvPicPr>
            <a:picLocks noChangeAspect="1"/>
          </p:cNvPicPr>
          <p:nvPr/>
        </p:nvPicPr>
        <p:blipFill>
          <a:blip r:embed="rId6"/>
          <a:stretch>
            <a:fillRect/>
          </a:stretch>
        </p:blipFill>
        <p:spPr>
          <a:xfrm>
            <a:off x="4844213" y="5129814"/>
            <a:ext cx="2354589" cy="470918"/>
          </a:xfrm>
          <a:prstGeom prst="rect">
            <a:avLst/>
          </a:prstGeom>
        </p:spPr>
      </p:pic>
      <p:pic>
        <p:nvPicPr>
          <p:cNvPr id="4" name="Picture 3">
            <a:extLst>
              <a:ext uri="{FF2B5EF4-FFF2-40B4-BE49-F238E27FC236}">
                <a16:creationId xmlns:a16="http://schemas.microsoft.com/office/drawing/2014/main" id="{1119447E-01A4-3F7D-09A7-30E77F533030}"/>
              </a:ext>
            </a:extLst>
          </p:cNvPr>
          <p:cNvPicPr>
            <a:picLocks noChangeAspect="1"/>
          </p:cNvPicPr>
          <p:nvPr/>
        </p:nvPicPr>
        <p:blipFill>
          <a:blip r:embed="rId7"/>
          <a:stretch>
            <a:fillRect/>
          </a:stretch>
        </p:blipFill>
        <p:spPr>
          <a:xfrm>
            <a:off x="7847502" y="4954803"/>
            <a:ext cx="2025834" cy="764130"/>
          </a:xfrm>
          <a:prstGeom prst="rect">
            <a:avLst/>
          </a:prstGeom>
        </p:spPr>
      </p:pic>
      <p:pic>
        <p:nvPicPr>
          <p:cNvPr id="5" name="Picture 4">
            <a:extLst>
              <a:ext uri="{FF2B5EF4-FFF2-40B4-BE49-F238E27FC236}">
                <a16:creationId xmlns:a16="http://schemas.microsoft.com/office/drawing/2014/main" id="{592D76C8-25F8-44B8-9993-3BD165124336}"/>
              </a:ext>
            </a:extLst>
          </p:cNvPr>
          <p:cNvPicPr>
            <a:picLocks noChangeAspect="1"/>
          </p:cNvPicPr>
          <p:nvPr/>
        </p:nvPicPr>
        <p:blipFill>
          <a:blip r:embed="rId8"/>
          <a:stretch>
            <a:fillRect/>
          </a:stretch>
        </p:blipFill>
        <p:spPr>
          <a:xfrm>
            <a:off x="10756847" y="5011014"/>
            <a:ext cx="2016950" cy="844098"/>
          </a:xfrm>
          <a:prstGeom prst="rect">
            <a:avLst/>
          </a:prstGeom>
        </p:spPr>
      </p:pic>
      <p:pic>
        <p:nvPicPr>
          <p:cNvPr id="6" name="Picture 5">
            <a:extLst>
              <a:ext uri="{FF2B5EF4-FFF2-40B4-BE49-F238E27FC236}">
                <a16:creationId xmlns:a16="http://schemas.microsoft.com/office/drawing/2014/main" id="{03A07F5E-3734-C9C3-EA95-249D80FDC0A5}"/>
              </a:ext>
            </a:extLst>
          </p:cNvPr>
          <p:cNvPicPr>
            <a:picLocks noChangeAspect="1"/>
          </p:cNvPicPr>
          <p:nvPr/>
        </p:nvPicPr>
        <p:blipFill>
          <a:blip r:embed="rId9"/>
          <a:stretch>
            <a:fillRect/>
          </a:stretch>
        </p:blipFill>
        <p:spPr>
          <a:xfrm>
            <a:off x="13335000" y="4840056"/>
            <a:ext cx="2016950" cy="870754"/>
          </a:xfrm>
          <a:prstGeom prst="rect">
            <a:avLst/>
          </a:prstGeom>
        </p:spPr>
      </p:pic>
      <p:sp>
        <p:nvSpPr>
          <p:cNvPr id="7" name="Freeform 14">
            <a:extLst>
              <a:ext uri="{FF2B5EF4-FFF2-40B4-BE49-F238E27FC236}">
                <a16:creationId xmlns:a16="http://schemas.microsoft.com/office/drawing/2014/main" id="{D1BB7B67-83E5-FAF4-F7C1-CEECFE5F973C}"/>
              </a:ext>
            </a:extLst>
          </p:cNvPr>
          <p:cNvSpPr/>
          <p:nvPr/>
        </p:nvSpPr>
        <p:spPr>
          <a:xfrm>
            <a:off x="6890" y="7200900"/>
            <a:ext cx="3726910" cy="30861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8170" b="-9706"/>
            </a:stretch>
          </a:blipFill>
          <a:ln cap="sq">
            <a:noFill/>
            <a:prstDash val="solid"/>
            <a:miter/>
          </a:ln>
        </p:spPr>
      </p:sp>
      <p:sp>
        <p:nvSpPr>
          <p:cNvPr id="8" name="Freeform 26">
            <a:extLst>
              <a:ext uri="{FF2B5EF4-FFF2-40B4-BE49-F238E27FC236}">
                <a16:creationId xmlns:a16="http://schemas.microsoft.com/office/drawing/2014/main" id="{62FC479C-B50B-FE45-F513-986DBA8968B3}"/>
              </a:ext>
            </a:extLst>
          </p:cNvPr>
          <p:cNvSpPr/>
          <p:nvPr/>
        </p:nvSpPr>
        <p:spPr>
          <a:xfrm flipH="1" flipV="1">
            <a:off x="15047377" y="0"/>
            <a:ext cx="3240622" cy="3442442"/>
          </a:xfrm>
          <a:custGeom>
            <a:avLst/>
            <a:gdLst/>
            <a:ahLst/>
            <a:cxnLst/>
            <a:rect l="l" t="t" r="r" b="b"/>
            <a:pathLst>
              <a:path w="4114800" h="4114800">
                <a:moveTo>
                  <a:pt x="4114800" y="4114800"/>
                </a:moveTo>
                <a:lnTo>
                  <a:pt x="0" y="4114800"/>
                </a:lnTo>
                <a:lnTo>
                  <a:pt x="0" y="0"/>
                </a:lnTo>
                <a:lnTo>
                  <a:pt x="4114800" y="0"/>
                </a:lnTo>
                <a:lnTo>
                  <a:pt x="4114800" y="4114800"/>
                </a:lnTo>
                <a:close/>
              </a:path>
            </a:pathLst>
          </a:custGeom>
          <a:blipFill>
            <a:blip r:embed="rId10">
              <a:extLst>
                <a:ext uri="{96DAC541-7B7A-43D3-8B79-37D633B846F1}">
                  <asvg:svgBlip xmlns:asvg="http://schemas.microsoft.com/office/drawing/2016/SVG/main" r:embed="rId11"/>
                </a:ext>
              </a:extLst>
            </a:blip>
            <a:stretch>
              <a:fillRect l="-13343" b="-11471"/>
            </a:stretch>
          </a:blipFill>
          <a:ln cap="sq">
            <a:noFill/>
            <a:prstDash val="solid"/>
            <a:miter/>
          </a:ln>
        </p:spPr>
      </p:sp>
    </p:spTree>
    <p:extLst>
      <p:ext uri="{BB962C8B-B14F-4D97-AF65-F5344CB8AC3E}">
        <p14:creationId xmlns:p14="http://schemas.microsoft.com/office/powerpoint/2010/main" val="3686000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C7F9E-60EF-DE46-FFB7-F23364DABF1C}"/>
            </a:ext>
          </a:extLst>
        </p:cNvPr>
        <p:cNvGrpSpPr/>
        <p:nvPr/>
      </p:nvGrpSpPr>
      <p:grpSpPr>
        <a:xfrm>
          <a:off x="0" y="0"/>
          <a:ext cx="0" cy="0"/>
          <a:chOff x="0" y="0"/>
          <a:chExt cx="0" cy="0"/>
        </a:xfrm>
      </p:grpSpPr>
      <p:sp>
        <p:nvSpPr>
          <p:cNvPr id="25" name="Freeform 25">
            <a:extLst>
              <a:ext uri="{FF2B5EF4-FFF2-40B4-BE49-F238E27FC236}">
                <a16:creationId xmlns:a16="http://schemas.microsoft.com/office/drawing/2014/main" id="{64D83607-97E1-E722-2227-21B9C81220AC}"/>
              </a:ext>
            </a:extLst>
          </p:cNvPr>
          <p:cNvSpPr/>
          <p:nvPr/>
        </p:nvSpPr>
        <p:spPr>
          <a:xfrm rot="-5400000" flipV="1">
            <a:off x="12751933" y="4750934"/>
            <a:ext cx="5738133" cy="5334000"/>
          </a:xfrm>
          <a:custGeom>
            <a:avLst/>
            <a:gdLst/>
            <a:ahLst/>
            <a:cxnLst/>
            <a:rect l="l" t="t" r="r" b="b"/>
            <a:pathLst>
              <a:path w="6157558" h="6157558">
                <a:moveTo>
                  <a:pt x="0" y="6157558"/>
                </a:moveTo>
                <a:lnTo>
                  <a:pt x="6157558" y="6157558"/>
                </a:lnTo>
                <a:lnTo>
                  <a:pt x="6157558" y="0"/>
                </a:lnTo>
                <a:lnTo>
                  <a:pt x="0" y="0"/>
                </a:lnTo>
                <a:lnTo>
                  <a:pt x="0" y="6157558"/>
                </a:lnTo>
                <a:close/>
              </a:path>
            </a:pathLst>
          </a:custGeom>
          <a:blipFill>
            <a:blip r:embed="rId3">
              <a:extLst>
                <a:ext uri="{96DAC541-7B7A-43D3-8B79-37D633B846F1}">
                  <asvg:svgBlip xmlns:asvg="http://schemas.microsoft.com/office/drawing/2016/SVG/main" r:embed="rId4"/>
                </a:ext>
              </a:extLst>
            </a:blip>
            <a:stretch>
              <a:fillRect l="-7310" t="-15440" r="1"/>
            </a:stretch>
          </a:blipFill>
        </p:spPr>
      </p:sp>
      <p:sp>
        <p:nvSpPr>
          <p:cNvPr id="3" name="Freeform 3">
            <a:extLst>
              <a:ext uri="{FF2B5EF4-FFF2-40B4-BE49-F238E27FC236}">
                <a16:creationId xmlns:a16="http://schemas.microsoft.com/office/drawing/2014/main" id="{2FAF7CBA-C23C-73B4-2E2C-28A7B513EADB}"/>
              </a:ext>
            </a:extLst>
          </p:cNvPr>
          <p:cNvSpPr/>
          <p:nvPr/>
        </p:nvSpPr>
        <p:spPr>
          <a:xfrm rot="-5400000" flipH="1">
            <a:off x="14613" y="-14614"/>
            <a:ext cx="5293231" cy="5322458"/>
          </a:xfrm>
          <a:custGeom>
            <a:avLst/>
            <a:gdLst/>
            <a:ahLst/>
            <a:cxnLst/>
            <a:rect l="l" t="t" r="r" b="b"/>
            <a:pathLst>
              <a:path w="6157558" h="6157558">
                <a:moveTo>
                  <a:pt x="6157558" y="0"/>
                </a:moveTo>
                <a:lnTo>
                  <a:pt x="0" y="0"/>
                </a:lnTo>
                <a:lnTo>
                  <a:pt x="0" y="6157557"/>
                </a:lnTo>
                <a:lnTo>
                  <a:pt x="6157558" y="6157557"/>
                </a:lnTo>
                <a:lnTo>
                  <a:pt x="6157558" y="0"/>
                </a:lnTo>
                <a:close/>
              </a:path>
            </a:pathLst>
          </a:custGeom>
          <a:blipFill>
            <a:blip r:embed="rId3">
              <a:extLst>
                <a:ext uri="{96DAC541-7B7A-43D3-8B79-37D633B846F1}">
                  <asvg:svgBlip xmlns:asvg="http://schemas.microsoft.com/office/drawing/2016/SVG/main" r:embed="rId4"/>
                </a:ext>
              </a:extLst>
            </a:blip>
            <a:stretch>
              <a:fillRect l="-16328" t="-15690" r="-1"/>
            </a:stretch>
          </a:blipFill>
        </p:spPr>
      </p:sp>
      <p:sp>
        <p:nvSpPr>
          <p:cNvPr id="26" name="TextBox 2">
            <a:extLst>
              <a:ext uri="{FF2B5EF4-FFF2-40B4-BE49-F238E27FC236}">
                <a16:creationId xmlns:a16="http://schemas.microsoft.com/office/drawing/2014/main" id="{27E9BE75-D56E-1D9E-F29A-6EE97044E12B}"/>
              </a:ext>
            </a:extLst>
          </p:cNvPr>
          <p:cNvSpPr txBox="1"/>
          <p:nvPr/>
        </p:nvSpPr>
        <p:spPr>
          <a:xfrm>
            <a:off x="2260505" y="3688460"/>
            <a:ext cx="13766990" cy="1846659"/>
          </a:xfrm>
          <a:prstGeom prst="rect">
            <a:avLst/>
          </a:prstGeom>
        </p:spPr>
        <p:txBody>
          <a:bodyPr lIns="0" tIns="0" rIns="0" bIns="0" rtlCol="0" anchor="t">
            <a:spAutoFit/>
          </a:bodyPr>
          <a:lstStyle/>
          <a:p>
            <a:pPr algn="ctr">
              <a:lnSpc>
                <a:spcPts val="7150"/>
              </a:lnSpc>
            </a:pPr>
            <a:r>
              <a:rPr lang="en-US" sz="6000" b="1" dirty="0">
                <a:solidFill>
                  <a:srgbClr val="034383"/>
                </a:solidFill>
                <a:latin typeface="RoBOTO" panose="02000000000000000000" pitchFamily="2" charset="0"/>
                <a:ea typeface="RoBOTO" panose="02000000000000000000" pitchFamily="2" charset="0"/>
                <a:cs typeface="RoBOTO" panose="02000000000000000000" pitchFamily="2" charset="0"/>
                <a:sym typeface="Ubuntu Bold"/>
              </a:rPr>
              <a:t>What is gender equality and why should it be on the SMEs’ agenda?</a:t>
            </a:r>
          </a:p>
        </p:txBody>
      </p:sp>
      <p:pic>
        <p:nvPicPr>
          <p:cNvPr id="29" name="Imagen 11">
            <a:extLst>
              <a:ext uri="{FF2B5EF4-FFF2-40B4-BE49-F238E27FC236}">
                <a16:creationId xmlns:a16="http://schemas.microsoft.com/office/drawing/2014/main" id="{17D0B540-B282-46A6-7222-FD52BC3D2748}"/>
              </a:ext>
            </a:extLst>
          </p:cNvPr>
          <p:cNvPicPr>
            <a:picLocks noChangeAspect="1"/>
          </p:cNvPicPr>
          <p:nvPr/>
        </p:nvPicPr>
        <p:blipFill>
          <a:blip r:embed="rId5"/>
          <a:srcRect/>
          <a:stretch/>
        </p:blipFill>
        <p:spPr>
          <a:xfrm>
            <a:off x="729615" y="9414836"/>
            <a:ext cx="1530890" cy="375090"/>
          </a:xfrm>
          <a:prstGeom prst="rect">
            <a:avLst/>
          </a:prstGeom>
        </p:spPr>
      </p:pic>
      <p:pic>
        <p:nvPicPr>
          <p:cNvPr id="30" name="Imagen 16">
            <a:extLst>
              <a:ext uri="{FF2B5EF4-FFF2-40B4-BE49-F238E27FC236}">
                <a16:creationId xmlns:a16="http://schemas.microsoft.com/office/drawing/2014/main" id="{D9CB1CB4-0D6B-3274-7F2E-3297F1FFC701}"/>
              </a:ext>
            </a:extLst>
          </p:cNvPr>
          <p:cNvPicPr>
            <a:picLocks noChangeAspect="1"/>
          </p:cNvPicPr>
          <p:nvPr/>
        </p:nvPicPr>
        <p:blipFill>
          <a:blip r:embed="rId6"/>
          <a:srcRect/>
          <a:stretch/>
        </p:blipFill>
        <p:spPr>
          <a:xfrm>
            <a:off x="15925800" y="9414836"/>
            <a:ext cx="1851276" cy="388388"/>
          </a:xfrm>
          <a:prstGeom prst="rect">
            <a:avLst/>
          </a:prstGeom>
        </p:spPr>
      </p:pic>
    </p:spTree>
    <p:extLst>
      <p:ext uri="{BB962C8B-B14F-4D97-AF65-F5344CB8AC3E}">
        <p14:creationId xmlns:p14="http://schemas.microsoft.com/office/powerpoint/2010/main" val="1154144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6599E-1367-4D85-9000-376ED2F88E89}"/>
            </a:ext>
          </a:extLst>
        </p:cNvPr>
        <p:cNvGrpSpPr/>
        <p:nvPr/>
      </p:nvGrpSpPr>
      <p:grpSpPr>
        <a:xfrm>
          <a:off x="0" y="0"/>
          <a:ext cx="0" cy="0"/>
          <a:chOff x="0" y="0"/>
          <a:chExt cx="0" cy="0"/>
        </a:xfrm>
      </p:grpSpPr>
      <p:pic>
        <p:nvPicPr>
          <p:cNvPr id="29" name="Imagen 11">
            <a:extLst>
              <a:ext uri="{FF2B5EF4-FFF2-40B4-BE49-F238E27FC236}">
                <a16:creationId xmlns:a16="http://schemas.microsoft.com/office/drawing/2014/main" id="{1E1038D8-65CC-721A-9BE3-2A24BC61EEBD}"/>
              </a:ext>
            </a:extLst>
          </p:cNvPr>
          <p:cNvPicPr>
            <a:picLocks noChangeAspect="1"/>
          </p:cNvPicPr>
          <p:nvPr/>
        </p:nvPicPr>
        <p:blipFill>
          <a:blip r:embed="rId3"/>
          <a:srcRect/>
          <a:stretch/>
        </p:blipFill>
        <p:spPr>
          <a:xfrm>
            <a:off x="510924" y="9482520"/>
            <a:ext cx="1530890" cy="375090"/>
          </a:xfrm>
          <a:prstGeom prst="rect">
            <a:avLst/>
          </a:prstGeom>
        </p:spPr>
      </p:pic>
      <p:pic>
        <p:nvPicPr>
          <p:cNvPr id="30" name="Imagen 16">
            <a:extLst>
              <a:ext uri="{FF2B5EF4-FFF2-40B4-BE49-F238E27FC236}">
                <a16:creationId xmlns:a16="http://schemas.microsoft.com/office/drawing/2014/main" id="{66B32416-4D49-9967-A50D-B0B410464052}"/>
              </a:ext>
            </a:extLst>
          </p:cNvPr>
          <p:cNvPicPr>
            <a:picLocks noChangeAspect="1"/>
          </p:cNvPicPr>
          <p:nvPr/>
        </p:nvPicPr>
        <p:blipFill>
          <a:blip r:embed="rId4"/>
          <a:srcRect/>
          <a:stretch/>
        </p:blipFill>
        <p:spPr>
          <a:xfrm>
            <a:off x="15925800" y="9414836"/>
            <a:ext cx="1851276" cy="388388"/>
          </a:xfrm>
          <a:prstGeom prst="rect">
            <a:avLst/>
          </a:prstGeom>
        </p:spPr>
      </p:pic>
      <p:sp>
        <p:nvSpPr>
          <p:cNvPr id="2" name="Ellipse 1">
            <a:extLst>
              <a:ext uri="{FF2B5EF4-FFF2-40B4-BE49-F238E27FC236}">
                <a16:creationId xmlns:a16="http://schemas.microsoft.com/office/drawing/2014/main" id="{E8AD50E6-69CD-617A-904B-353C11074EE3}"/>
              </a:ext>
            </a:extLst>
          </p:cNvPr>
          <p:cNvSpPr/>
          <p:nvPr/>
        </p:nvSpPr>
        <p:spPr>
          <a:xfrm>
            <a:off x="4419858" y="3886155"/>
            <a:ext cx="2048048" cy="1891800"/>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fr-FR" sz="2400" b="1" dirty="0" err="1">
                <a:latin typeface="Roboto" panose="02000000000000000000" pitchFamily="2" charset="0"/>
                <a:ea typeface="Roboto" panose="02000000000000000000" pitchFamily="2" charset="0"/>
                <a:cs typeface="Roboto" panose="02000000000000000000" pitchFamily="2" charset="0"/>
              </a:rPr>
              <a:t>Equal</a:t>
            </a:r>
            <a:r>
              <a:rPr lang="fr-FR" sz="2400" b="1" dirty="0">
                <a:latin typeface="Roboto" panose="02000000000000000000" pitchFamily="2" charset="0"/>
                <a:ea typeface="Roboto" panose="02000000000000000000" pitchFamily="2" charset="0"/>
                <a:cs typeface="Roboto" panose="02000000000000000000" pitchFamily="2" charset="0"/>
              </a:rPr>
              <a:t> </a:t>
            </a:r>
            <a:r>
              <a:rPr lang="fr-FR" sz="2400" b="1" dirty="0" err="1">
                <a:latin typeface="Roboto" panose="02000000000000000000" pitchFamily="2" charset="0"/>
                <a:ea typeface="Roboto" panose="02000000000000000000" pitchFamily="2" charset="0"/>
                <a:cs typeface="Roboto" panose="02000000000000000000" pitchFamily="2" charset="0"/>
              </a:rPr>
              <a:t>pay</a:t>
            </a:r>
            <a:endParaRPr lang="fr-FR" sz="2400" b="1" dirty="0">
              <a:latin typeface="Roboto" panose="02000000000000000000" pitchFamily="2" charset="0"/>
              <a:ea typeface="Roboto" panose="02000000000000000000" pitchFamily="2" charset="0"/>
              <a:cs typeface="Roboto" panose="02000000000000000000" pitchFamily="2" charset="0"/>
            </a:endParaRPr>
          </a:p>
        </p:txBody>
      </p:sp>
      <p:grpSp>
        <p:nvGrpSpPr>
          <p:cNvPr id="13" name="Groupe 12">
            <a:extLst>
              <a:ext uri="{FF2B5EF4-FFF2-40B4-BE49-F238E27FC236}">
                <a16:creationId xmlns:a16="http://schemas.microsoft.com/office/drawing/2014/main" id="{4AA9344D-55CB-84E2-CF22-A6A9E1406072}"/>
              </a:ext>
            </a:extLst>
          </p:cNvPr>
          <p:cNvGrpSpPr/>
          <p:nvPr/>
        </p:nvGrpSpPr>
        <p:grpSpPr>
          <a:xfrm>
            <a:off x="1420567" y="6295531"/>
            <a:ext cx="15047715" cy="1946971"/>
            <a:chOff x="2041814" y="6806864"/>
            <a:chExt cx="15047715" cy="1946971"/>
          </a:xfrm>
        </p:grpSpPr>
        <p:sp>
          <p:nvSpPr>
            <p:cNvPr id="4" name="Ellipse 3">
              <a:extLst>
                <a:ext uri="{FF2B5EF4-FFF2-40B4-BE49-F238E27FC236}">
                  <a16:creationId xmlns:a16="http://schemas.microsoft.com/office/drawing/2014/main" id="{F14AA9CB-9B48-C375-AD0A-94F0C77CD357}"/>
                </a:ext>
              </a:extLst>
            </p:cNvPr>
            <p:cNvSpPr/>
            <p:nvPr/>
          </p:nvSpPr>
          <p:spPr>
            <a:xfrm>
              <a:off x="2041814" y="6806864"/>
              <a:ext cx="2155039" cy="1944615"/>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FR" sz="2400" b="1" dirty="0" err="1">
                  <a:latin typeface="Roboto" panose="02000000000000000000" pitchFamily="2" charset="0"/>
                  <a:ea typeface="Roboto" panose="02000000000000000000" pitchFamily="2" charset="0"/>
                  <a:cs typeface="Roboto" panose="02000000000000000000" pitchFamily="2" charset="0"/>
                </a:rPr>
                <a:t>Hiring</a:t>
              </a:r>
              <a:endParaRPr lang="fr-FR" sz="2400" b="1" dirty="0">
                <a:latin typeface="Roboto" panose="02000000000000000000" pitchFamily="2" charset="0"/>
                <a:ea typeface="Roboto" panose="02000000000000000000" pitchFamily="2" charset="0"/>
                <a:cs typeface="Roboto" panose="02000000000000000000" pitchFamily="2" charset="0"/>
              </a:endParaRPr>
            </a:p>
          </p:txBody>
        </p:sp>
        <p:sp>
          <p:nvSpPr>
            <p:cNvPr id="5" name="Ellipse 4">
              <a:extLst>
                <a:ext uri="{FF2B5EF4-FFF2-40B4-BE49-F238E27FC236}">
                  <a16:creationId xmlns:a16="http://schemas.microsoft.com/office/drawing/2014/main" id="{94B00811-2D40-5F65-5B49-39B632927768}"/>
                </a:ext>
              </a:extLst>
            </p:cNvPr>
            <p:cNvSpPr/>
            <p:nvPr/>
          </p:nvSpPr>
          <p:spPr>
            <a:xfrm>
              <a:off x="4463172" y="6806865"/>
              <a:ext cx="2155039" cy="1946970"/>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fr-FR" sz="2400" b="1" dirty="0">
                  <a:latin typeface="Roboto" panose="02000000000000000000" pitchFamily="2" charset="0"/>
                  <a:ea typeface="Roboto" panose="02000000000000000000" pitchFamily="2" charset="0"/>
                  <a:cs typeface="Roboto" panose="02000000000000000000" pitchFamily="2" charset="0"/>
                </a:rPr>
                <a:t>Access to training</a:t>
              </a:r>
            </a:p>
          </p:txBody>
        </p:sp>
        <p:sp>
          <p:nvSpPr>
            <p:cNvPr id="6" name="Ellipse 5">
              <a:extLst>
                <a:ext uri="{FF2B5EF4-FFF2-40B4-BE49-F238E27FC236}">
                  <a16:creationId xmlns:a16="http://schemas.microsoft.com/office/drawing/2014/main" id="{5B833637-6211-8A57-E4F0-AE9EDF9B5375}"/>
                </a:ext>
              </a:extLst>
            </p:cNvPr>
            <p:cNvSpPr/>
            <p:nvPr/>
          </p:nvSpPr>
          <p:spPr>
            <a:xfrm>
              <a:off x="9645046" y="6809220"/>
              <a:ext cx="2121172" cy="1944614"/>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lIns="0" rIns="0" rtlCol="0" anchor="ctr"/>
            <a:lstStyle/>
            <a:p>
              <a:pPr algn="ctr"/>
              <a:r>
                <a:rPr lang="fr-FR" sz="2400" b="1" dirty="0" err="1">
                  <a:latin typeface="Roboto" panose="02000000000000000000" pitchFamily="2" charset="0"/>
                  <a:ea typeface="Roboto" panose="02000000000000000000" pitchFamily="2" charset="0"/>
                  <a:cs typeface="Roboto" panose="02000000000000000000" pitchFamily="2" charset="0"/>
                </a:rPr>
                <a:t>Working</a:t>
              </a:r>
              <a:r>
                <a:rPr lang="fr-FR" sz="2400" b="1" dirty="0">
                  <a:latin typeface="Roboto" panose="02000000000000000000" pitchFamily="2" charset="0"/>
                  <a:ea typeface="Roboto" panose="02000000000000000000" pitchFamily="2" charset="0"/>
                  <a:cs typeface="Roboto" panose="02000000000000000000" pitchFamily="2" charset="0"/>
                </a:rPr>
                <a:t> conditions</a:t>
              </a:r>
            </a:p>
          </p:txBody>
        </p:sp>
        <p:sp>
          <p:nvSpPr>
            <p:cNvPr id="7" name="Ellipse 6">
              <a:extLst>
                <a:ext uri="{FF2B5EF4-FFF2-40B4-BE49-F238E27FC236}">
                  <a16:creationId xmlns:a16="http://schemas.microsoft.com/office/drawing/2014/main" id="{35230C3F-D4B7-22EE-73EC-F21077621623}"/>
                </a:ext>
              </a:extLst>
            </p:cNvPr>
            <p:cNvSpPr/>
            <p:nvPr/>
          </p:nvSpPr>
          <p:spPr>
            <a:xfrm>
              <a:off x="14758972" y="6809220"/>
              <a:ext cx="2330557" cy="1942259"/>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algn="ctr"/>
              <a:r>
                <a:rPr lang="fr-FR" sz="2400" b="1" dirty="0" err="1">
                  <a:latin typeface="Roboto" panose="02000000000000000000" pitchFamily="2" charset="0"/>
                  <a:ea typeface="Roboto" panose="02000000000000000000" pitchFamily="2" charset="0"/>
                  <a:cs typeface="Roboto" panose="02000000000000000000" pitchFamily="2" charset="0"/>
                </a:rPr>
                <a:t>Career</a:t>
              </a:r>
              <a:r>
                <a:rPr lang="fr-FR" sz="2400" b="1" dirty="0">
                  <a:latin typeface="Roboto" panose="02000000000000000000" pitchFamily="2" charset="0"/>
                  <a:ea typeface="Roboto" panose="02000000000000000000" pitchFamily="2" charset="0"/>
                  <a:cs typeface="Roboto" panose="02000000000000000000" pitchFamily="2" charset="0"/>
                </a:rPr>
                <a:t> progression</a:t>
              </a:r>
            </a:p>
          </p:txBody>
        </p:sp>
        <p:sp>
          <p:nvSpPr>
            <p:cNvPr id="8" name="Ellipse 7">
              <a:extLst>
                <a:ext uri="{FF2B5EF4-FFF2-40B4-BE49-F238E27FC236}">
                  <a16:creationId xmlns:a16="http://schemas.microsoft.com/office/drawing/2014/main" id="{19EDD3C5-D5BA-9385-E7E0-F7919E588EC2}"/>
                </a:ext>
              </a:extLst>
            </p:cNvPr>
            <p:cNvSpPr/>
            <p:nvPr/>
          </p:nvSpPr>
          <p:spPr>
            <a:xfrm>
              <a:off x="12202009" y="6811574"/>
              <a:ext cx="2121172" cy="194226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400" b="1" dirty="0">
                  <a:latin typeface="Roboto" panose="02000000000000000000" pitchFamily="2" charset="0"/>
                  <a:ea typeface="Roboto" panose="02000000000000000000" pitchFamily="2" charset="0"/>
                  <a:cs typeface="Roboto" panose="02000000000000000000" pitchFamily="2" charset="0"/>
                </a:rPr>
                <a:t>Health and safety at work</a:t>
              </a:r>
              <a:endParaRPr lang="fr-FR" sz="2400" b="1" dirty="0">
                <a:latin typeface="Roboto" panose="02000000000000000000" pitchFamily="2" charset="0"/>
                <a:ea typeface="Roboto" panose="02000000000000000000" pitchFamily="2" charset="0"/>
                <a:cs typeface="Roboto" panose="02000000000000000000" pitchFamily="2" charset="0"/>
              </a:endParaRPr>
            </a:p>
          </p:txBody>
        </p:sp>
        <p:sp>
          <p:nvSpPr>
            <p:cNvPr id="9" name="Ellipse 8">
              <a:extLst>
                <a:ext uri="{FF2B5EF4-FFF2-40B4-BE49-F238E27FC236}">
                  <a16:creationId xmlns:a16="http://schemas.microsoft.com/office/drawing/2014/main" id="{6D88DAB2-D754-30AD-6934-DC594B956902}"/>
                </a:ext>
              </a:extLst>
            </p:cNvPr>
            <p:cNvSpPr/>
            <p:nvPr/>
          </p:nvSpPr>
          <p:spPr>
            <a:xfrm>
              <a:off x="6974453" y="6806864"/>
              <a:ext cx="2147376" cy="194461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latin typeface="Roboto" panose="02000000000000000000" pitchFamily="2" charset="0"/>
                  <a:ea typeface="Roboto" panose="02000000000000000000" pitchFamily="2" charset="0"/>
                  <a:cs typeface="Roboto" panose="02000000000000000000" pitchFamily="2" charset="0"/>
                </a:rPr>
                <a:t>Work-life balance</a:t>
              </a:r>
              <a:endParaRPr lang="fr-FR" sz="2400" b="1" dirty="0">
                <a:latin typeface="Roboto" panose="02000000000000000000" pitchFamily="2" charset="0"/>
                <a:ea typeface="Roboto" panose="02000000000000000000" pitchFamily="2" charset="0"/>
                <a:cs typeface="Roboto" panose="02000000000000000000" pitchFamily="2" charset="0"/>
              </a:endParaRPr>
            </a:p>
          </p:txBody>
        </p:sp>
      </p:grpSp>
      <p:sp>
        <p:nvSpPr>
          <p:cNvPr id="24" name="TextBox 24">
            <a:extLst>
              <a:ext uri="{FF2B5EF4-FFF2-40B4-BE49-F238E27FC236}">
                <a16:creationId xmlns:a16="http://schemas.microsoft.com/office/drawing/2014/main" id="{630C3E2A-B5EB-2E1D-DF5E-189916B85970}"/>
              </a:ext>
            </a:extLst>
          </p:cNvPr>
          <p:cNvSpPr txBox="1"/>
          <p:nvPr/>
        </p:nvSpPr>
        <p:spPr>
          <a:xfrm>
            <a:off x="1819718" y="1040953"/>
            <a:ext cx="14873854" cy="8043869"/>
          </a:xfrm>
          <a:prstGeom prst="rect">
            <a:avLst/>
          </a:prstGeom>
        </p:spPr>
        <p:txBody>
          <a:bodyPr wrap="square" lIns="0" tIns="0" rIns="0" bIns="0" rtlCol="0" anchor="t">
            <a:spAutoFit/>
          </a:bodyPr>
          <a:lstStyle/>
          <a:p>
            <a:pPr algn="ctr">
              <a:lnSpc>
                <a:spcPts val="3500"/>
              </a:lnSpc>
            </a:pPr>
            <a:r>
              <a:rPr lang="en-US" sz="4400" b="1" dirty="0">
                <a:solidFill>
                  <a:srgbClr val="034383"/>
                </a:solidFill>
                <a:latin typeface="RoBOTO" panose="02000000000000000000" pitchFamily="2" charset="0"/>
                <a:ea typeface="RoBOTO" panose="02000000000000000000" pitchFamily="2" charset="0"/>
                <a:cs typeface="RoBOTO" panose="02000000000000000000" pitchFamily="2" charset="0"/>
                <a:sym typeface="Open Sans 1"/>
              </a:rPr>
              <a:t>What is Gender equality at work ? </a:t>
            </a:r>
          </a:p>
          <a:p>
            <a:pPr algn="just">
              <a:lnSpc>
                <a:spcPts val="3500"/>
              </a:lnSpc>
            </a:pPr>
            <a:endParaRPr lang="en-US" sz="2000" b="1"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endParaRPr>
          </a:p>
          <a:p>
            <a:pPr algn="just">
              <a:lnSpc>
                <a:spcPts val="3500"/>
              </a:lnSpc>
            </a:pPr>
            <a:endParaRPr lang="en-US" sz="2000" b="1"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endParaRPr>
          </a:p>
          <a:p>
            <a:pPr algn="just">
              <a:lnSpc>
                <a:spcPts val="3500"/>
              </a:lnSpc>
            </a:pPr>
            <a:r>
              <a:rPr lang="en-US" sz="2400" b="1"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Equal rights for women and men </a:t>
            </a:r>
            <a:r>
              <a:rPr lang="en-US" sz="24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 </a:t>
            </a:r>
            <a:r>
              <a:rPr lang="en-US" sz="2400" b="1"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a fundamental goal of the European Union</a:t>
            </a:r>
          </a:p>
          <a:p>
            <a:pPr algn="just">
              <a:lnSpc>
                <a:spcPts val="3500"/>
              </a:lnSpc>
            </a:pPr>
            <a:r>
              <a:rPr lang="en-US" sz="2000" dirty="0">
                <a:effectLst/>
                <a:latin typeface="Arial" panose="020B0604020202020204" pitchFamily="34" charset="0"/>
                <a:ea typeface="Roboto" panose="02000000000000000000" pitchFamily="2" charset="0"/>
                <a:cs typeface="Arial" panose="020B0604020202020204" pitchFamily="34" charset="0"/>
              </a:rPr>
              <a:t>	→  </a:t>
            </a:r>
            <a:r>
              <a:rPr lang="en-US" sz="20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a Union where women and men, girls and boys, in all their diversity, are free to pursue their chosen path in life, have 	equal opportunities to thrive, and can equally participate in and lead our society. </a:t>
            </a:r>
          </a:p>
          <a:p>
            <a:pPr algn="just">
              <a:lnSpc>
                <a:spcPts val="3500"/>
              </a:lnSpc>
            </a:pPr>
            <a:endParaRPr lang="en-US" sz="20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endParaRPr>
          </a:p>
          <a:p>
            <a:pPr algn="just">
              <a:lnSpc>
                <a:spcPts val="3500"/>
              </a:lnSpc>
            </a:pPr>
            <a:endParaRPr lang="en-US" sz="20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endParaRPr>
          </a:p>
          <a:p>
            <a:pPr algn="just">
              <a:lnSpc>
                <a:spcPts val="3500"/>
              </a:lnSpc>
            </a:pPr>
            <a:r>
              <a:rPr lang="en-US" sz="2400" b="1"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Gender equality =</a:t>
            </a:r>
            <a:r>
              <a:rPr lang="en-US" sz="24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                                ?       </a:t>
            </a:r>
            <a:r>
              <a:rPr lang="en-US" sz="3200" b="1"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Not only !</a:t>
            </a:r>
            <a:r>
              <a:rPr lang="en-US" sz="2800" b="1"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  </a:t>
            </a:r>
            <a:r>
              <a:rPr lang="en-US" sz="20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It also concerns :   </a:t>
            </a:r>
          </a:p>
          <a:p>
            <a:pPr algn="just">
              <a:lnSpc>
                <a:spcPts val="3500"/>
              </a:lnSpc>
            </a:pPr>
            <a:endParaRPr lang="en-US" sz="20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endParaRPr>
          </a:p>
          <a:p>
            <a:pPr algn="just">
              <a:lnSpc>
                <a:spcPts val="3500"/>
              </a:lnSpc>
            </a:pPr>
            <a:endParaRPr lang="en-US" sz="20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endParaRPr>
          </a:p>
          <a:p>
            <a:pPr algn="just">
              <a:lnSpc>
                <a:spcPts val="3500"/>
              </a:lnSpc>
            </a:pPr>
            <a:endParaRPr lang="en-US" sz="24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endParaRPr>
          </a:p>
          <a:p>
            <a:pPr algn="just">
              <a:lnSpc>
                <a:spcPts val="3500"/>
              </a:lnSpc>
            </a:pPr>
            <a:endParaRPr lang="en-US" sz="24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endParaRPr>
          </a:p>
          <a:p>
            <a:pPr algn="just">
              <a:lnSpc>
                <a:spcPts val="3500"/>
              </a:lnSpc>
            </a:pPr>
            <a:endParaRPr lang="en-US" sz="24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endParaRPr>
          </a:p>
          <a:p>
            <a:pPr algn="just">
              <a:lnSpc>
                <a:spcPts val="3500"/>
              </a:lnSpc>
            </a:pPr>
            <a:endParaRPr lang="en-US" sz="24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endParaRPr>
          </a:p>
          <a:p>
            <a:pPr algn="just">
              <a:lnSpc>
                <a:spcPts val="3500"/>
              </a:lnSpc>
            </a:pPr>
            <a:endParaRPr lang="en-US" sz="24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endParaRPr>
          </a:p>
          <a:p>
            <a:pPr algn="just">
              <a:lnSpc>
                <a:spcPts val="3500"/>
              </a:lnSpc>
            </a:pPr>
            <a:endParaRPr lang="en-US" sz="24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endParaRPr>
          </a:p>
          <a:p>
            <a:pPr algn="just">
              <a:lnSpc>
                <a:spcPts val="3500"/>
              </a:lnSpc>
            </a:pPr>
            <a:r>
              <a:rPr lang="en-US" sz="24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rPr>
              <a:t>If we look at these aspects, other types of inequality can be observed that need to be taken into account.</a:t>
            </a:r>
          </a:p>
        </p:txBody>
      </p:sp>
      <p:sp>
        <p:nvSpPr>
          <p:cNvPr id="14" name="Freeform 14">
            <a:extLst>
              <a:ext uri="{FF2B5EF4-FFF2-40B4-BE49-F238E27FC236}">
                <a16:creationId xmlns:a16="http://schemas.microsoft.com/office/drawing/2014/main" id="{442DF248-1131-7AAB-D420-558F4E7B8780}"/>
              </a:ext>
            </a:extLst>
          </p:cNvPr>
          <p:cNvSpPr/>
          <p:nvPr/>
        </p:nvSpPr>
        <p:spPr>
          <a:xfrm>
            <a:off x="6890" y="7200900"/>
            <a:ext cx="3726910" cy="30861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8170" b="-9706"/>
            </a:stretch>
          </a:blipFill>
          <a:ln cap="sq">
            <a:noFill/>
            <a:prstDash val="solid"/>
            <a:miter/>
          </a:ln>
        </p:spPr>
      </p:sp>
      <p:sp>
        <p:nvSpPr>
          <p:cNvPr id="15" name="Freeform 26">
            <a:extLst>
              <a:ext uri="{FF2B5EF4-FFF2-40B4-BE49-F238E27FC236}">
                <a16:creationId xmlns:a16="http://schemas.microsoft.com/office/drawing/2014/main" id="{B2BEE5EA-2B4A-A4BB-F4AB-0ABF2633B014}"/>
              </a:ext>
            </a:extLst>
          </p:cNvPr>
          <p:cNvSpPr/>
          <p:nvPr/>
        </p:nvSpPr>
        <p:spPr>
          <a:xfrm flipH="1" flipV="1">
            <a:off x="15047377" y="0"/>
            <a:ext cx="3240622" cy="3442442"/>
          </a:xfrm>
          <a:custGeom>
            <a:avLst/>
            <a:gdLst/>
            <a:ahLst/>
            <a:cxnLst/>
            <a:rect l="l" t="t" r="r" b="b"/>
            <a:pathLst>
              <a:path w="4114800" h="4114800">
                <a:moveTo>
                  <a:pt x="4114800" y="4114800"/>
                </a:moveTo>
                <a:lnTo>
                  <a:pt x="0" y="4114800"/>
                </a:lnTo>
                <a:lnTo>
                  <a:pt x="0" y="0"/>
                </a:lnTo>
                <a:lnTo>
                  <a:pt x="4114800" y="0"/>
                </a:lnTo>
                <a:lnTo>
                  <a:pt x="4114800" y="4114800"/>
                </a:lnTo>
                <a:close/>
              </a:path>
            </a:pathLst>
          </a:custGeom>
          <a:blipFill>
            <a:blip r:embed="rId5">
              <a:extLst>
                <a:ext uri="{96DAC541-7B7A-43D3-8B79-37D633B846F1}">
                  <asvg:svgBlip xmlns:asvg="http://schemas.microsoft.com/office/drawing/2016/SVG/main" r:embed="rId6"/>
                </a:ext>
              </a:extLst>
            </a:blip>
            <a:stretch>
              <a:fillRect l="-13343" b="-11471"/>
            </a:stretch>
          </a:blipFill>
          <a:ln cap="sq">
            <a:noFill/>
            <a:prstDash val="solid"/>
            <a:miter/>
          </a:ln>
        </p:spPr>
      </p:sp>
      <p:pic>
        <p:nvPicPr>
          <p:cNvPr id="3" name="Imagen 11">
            <a:extLst>
              <a:ext uri="{FF2B5EF4-FFF2-40B4-BE49-F238E27FC236}">
                <a16:creationId xmlns:a16="http://schemas.microsoft.com/office/drawing/2014/main" id="{78613468-A146-D901-18BE-8D93F372E45D}"/>
              </a:ext>
            </a:extLst>
          </p:cNvPr>
          <p:cNvPicPr>
            <a:picLocks noChangeAspect="1"/>
          </p:cNvPicPr>
          <p:nvPr/>
        </p:nvPicPr>
        <p:blipFill>
          <a:blip r:embed="rId3"/>
          <a:srcRect/>
          <a:stretch/>
        </p:blipFill>
        <p:spPr>
          <a:xfrm>
            <a:off x="152400" y="9609030"/>
            <a:ext cx="1530890" cy="375090"/>
          </a:xfrm>
          <a:prstGeom prst="rect">
            <a:avLst/>
          </a:prstGeom>
        </p:spPr>
      </p:pic>
    </p:spTree>
    <p:extLst>
      <p:ext uri="{BB962C8B-B14F-4D97-AF65-F5344CB8AC3E}">
        <p14:creationId xmlns:p14="http://schemas.microsoft.com/office/powerpoint/2010/main" val="3297007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E9F2C-B309-1825-2F9A-83D7602C5E93}"/>
            </a:ext>
          </a:extLst>
        </p:cNvPr>
        <p:cNvGrpSpPr/>
        <p:nvPr/>
      </p:nvGrpSpPr>
      <p:grpSpPr>
        <a:xfrm>
          <a:off x="0" y="0"/>
          <a:ext cx="0" cy="0"/>
          <a:chOff x="0" y="0"/>
          <a:chExt cx="0" cy="0"/>
        </a:xfrm>
      </p:grpSpPr>
      <p:sp>
        <p:nvSpPr>
          <p:cNvPr id="24" name="TextBox 24">
            <a:extLst>
              <a:ext uri="{FF2B5EF4-FFF2-40B4-BE49-F238E27FC236}">
                <a16:creationId xmlns:a16="http://schemas.microsoft.com/office/drawing/2014/main" id="{CC375A5C-DCF5-0C09-3B63-9FAAA30E119E}"/>
              </a:ext>
            </a:extLst>
          </p:cNvPr>
          <p:cNvSpPr txBox="1"/>
          <p:nvPr/>
        </p:nvSpPr>
        <p:spPr>
          <a:xfrm>
            <a:off x="1558118" y="2300466"/>
            <a:ext cx="14873854" cy="5338000"/>
          </a:xfrm>
          <a:prstGeom prst="rect">
            <a:avLst/>
          </a:prstGeom>
        </p:spPr>
        <p:txBody>
          <a:bodyPr wrap="square" lIns="0" tIns="0" rIns="0" bIns="0" rtlCol="0" anchor="t">
            <a:spAutoFit/>
          </a:bodyPr>
          <a:lstStyle/>
          <a:p>
            <a:pPr marL="342900" indent="-342900" algn="just">
              <a:lnSpc>
                <a:spcPts val="3500"/>
              </a:lnSpc>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sym typeface="Open Sans 1"/>
              </a:rPr>
              <a:t>Hetero-patriarchal binary system assigns specific </a:t>
            </a:r>
            <a:r>
              <a:rPr lang="en-US" sz="2200" b="1" dirty="0">
                <a:latin typeface="RoBOTO" panose="02000000000000000000" pitchFamily="2" charset="0"/>
                <a:ea typeface="RoBOTO" panose="02000000000000000000" pitchFamily="2" charset="0"/>
                <a:cs typeface="RoBOTO" panose="02000000000000000000" pitchFamily="2" charset="0"/>
                <a:sym typeface="Open Sans 1"/>
              </a:rPr>
              <a:t>roles and attributes to men and women</a:t>
            </a:r>
          </a:p>
          <a:p>
            <a:pPr marL="342900" indent="-342900" algn="just">
              <a:lnSpc>
                <a:spcPts val="3500"/>
              </a:lnSpc>
              <a:buFont typeface="Arial" panose="020B0604020202020204" pitchFamily="34" charset="0"/>
              <a:buChar char="•"/>
            </a:pPr>
            <a:endParaRPr lang="en-US" sz="2200" dirty="0">
              <a:latin typeface="RoBOTO" panose="02000000000000000000" pitchFamily="2" charset="0"/>
              <a:ea typeface="RoBOTO" panose="02000000000000000000" pitchFamily="2" charset="0"/>
              <a:cs typeface="RoBOTO" panose="02000000000000000000" pitchFamily="2" charset="0"/>
              <a:sym typeface="Open Sans 1"/>
            </a:endParaRPr>
          </a:p>
          <a:p>
            <a:pPr marL="342900" indent="-342900" algn="just">
              <a:lnSpc>
                <a:spcPts val="3500"/>
              </a:lnSpc>
              <a:buFont typeface="Arial" panose="020B0604020202020204" pitchFamily="34" charset="0"/>
              <a:buChar char="•"/>
            </a:pPr>
            <a:endParaRPr lang="en-US" sz="2200" dirty="0">
              <a:latin typeface="RoBOTO" panose="02000000000000000000" pitchFamily="2" charset="0"/>
              <a:ea typeface="RoBOTO" panose="02000000000000000000" pitchFamily="2" charset="0"/>
              <a:cs typeface="RoBOTO" panose="02000000000000000000" pitchFamily="2" charset="0"/>
              <a:sym typeface="Open Sans 1"/>
            </a:endParaRPr>
          </a:p>
          <a:p>
            <a:pPr marL="342900" indent="-342900" algn="just">
              <a:lnSpc>
                <a:spcPts val="3500"/>
              </a:lnSpc>
              <a:buFont typeface="Arial" panose="020B0604020202020204" pitchFamily="34" charset="0"/>
              <a:buChar char="•"/>
            </a:pPr>
            <a:endParaRPr lang="en-US" sz="2200" dirty="0">
              <a:latin typeface="RoBOTO" panose="02000000000000000000" pitchFamily="2" charset="0"/>
              <a:ea typeface="RoBOTO" panose="02000000000000000000" pitchFamily="2" charset="0"/>
              <a:cs typeface="RoBOTO" panose="02000000000000000000" pitchFamily="2" charset="0"/>
              <a:sym typeface="Open Sans 1"/>
            </a:endParaRPr>
          </a:p>
          <a:p>
            <a:pPr marL="342900" indent="-342900" algn="just">
              <a:lnSpc>
                <a:spcPts val="3500"/>
              </a:lnSpc>
              <a:buFont typeface="Arial" panose="020B0604020202020204" pitchFamily="34" charset="0"/>
              <a:buChar char="•"/>
            </a:pPr>
            <a:endParaRPr lang="en-US" sz="2200" dirty="0">
              <a:latin typeface="RoBOTO" panose="02000000000000000000" pitchFamily="2" charset="0"/>
              <a:ea typeface="RoBOTO" panose="02000000000000000000" pitchFamily="2" charset="0"/>
              <a:cs typeface="RoBOTO" panose="02000000000000000000" pitchFamily="2" charset="0"/>
              <a:sym typeface="Open Sans 1"/>
            </a:endParaRPr>
          </a:p>
          <a:p>
            <a:pPr marL="342900" indent="-342900" algn="just">
              <a:lnSpc>
                <a:spcPts val="3500"/>
              </a:lnSpc>
              <a:buFont typeface="Arial" panose="020B0604020202020204" pitchFamily="34" charset="0"/>
              <a:buChar char="•"/>
            </a:pPr>
            <a:endParaRPr lang="en-US" sz="2200" dirty="0">
              <a:latin typeface="RoBOTO" panose="02000000000000000000" pitchFamily="2" charset="0"/>
              <a:ea typeface="RoBOTO" panose="02000000000000000000" pitchFamily="2" charset="0"/>
              <a:cs typeface="RoBOTO" panose="02000000000000000000" pitchFamily="2" charset="0"/>
              <a:sym typeface="Open Sans 1"/>
            </a:endParaRPr>
          </a:p>
          <a:p>
            <a:pPr marL="342900" indent="-342900" algn="just">
              <a:lnSpc>
                <a:spcPts val="3500"/>
              </a:lnSpc>
              <a:buFont typeface="Arial" panose="020B0604020202020204" pitchFamily="34" charset="0"/>
              <a:buChar char="•"/>
            </a:pPr>
            <a:endParaRPr lang="en-US" sz="2200" dirty="0">
              <a:latin typeface="RoBOTO" panose="02000000000000000000" pitchFamily="2" charset="0"/>
              <a:ea typeface="RoBOTO" panose="02000000000000000000" pitchFamily="2" charset="0"/>
              <a:cs typeface="RoBOTO" panose="02000000000000000000" pitchFamily="2" charset="0"/>
              <a:sym typeface="Open Sans 1"/>
            </a:endParaRPr>
          </a:p>
          <a:p>
            <a:pPr marL="342900" indent="-342900" algn="just">
              <a:lnSpc>
                <a:spcPts val="3500"/>
              </a:lnSpc>
              <a:buFont typeface="Arial" panose="020B0604020202020204" pitchFamily="34" charset="0"/>
              <a:buChar char="•"/>
            </a:pPr>
            <a:endParaRPr lang="en-US" sz="2200" dirty="0">
              <a:latin typeface="RoBOTO" panose="02000000000000000000" pitchFamily="2" charset="0"/>
              <a:ea typeface="RoBOTO" panose="02000000000000000000" pitchFamily="2" charset="0"/>
              <a:cs typeface="RoBOTO" panose="02000000000000000000" pitchFamily="2" charset="0"/>
              <a:sym typeface="Open Sans 1"/>
            </a:endParaRPr>
          </a:p>
          <a:p>
            <a:pPr marL="342900" indent="-342900" algn="just">
              <a:lnSpc>
                <a:spcPts val="3500"/>
              </a:lnSpc>
              <a:buFont typeface="Arial" panose="020B0604020202020204" pitchFamily="34" charset="0"/>
              <a:buChar char="•"/>
            </a:pPr>
            <a:endParaRPr lang="en-US" sz="2200" dirty="0">
              <a:latin typeface="RoBOTO" panose="02000000000000000000" pitchFamily="2" charset="0"/>
              <a:ea typeface="RoBOTO" panose="02000000000000000000" pitchFamily="2" charset="0"/>
              <a:cs typeface="RoBOTO" panose="02000000000000000000" pitchFamily="2" charset="0"/>
              <a:sym typeface="Open Sans 1"/>
            </a:endParaRPr>
          </a:p>
          <a:p>
            <a:pPr marL="342900" indent="-342900" algn="just">
              <a:lnSpc>
                <a:spcPts val="3500"/>
              </a:lnSpc>
              <a:buFont typeface="Arial" panose="020B0604020202020204" pitchFamily="34" charset="0"/>
              <a:buChar char="•"/>
            </a:pPr>
            <a:endParaRPr lang="en-US" sz="2200" dirty="0">
              <a:latin typeface="RoBOTO" panose="02000000000000000000" pitchFamily="2" charset="0"/>
              <a:ea typeface="RoBOTO" panose="02000000000000000000" pitchFamily="2" charset="0"/>
              <a:cs typeface="RoBOTO" panose="02000000000000000000" pitchFamily="2" charset="0"/>
              <a:sym typeface="Open Sans 1"/>
            </a:endParaRPr>
          </a:p>
          <a:p>
            <a:pPr marL="342900" indent="-342900" algn="just">
              <a:lnSpc>
                <a:spcPts val="3500"/>
              </a:lnSpc>
              <a:buFont typeface="Arial" panose="020B0604020202020204" pitchFamily="34" charset="0"/>
              <a:buChar char="•"/>
            </a:pPr>
            <a:r>
              <a:rPr lang="en-US" sz="2200" b="1" dirty="0">
                <a:latin typeface="RoBOTO" panose="02000000000000000000" pitchFamily="2" charset="0"/>
                <a:ea typeface="RoBOTO" panose="02000000000000000000" pitchFamily="2" charset="0"/>
                <a:cs typeface="RoBOTO" panose="02000000000000000000" pitchFamily="2" charset="0"/>
                <a:sym typeface="Open Sans 1"/>
              </a:rPr>
              <a:t>Productive work —typically performed by men</a:t>
            </a:r>
            <a:r>
              <a:rPr lang="en-US" sz="2200" dirty="0">
                <a:latin typeface="RoBOTO" panose="02000000000000000000" pitchFamily="2" charset="0"/>
                <a:ea typeface="RoBOTO" panose="02000000000000000000" pitchFamily="2" charset="0"/>
                <a:cs typeface="RoBOTO" panose="02000000000000000000" pitchFamily="2" charset="0"/>
                <a:sym typeface="Open Sans 1"/>
              </a:rPr>
              <a:t>— is financially and socially recognized, while </a:t>
            </a:r>
            <a:r>
              <a:rPr lang="en-US" sz="2200" b="1" dirty="0">
                <a:latin typeface="RoBOTO" panose="02000000000000000000" pitchFamily="2" charset="0"/>
                <a:ea typeface="RoBOTO" panose="02000000000000000000" pitchFamily="2" charset="0"/>
                <a:cs typeface="RoBOTO" panose="02000000000000000000" pitchFamily="2" charset="0"/>
                <a:sym typeface="Open Sans 1"/>
              </a:rPr>
              <a:t>reproductive and care work —largely performed by women</a:t>
            </a:r>
            <a:r>
              <a:rPr lang="en-US" sz="2200" dirty="0">
                <a:latin typeface="RoBOTO" panose="02000000000000000000" pitchFamily="2" charset="0"/>
                <a:ea typeface="RoBOTO" panose="02000000000000000000" pitchFamily="2" charset="0"/>
                <a:cs typeface="RoBOTO" panose="02000000000000000000" pitchFamily="2" charset="0"/>
                <a:sym typeface="Open Sans 1"/>
              </a:rPr>
              <a:t>— remains invisible, unpaid, and unprotected by labor rights.</a:t>
            </a:r>
            <a:endParaRPr lang="en-US" sz="2200" dirty="0">
              <a:solidFill>
                <a:srgbClr val="0D1D29"/>
              </a:solidFill>
              <a:latin typeface="RoBOTO" panose="02000000000000000000" pitchFamily="2" charset="0"/>
              <a:ea typeface="RoBOTO" panose="02000000000000000000" pitchFamily="2" charset="0"/>
              <a:cs typeface="RoBOTO" panose="02000000000000000000" pitchFamily="2" charset="0"/>
              <a:sym typeface="Open Sans 1"/>
            </a:endParaRPr>
          </a:p>
        </p:txBody>
      </p:sp>
      <p:pic>
        <p:nvPicPr>
          <p:cNvPr id="30" name="Imagen 16">
            <a:extLst>
              <a:ext uri="{FF2B5EF4-FFF2-40B4-BE49-F238E27FC236}">
                <a16:creationId xmlns:a16="http://schemas.microsoft.com/office/drawing/2014/main" id="{496F6DB7-B7B9-76C1-1C5E-25AC9FA985E8}"/>
              </a:ext>
            </a:extLst>
          </p:cNvPr>
          <p:cNvPicPr>
            <a:picLocks noChangeAspect="1"/>
          </p:cNvPicPr>
          <p:nvPr/>
        </p:nvPicPr>
        <p:blipFill>
          <a:blip r:embed="rId3"/>
          <a:srcRect/>
          <a:stretch/>
        </p:blipFill>
        <p:spPr>
          <a:xfrm>
            <a:off x="15925800" y="9414836"/>
            <a:ext cx="1851276" cy="388388"/>
          </a:xfrm>
          <a:prstGeom prst="rect">
            <a:avLst/>
          </a:prstGeom>
        </p:spPr>
      </p:pic>
      <p:sp>
        <p:nvSpPr>
          <p:cNvPr id="4" name="ZoneTexte 3">
            <a:extLst>
              <a:ext uri="{FF2B5EF4-FFF2-40B4-BE49-F238E27FC236}">
                <a16:creationId xmlns:a16="http://schemas.microsoft.com/office/drawing/2014/main" id="{BB03C541-CD0C-5764-452C-B9E44EB51D77}"/>
              </a:ext>
            </a:extLst>
          </p:cNvPr>
          <p:cNvSpPr txBox="1"/>
          <p:nvPr/>
        </p:nvSpPr>
        <p:spPr>
          <a:xfrm>
            <a:off x="2750090" y="1040568"/>
            <a:ext cx="12489910" cy="570028"/>
          </a:xfrm>
          <a:prstGeom prst="rect">
            <a:avLst/>
          </a:prstGeom>
          <a:noFill/>
        </p:spPr>
        <p:txBody>
          <a:bodyPr wrap="square">
            <a:spAutoFit/>
          </a:bodyPr>
          <a:lstStyle/>
          <a:p>
            <a:pPr algn="ctr">
              <a:lnSpc>
                <a:spcPts val="3500"/>
              </a:lnSpc>
            </a:pPr>
            <a:r>
              <a:rPr lang="en-US" sz="4400" b="1" dirty="0">
                <a:solidFill>
                  <a:srgbClr val="034383"/>
                </a:solidFill>
                <a:latin typeface="RoBOTO" panose="02000000000000000000" pitchFamily="2" charset="0"/>
                <a:ea typeface="RoBOTO" panose="02000000000000000000" pitchFamily="2" charset="0"/>
                <a:cs typeface="RoBOTO" panose="02000000000000000000" pitchFamily="2" charset="0"/>
                <a:sym typeface="Open Sans 1"/>
              </a:rPr>
              <a:t>What gender inequality is a social construction ? </a:t>
            </a:r>
          </a:p>
        </p:txBody>
      </p:sp>
      <p:pic>
        <p:nvPicPr>
          <p:cNvPr id="8" name="Image 7">
            <a:extLst>
              <a:ext uri="{FF2B5EF4-FFF2-40B4-BE49-F238E27FC236}">
                <a16:creationId xmlns:a16="http://schemas.microsoft.com/office/drawing/2014/main" id="{859E8DAA-DDBF-D698-DC8B-4FFCAD7D08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5455" y="2967390"/>
            <a:ext cx="4714959" cy="3374143"/>
          </a:xfrm>
          <a:prstGeom prst="rect">
            <a:avLst/>
          </a:prstGeom>
        </p:spPr>
      </p:pic>
      <p:pic>
        <p:nvPicPr>
          <p:cNvPr id="14" name="Image 13">
            <a:extLst>
              <a:ext uri="{FF2B5EF4-FFF2-40B4-BE49-F238E27FC236}">
                <a16:creationId xmlns:a16="http://schemas.microsoft.com/office/drawing/2014/main" id="{93ABB670-5A4C-2737-7B69-437A4CF5E5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0934" y="2971624"/>
            <a:ext cx="4493214" cy="3369910"/>
          </a:xfrm>
          <a:prstGeom prst="rect">
            <a:avLst/>
          </a:prstGeom>
        </p:spPr>
      </p:pic>
      <p:sp>
        <p:nvSpPr>
          <p:cNvPr id="15" name="TextBox 24">
            <a:extLst>
              <a:ext uri="{FF2B5EF4-FFF2-40B4-BE49-F238E27FC236}">
                <a16:creationId xmlns:a16="http://schemas.microsoft.com/office/drawing/2014/main" id="{0F728EB3-AFEC-C158-7F7F-160AFD0E63A5}"/>
              </a:ext>
            </a:extLst>
          </p:cNvPr>
          <p:cNvSpPr txBox="1"/>
          <p:nvPr/>
        </p:nvSpPr>
        <p:spPr>
          <a:xfrm>
            <a:off x="2861507" y="8103704"/>
            <a:ext cx="14006756" cy="875240"/>
          </a:xfrm>
          <a:prstGeom prst="rect">
            <a:avLst/>
          </a:prstGeom>
          <a:solidFill>
            <a:srgbClr val="FEF4D2"/>
          </a:solidFill>
        </p:spPr>
        <p:txBody>
          <a:bodyPr wrap="square" lIns="0" tIns="0" rIns="0" bIns="0" rtlCol="0" anchor="t">
            <a:spAutoFit/>
          </a:bodyPr>
          <a:lstStyle/>
          <a:p>
            <a:pPr algn="just">
              <a:lnSpc>
                <a:spcPts val="3500"/>
              </a:lnSpc>
            </a:pPr>
            <a:r>
              <a:rPr lang="en-US" sz="2800" dirty="0">
                <a:latin typeface="RoBOTO" panose="02000000000000000000" pitchFamily="2" charset="0"/>
                <a:ea typeface="RoBOTO" panose="02000000000000000000" pitchFamily="2" charset="0"/>
                <a:cs typeface="RoBOTO" panose="02000000000000000000" pitchFamily="2" charset="0"/>
                <a:sym typeface="Open Sans 1"/>
              </a:rPr>
              <a:t>But these role differences have </a:t>
            </a:r>
            <a:r>
              <a:rPr lang="en-US" sz="2800" b="1" dirty="0">
                <a:latin typeface="RoBOTO" panose="02000000000000000000" pitchFamily="2" charset="0"/>
                <a:ea typeface="RoBOTO" panose="02000000000000000000" pitchFamily="2" charset="0"/>
                <a:cs typeface="RoBOTO" panose="02000000000000000000" pitchFamily="2" charset="0"/>
                <a:sym typeface="Open Sans 1"/>
              </a:rPr>
              <a:t>no biological explanation :</a:t>
            </a:r>
            <a:r>
              <a:rPr lang="en-US" sz="2800" dirty="0">
                <a:latin typeface="RoBOTO" panose="02000000000000000000" pitchFamily="2" charset="0"/>
                <a:ea typeface="RoBOTO" panose="02000000000000000000" pitchFamily="2" charset="0"/>
                <a:cs typeface="RoBOTO" panose="02000000000000000000" pitchFamily="2" charset="0"/>
                <a:sym typeface="Open Sans 1"/>
              </a:rPr>
              <a:t> </a:t>
            </a:r>
            <a:r>
              <a:rPr lang="en-US" sz="2800" b="1" dirty="0">
                <a:latin typeface="RoBOTO" panose="02000000000000000000" pitchFamily="2" charset="0"/>
                <a:ea typeface="RoBOTO" panose="02000000000000000000" pitchFamily="2" charset="0"/>
                <a:cs typeface="RoBOTO" panose="02000000000000000000" pitchFamily="2" charset="0"/>
                <a:sym typeface="Open Sans 1"/>
              </a:rPr>
              <a:t>they are social construction.</a:t>
            </a:r>
          </a:p>
          <a:p>
            <a:pPr algn="just">
              <a:lnSpc>
                <a:spcPts val="3500"/>
              </a:lnSpc>
            </a:pPr>
            <a:r>
              <a:rPr lang="en-US" sz="2800" dirty="0">
                <a:latin typeface="RoBOTO" panose="02000000000000000000" pitchFamily="2" charset="0"/>
                <a:ea typeface="RoBOTO" panose="02000000000000000000" pitchFamily="2" charset="0"/>
                <a:cs typeface="RoBOTO" panose="02000000000000000000" pitchFamily="2" charset="0"/>
                <a:sym typeface="Open Sans 1"/>
              </a:rPr>
              <a:t>So they can be changed through education, policies or cultural change.</a:t>
            </a:r>
          </a:p>
        </p:txBody>
      </p:sp>
      <p:sp>
        <p:nvSpPr>
          <p:cNvPr id="16" name="Freeform 14">
            <a:extLst>
              <a:ext uri="{FF2B5EF4-FFF2-40B4-BE49-F238E27FC236}">
                <a16:creationId xmlns:a16="http://schemas.microsoft.com/office/drawing/2014/main" id="{4736A4AE-FAAA-68EB-2F4F-6E28ACF83F4F}"/>
              </a:ext>
            </a:extLst>
          </p:cNvPr>
          <p:cNvSpPr/>
          <p:nvPr/>
        </p:nvSpPr>
        <p:spPr>
          <a:xfrm>
            <a:off x="6890" y="7200900"/>
            <a:ext cx="3726910" cy="30861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8170" b="-9706"/>
            </a:stretch>
          </a:blipFill>
          <a:ln cap="sq">
            <a:noFill/>
            <a:prstDash val="solid"/>
            <a:miter/>
          </a:ln>
        </p:spPr>
      </p:sp>
      <p:sp>
        <p:nvSpPr>
          <p:cNvPr id="17" name="Freeform 26">
            <a:extLst>
              <a:ext uri="{FF2B5EF4-FFF2-40B4-BE49-F238E27FC236}">
                <a16:creationId xmlns:a16="http://schemas.microsoft.com/office/drawing/2014/main" id="{1DB0D1F0-593F-337F-2D9C-0304D19799CF}"/>
              </a:ext>
            </a:extLst>
          </p:cNvPr>
          <p:cNvSpPr/>
          <p:nvPr/>
        </p:nvSpPr>
        <p:spPr>
          <a:xfrm flipH="1" flipV="1">
            <a:off x="15047377" y="0"/>
            <a:ext cx="3240622" cy="3442442"/>
          </a:xfrm>
          <a:custGeom>
            <a:avLst/>
            <a:gdLst/>
            <a:ahLst/>
            <a:cxnLst/>
            <a:rect l="l" t="t" r="r" b="b"/>
            <a:pathLst>
              <a:path w="4114800" h="4114800">
                <a:moveTo>
                  <a:pt x="4114800" y="4114800"/>
                </a:moveTo>
                <a:lnTo>
                  <a:pt x="0" y="4114800"/>
                </a:lnTo>
                <a:lnTo>
                  <a:pt x="0" y="0"/>
                </a:lnTo>
                <a:lnTo>
                  <a:pt x="4114800" y="0"/>
                </a:lnTo>
                <a:lnTo>
                  <a:pt x="4114800" y="4114800"/>
                </a:lnTo>
                <a:close/>
              </a:path>
            </a:pathLst>
          </a:custGeom>
          <a:blipFill>
            <a:blip r:embed="rId6">
              <a:extLst>
                <a:ext uri="{96DAC541-7B7A-43D3-8B79-37D633B846F1}">
                  <asvg:svgBlip xmlns:asvg="http://schemas.microsoft.com/office/drawing/2016/SVG/main" r:embed="rId7"/>
                </a:ext>
              </a:extLst>
            </a:blip>
            <a:stretch>
              <a:fillRect l="-13343" b="-11471"/>
            </a:stretch>
          </a:blipFill>
          <a:ln cap="sq">
            <a:noFill/>
            <a:prstDash val="solid"/>
            <a:miter/>
          </a:ln>
        </p:spPr>
      </p:sp>
      <p:pic>
        <p:nvPicPr>
          <p:cNvPr id="2" name="Imagen 11">
            <a:extLst>
              <a:ext uri="{FF2B5EF4-FFF2-40B4-BE49-F238E27FC236}">
                <a16:creationId xmlns:a16="http://schemas.microsoft.com/office/drawing/2014/main" id="{D5F43936-4645-7E57-EE6F-4D1BB6500363}"/>
              </a:ext>
            </a:extLst>
          </p:cNvPr>
          <p:cNvPicPr>
            <a:picLocks noChangeAspect="1"/>
          </p:cNvPicPr>
          <p:nvPr/>
        </p:nvPicPr>
        <p:blipFill>
          <a:blip r:embed="rId8"/>
          <a:srcRect/>
          <a:stretch/>
        </p:blipFill>
        <p:spPr>
          <a:xfrm>
            <a:off x="152400" y="9609030"/>
            <a:ext cx="1530890" cy="375090"/>
          </a:xfrm>
          <a:prstGeom prst="rect">
            <a:avLst/>
          </a:prstGeom>
        </p:spPr>
      </p:pic>
    </p:spTree>
    <p:extLst>
      <p:ext uri="{BB962C8B-B14F-4D97-AF65-F5344CB8AC3E}">
        <p14:creationId xmlns:p14="http://schemas.microsoft.com/office/powerpoint/2010/main" val="7854401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5734</TotalTime>
  <Words>5672</Words>
  <Application>Microsoft Office PowerPoint</Application>
  <PresentationFormat>Custom</PresentationFormat>
  <Paragraphs>509</Paragraphs>
  <Slides>43</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Symbol</vt:lpstr>
      <vt:lpstr>Lato</vt:lpstr>
      <vt:lpstr>Roboto</vt:lpstr>
      <vt:lpstr>Ubuntu Bold</vt:lpstr>
      <vt:lpstr>Roboto</vt:lpstr>
      <vt:lpstr>Courier New</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Yellow Modern Geometric Business Proposal Presentation</dc:title>
  <dc:creator>Mirela Puiu</dc:creator>
  <cp:lastModifiedBy>Mirela Puiu</cp:lastModifiedBy>
  <cp:revision>24</cp:revision>
  <dcterms:created xsi:type="dcterms:W3CDTF">2006-08-16T00:00:00Z</dcterms:created>
  <dcterms:modified xsi:type="dcterms:W3CDTF">2025-06-10T12:15:51Z</dcterms:modified>
  <dc:identifier>DAGZiKSu-Ow</dc:identifier>
</cp:coreProperties>
</file>