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85" r:id="rId5"/>
    <p:sldId id="266" r:id="rId6"/>
    <p:sldId id="292" r:id="rId7"/>
    <p:sldId id="260" r:id="rId8"/>
    <p:sldId id="269" r:id="rId9"/>
    <p:sldId id="270" r:id="rId10"/>
    <p:sldId id="271" r:id="rId11"/>
    <p:sldId id="272" r:id="rId12"/>
    <p:sldId id="274" r:id="rId13"/>
    <p:sldId id="275" r:id="rId14"/>
    <p:sldId id="273" r:id="rId15"/>
    <p:sldId id="276" r:id="rId16"/>
    <p:sldId id="291" r:id="rId17"/>
    <p:sldId id="277" r:id="rId18"/>
    <p:sldId id="280" r:id="rId19"/>
    <p:sldId id="287" r:id="rId20"/>
    <p:sldId id="286" r:id="rId21"/>
    <p:sldId id="288" r:id="rId22"/>
    <p:sldId id="289" r:id="rId23"/>
    <p:sldId id="290" r:id="rId24"/>
    <p:sldId id="279" r:id="rId25"/>
    <p:sldId id="281" r:id="rId26"/>
    <p:sldId id="259" r:id="rId27"/>
    <p:sldId id="282" r:id="rId28"/>
    <p:sldId id="283" r:id="rId29"/>
  </p:sldIdLst>
  <p:sldSz cx="18288000" cy="10287000"/>
  <p:notesSz cx="6858000" cy="9144000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Ubuntu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22" autoAdjust="0"/>
  </p:normalViewPr>
  <p:slideViewPr>
    <p:cSldViewPr>
      <p:cViewPr varScale="1">
        <p:scale>
          <a:sx n="54" d="100"/>
          <a:sy n="54" d="100"/>
        </p:scale>
        <p:origin x="7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penelope-project.org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penelope@oxalis-scop.org" TargetMode="External"/><Relationship Id="rId9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73830" cy="10287000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079" b="-12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00699" y="3009900"/>
            <a:ext cx="13146261" cy="496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31"/>
              </a:lnSpc>
            </a:pPr>
            <a:r>
              <a:rPr lang="en-GB" sz="96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GENDER EQUALITY</a:t>
            </a:r>
          </a:p>
          <a:p>
            <a:pPr algn="ctr">
              <a:lnSpc>
                <a:spcPts val="13231"/>
              </a:lnSpc>
            </a:pPr>
            <a:r>
              <a:rPr lang="en-GB" sz="96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AWARENESS</a:t>
            </a:r>
            <a:r>
              <a:rPr lang="en-US" sz="96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 RAISING</a:t>
            </a:r>
          </a:p>
          <a:p>
            <a:pPr algn="ctr">
              <a:lnSpc>
                <a:spcPts val="13231"/>
              </a:lnSpc>
            </a:pPr>
            <a:r>
              <a:rPr lang="en-US" sz="96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WORKSHOP FOR SMEs </a:t>
            </a:r>
          </a:p>
        </p:txBody>
      </p:sp>
      <p:sp>
        <p:nvSpPr>
          <p:cNvPr id="4" name="Freeform 4"/>
          <p:cNvSpPr/>
          <p:nvPr/>
        </p:nvSpPr>
        <p:spPr>
          <a:xfrm rot="-5400000" flipV="1">
            <a:off x="12660094" y="4659094"/>
            <a:ext cx="5317127" cy="5938683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806" t="-3686"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0E14D1-F535-5E81-339F-61445D9A7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928" y="266700"/>
            <a:ext cx="4212336" cy="1032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726F-E709-CCF5-7E1B-07DED76B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A98F83-382C-A7E1-50CF-55D9844C3AB2}"/>
              </a:ext>
            </a:extLst>
          </p:cNvPr>
          <p:cNvGrpSpPr/>
          <p:nvPr/>
        </p:nvGrpSpPr>
        <p:grpSpPr>
          <a:xfrm rot="-10800000">
            <a:off x="685800" y="4686300"/>
            <a:ext cx="14242579" cy="1633334"/>
            <a:chOff x="0" y="0"/>
            <a:chExt cx="5991508" cy="126972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56846E-D66C-FF36-12DB-048F6A3719C8}"/>
                </a:ext>
              </a:extLst>
            </p:cNvPr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9ECB1F-9DFF-FA87-B4E6-A98E7419273B}"/>
                </a:ext>
              </a:extLst>
            </p:cNvPr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" name="Group 21">
            <a:extLst>
              <a:ext uri="{FF2B5EF4-FFF2-40B4-BE49-F238E27FC236}">
                <a16:creationId xmlns:a16="http://schemas.microsoft.com/office/drawing/2014/main" id="{E0E77015-3A9C-DA32-3382-DD3F28EC1B32}"/>
              </a:ext>
            </a:extLst>
          </p:cNvPr>
          <p:cNvGrpSpPr/>
          <p:nvPr/>
        </p:nvGrpSpPr>
        <p:grpSpPr>
          <a:xfrm rot="-10800000">
            <a:off x="729680" y="4734430"/>
            <a:ext cx="10619482" cy="977972"/>
            <a:chOff x="0" y="0"/>
            <a:chExt cx="3458127" cy="411409"/>
          </a:xfrm>
        </p:grpSpPr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B13106AA-E725-C43B-DFB3-7E6381B1C0B7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4983567A-9971-5982-5B30-1F806AB6BF5B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3" name="Freeform 3">
            <a:extLst>
              <a:ext uri="{FF2B5EF4-FFF2-40B4-BE49-F238E27FC236}">
                <a16:creationId xmlns:a16="http://schemas.microsoft.com/office/drawing/2014/main" id="{EFD31F19-391A-FDC1-9482-0A4FAD0BE1C0}"/>
              </a:ext>
            </a:extLst>
          </p:cNvPr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CF3E0-CC91-5622-08F6-9DB35B25510D}"/>
              </a:ext>
            </a:extLst>
          </p:cNvPr>
          <p:cNvSpPr txBox="1"/>
          <p:nvPr/>
        </p:nvSpPr>
        <p:spPr>
          <a:xfrm>
            <a:off x="757362" y="4790097"/>
            <a:ext cx="1052023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2. SMEs TRAINING PLATFORM DISCOVERY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BB0BF09C-154F-F99D-A47D-069F17A5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15" name="Imagen 16">
            <a:extLst>
              <a:ext uri="{FF2B5EF4-FFF2-40B4-BE49-F238E27FC236}">
                <a16:creationId xmlns:a16="http://schemas.microsoft.com/office/drawing/2014/main" id="{0610AE15-508C-ECA2-626B-304B6E88B5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D22BB-948C-65BA-33B9-67FA05DA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DD5D0-D216-2932-9971-908CAF690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26902-6B5D-459D-B1BD-AA2FB8B3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0120C83-0FE6-B874-670F-1190AB83F3BA}"/>
              </a:ext>
            </a:extLst>
          </p:cNvPr>
          <p:cNvSpPr txBox="1"/>
          <p:nvPr/>
        </p:nvSpPr>
        <p:spPr>
          <a:xfrm>
            <a:off x="814178" y="1337313"/>
            <a:ext cx="16687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CONNECT TO OUR SME TRAINING PLATFORM!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F0A97B3-72D1-52E8-79A7-5C59CAC8568C}"/>
              </a:ext>
            </a:extLst>
          </p:cNvPr>
          <p:cNvGrpSpPr/>
          <p:nvPr/>
        </p:nvGrpSpPr>
        <p:grpSpPr>
          <a:xfrm rot="-10800000">
            <a:off x="4343400" y="4059740"/>
            <a:ext cx="9525000" cy="5198557"/>
            <a:chOff x="0" y="0"/>
            <a:chExt cx="2180105" cy="24184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CA4FE2-1ECB-5428-8EF9-4A7C805C97FE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3C641AE-5EAB-3DEC-B9F0-83B30AF4A195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09155DD-1F8D-E212-166E-DF66292AD277}"/>
              </a:ext>
            </a:extLst>
          </p:cNvPr>
          <p:cNvGrpSpPr/>
          <p:nvPr/>
        </p:nvGrpSpPr>
        <p:grpSpPr>
          <a:xfrm rot="-10800000">
            <a:off x="6979485" y="3592317"/>
            <a:ext cx="4329029" cy="1217249"/>
            <a:chOff x="0" y="0"/>
            <a:chExt cx="1752814" cy="49286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CA72D8A-72AB-11BF-B587-FEC40D7F3F87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C88DFE6-66D5-6D36-95AC-029B9060A675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69A30C6-9139-44C2-2195-FE187CC43C5A}"/>
              </a:ext>
            </a:extLst>
          </p:cNvPr>
          <p:cNvSpPr txBox="1"/>
          <p:nvPr/>
        </p:nvSpPr>
        <p:spPr>
          <a:xfrm>
            <a:off x="814178" y="3840609"/>
            <a:ext cx="16687800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QR CODE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5C3F82CF-0380-D0AF-4ABC-7A4F00E6BBEB}"/>
              </a:ext>
            </a:extLst>
          </p:cNvPr>
          <p:cNvSpPr txBox="1"/>
          <p:nvPr/>
        </p:nvSpPr>
        <p:spPr>
          <a:xfrm>
            <a:off x="6605379" y="5096137"/>
            <a:ext cx="5105399" cy="3109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C985917F-22CB-06C7-A3E8-02EC53B3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3B8E0B16-4B44-5AC4-FAA5-6B4F0057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48D30234-C148-A9F3-02EA-1A25BFE1B527}"/>
              </a:ext>
            </a:extLst>
          </p:cNvPr>
          <p:cNvSpPr txBox="1"/>
          <p:nvPr/>
        </p:nvSpPr>
        <p:spPr>
          <a:xfrm>
            <a:off x="814178" y="2464049"/>
            <a:ext cx="166878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4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https://penelope-project.org</a:t>
            </a:r>
          </a:p>
        </p:txBody>
      </p:sp>
    </p:spTree>
    <p:extLst>
      <p:ext uri="{BB962C8B-B14F-4D97-AF65-F5344CB8AC3E}">
        <p14:creationId xmlns:p14="http://schemas.microsoft.com/office/powerpoint/2010/main" val="291700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07603-612D-4022-6A01-B6D48428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6F0ABC2B-F67B-9CE3-CA3B-2D7C951E46F8}"/>
              </a:ext>
            </a:extLst>
          </p:cNvPr>
          <p:cNvSpPr/>
          <p:nvPr/>
        </p:nvSpPr>
        <p:spPr>
          <a:xfrm>
            <a:off x="0" y="6536273"/>
            <a:ext cx="3803970" cy="375072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70" b="-9706"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73F1416A-C9D9-7289-7DB3-E9D245A6D561}"/>
              </a:ext>
            </a:extLst>
          </p:cNvPr>
          <p:cNvSpPr txBox="1"/>
          <p:nvPr/>
        </p:nvSpPr>
        <p:spPr>
          <a:xfrm>
            <a:off x="3451887" y="6660640"/>
            <a:ext cx="5867360" cy="57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4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COST ANALYSIS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4A918B9-6A1B-B372-B0C2-D53A2CC878BD}"/>
              </a:ext>
            </a:extLst>
          </p:cNvPr>
          <p:cNvSpPr txBox="1"/>
          <p:nvPr/>
        </p:nvSpPr>
        <p:spPr>
          <a:xfrm>
            <a:off x="981730" y="3254514"/>
            <a:ext cx="15878175" cy="444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</p:txBody>
      </p:sp>
      <p:pic>
        <p:nvPicPr>
          <p:cNvPr id="27" name="Imagen 11">
            <a:extLst>
              <a:ext uri="{FF2B5EF4-FFF2-40B4-BE49-F238E27FC236}">
                <a16:creationId xmlns:a16="http://schemas.microsoft.com/office/drawing/2014/main" id="{6112A6F9-63B8-A3CD-3B4E-9687AD7CBA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28" name="Imagen 16">
            <a:extLst>
              <a:ext uri="{FF2B5EF4-FFF2-40B4-BE49-F238E27FC236}">
                <a16:creationId xmlns:a16="http://schemas.microsoft.com/office/drawing/2014/main" id="{AE927C42-7BAE-23C7-4EEA-3DE5670BDA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62629AA1-0FEE-3391-20B6-0962E1B04C7C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PLATFORM PRESENTATION</a:t>
            </a:r>
          </a:p>
        </p:txBody>
      </p:sp>
      <p:sp>
        <p:nvSpPr>
          <p:cNvPr id="3" name="Freeform 26">
            <a:extLst>
              <a:ext uri="{FF2B5EF4-FFF2-40B4-BE49-F238E27FC236}">
                <a16:creationId xmlns:a16="http://schemas.microsoft.com/office/drawing/2014/main" id="{614DF173-88E2-33FA-4428-AB2F228F4369}"/>
              </a:ext>
            </a:extLst>
          </p:cNvPr>
          <p:cNvSpPr/>
          <p:nvPr/>
        </p:nvSpPr>
        <p:spPr>
          <a:xfrm flipH="1" flipV="1">
            <a:off x="14657615" y="0"/>
            <a:ext cx="3630385" cy="369138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43" b="-11471"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53204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526D-B28F-E819-B1A2-DF3910889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EBD93F20-7E2C-077F-1EDE-5E283BA19C81}"/>
              </a:ext>
            </a:extLst>
          </p:cNvPr>
          <p:cNvSpPr/>
          <p:nvPr/>
        </p:nvSpPr>
        <p:spPr>
          <a:xfrm>
            <a:off x="0" y="6536273"/>
            <a:ext cx="3803970" cy="375072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70" b="-970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32A2FDAF-B007-1585-F9E0-E1AA9EF9FE6D}"/>
              </a:ext>
            </a:extLst>
          </p:cNvPr>
          <p:cNvSpPr/>
          <p:nvPr/>
        </p:nvSpPr>
        <p:spPr>
          <a:xfrm flipH="1" flipV="1">
            <a:off x="14657615" y="0"/>
            <a:ext cx="3630385" cy="369138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43" b="-11471"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7B361C7-FD79-FDE8-13E1-1EB80ECFF22C}"/>
              </a:ext>
            </a:extLst>
          </p:cNvPr>
          <p:cNvSpPr txBox="1"/>
          <p:nvPr/>
        </p:nvSpPr>
        <p:spPr>
          <a:xfrm>
            <a:off x="3451887" y="6660640"/>
            <a:ext cx="5867360" cy="57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4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COST ANALYSIS</a:t>
            </a:r>
          </a:p>
        </p:txBody>
      </p:sp>
      <p:pic>
        <p:nvPicPr>
          <p:cNvPr id="27" name="Imagen 11">
            <a:extLst>
              <a:ext uri="{FF2B5EF4-FFF2-40B4-BE49-F238E27FC236}">
                <a16:creationId xmlns:a16="http://schemas.microsoft.com/office/drawing/2014/main" id="{51EC9AE4-9431-9A54-141F-BC51F765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28" name="Imagen 16">
            <a:extLst>
              <a:ext uri="{FF2B5EF4-FFF2-40B4-BE49-F238E27FC236}">
                <a16:creationId xmlns:a16="http://schemas.microsoft.com/office/drawing/2014/main" id="{E9942EE9-0633-338F-9505-33CE3AAB6E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D94E1063-A9EC-E518-FD6D-0957C789D2DD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PLATFORM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47436-7A6D-FDB8-6121-8FD0C2FF5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208" y="1975995"/>
            <a:ext cx="7001852" cy="6335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CCFE9-EB87-ECBA-4AC7-21E161877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0" y="1990130"/>
            <a:ext cx="7001852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D8F35-FC7E-9E94-02E9-1FDBABEF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A8EEE13-F324-A3D4-5E35-60AD145885BC}"/>
              </a:ext>
            </a:extLst>
          </p:cNvPr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F4DA36-98F8-2D6F-6708-0CFC6EE7F3D6}"/>
              </a:ext>
            </a:extLst>
          </p:cNvPr>
          <p:cNvGrpSpPr/>
          <p:nvPr/>
        </p:nvGrpSpPr>
        <p:grpSpPr>
          <a:xfrm rot="-10800000">
            <a:off x="879710" y="4417403"/>
            <a:ext cx="14242579" cy="1633334"/>
            <a:chOff x="0" y="0"/>
            <a:chExt cx="5991508" cy="126972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307AFA-9266-719B-C872-DF5C3919385B}"/>
                </a:ext>
              </a:extLst>
            </p:cNvPr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D1AF14-116F-97A5-7054-74790A9ACD7C}"/>
                </a:ext>
              </a:extLst>
            </p:cNvPr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5EBF1B-189B-AF48-5D68-43031D3E03A8}"/>
              </a:ext>
            </a:extLst>
          </p:cNvPr>
          <p:cNvGrpSpPr/>
          <p:nvPr/>
        </p:nvGrpSpPr>
        <p:grpSpPr>
          <a:xfrm rot="-10800000">
            <a:off x="879710" y="4417403"/>
            <a:ext cx="8220410" cy="977972"/>
            <a:chOff x="0" y="0"/>
            <a:chExt cx="3458127" cy="4114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D959DC4-B220-DFC4-0477-FEBF862D25E9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CF15AE-8510-8722-BAD7-EFAEC612263B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C1D082-2FE6-33A3-900F-9314D914D9FA}"/>
              </a:ext>
            </a:extLst>
          </p:cNvPr>
          <p:cNvSpPr txBox="1"/>
          <p:nvPr/>
        </p:nvSpPr>
        <p:spPr>
          <a:xfrm>
            <a:off x="907392" y="4430103"/>
            <a:ext cx="819272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3. ACTIVITY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7784DD4A-9EFB-93C6-5F51-6EDD34DE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15" name="Imagen 16">
            <a:extLst>
              <a:ext uri="{FF2B5EF4-FFF2-40B4-BE49-F238E27FC236}">
                <a16:creationId xmlns:a16="http://schemas.microsoft.com/office/drawing/2014/main" id="{3AD112CF-5946-128B-FBB5-C782DA3D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3D5BE-ABB6-488B-6D91-A2C6825F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1A1EE423-9035-E606-FBF3-63D739A5E664}"/>
              </a:ext>
            </a:extLst>
          </p:cNvPr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6D22D587-5D2D-653E-B8A1-4CAA033E27DF}"/>
              </a:ext>
            </a:extLst>
          </p:cNvPr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D3CD3AA-B811-53F8-C955-28DE67DD47A8}"/>
              </a:ext>
            </a:extLst>
          </p:cNvPr>
          <p:cNvGrpSpPr/>
          <p:nvPr/>
        </p:nvGrpSpPr>
        <p:grpSpPr>
          <a:xfrm rot="-10800000">
            <a:off x="1561765" y="2106914"/>
            <a:ext cx="15354633" cy="6755432"/>
            <a:chOff x="0" y="0"/>
            <a:chExt cx="2568297" cy="247787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139A6AA-52E3-CC54-889E-7759683F6831}"/>
                </a:ext>
              </a:extLst>
            </p:cNvPr>
            <p:cNvSpPr/>
            <p:nvPr/>
          </p:nvSpPr>
          <p:spPr>
            <a:xfrm>
              <a:off x="0" y="0"/>
              <a:ext cx="2568297" cy="2477873"/>
            </a:xfrm>
            <a:custGeom>
              <a:avLst/>
              <a:gdLst/>
              <a:ahLst/>
              <a:cxnLst/>
              <a:rect l="l" t="t" r="r" b="b"/>
              <a:pathLst>
                <a:path w="2568297" h="2477873">
                  <a:moveTo>
                    <a:pt x="0" y="0"/>
                  </a:moveTo>
                  <a:lnTo>
                    <a:pt x="2568297" y="0"/>
                  </a:lnTo>
                  <a:lnTo>
                    <a:pt x="2568297" y="2477873"/>
                  </a:lnTo>
                  <a:lnTo>
                    <a:pt x="0" y="247787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DBD74B4-9569-7EED-3E98-D6F25BBF2AA5}"/>
                </a:ext>
              </a:extLst>
            </p:cNvPr>
            <p:cNvSpPr txBox="1"/>
            <p:nvPr/>
          </p:nvSpPr>
          <p:spPr>
            <a:xfrm>
              <a:off x="0" y="-38100"/>
              <a:ext cx="2568297" cy="2515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6" name="TextBox 2">
            <a:extLst>
              <a:ext uri="{FF2B5EF4-FFF2-40B4-BE49-F238E27FC236}">
                <a16:creationId xmlns:a16="http://schemas.microsoft.com/office/drawing/2014/main" id="{25B194D8-6AC0-2E13-BAAF-8EFA8C8581AC}"/>
              </a:ext>
            </a:extLst>
          </p:cNvPr>
          <p:cNvSpPr txBox="1"/>
          <p:nvPr/>
        </p:nvSpPr>
        <p:spPr>
          <a:xfrm>
            <a:off x="1561765" y="875879"/>
            <a:ext cx="153546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E-learning training for SMEs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A618F63B-916A-573B-E557-F43690C99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4" name="Imagen 16">
            <a:extLst>
              <a:ext uri="{FF2B5EF4-FFF2-40B4-BE49-F238E27FC236}">
                <a16:creationId xmlns:a16="http://schemas.microsoft.com/office/drawing/2014/main" id="{1A878C64-894A-4A60-FFB0-9110A9D8CA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42111607-2B9E-3493-512A-014680A1BF11}"/>
              </a:ext>
            </a:extLst>
          </p:cNvPr>
          <p:cNvSpPr txBox="1"/>
          <p:nvPr/>
        </p:nvSpPr>
        <p:spPr>
          <a:xfrm>
            <a:off x="1691142" y="3094632"/>
            <a:ext cx="14873854" cy="444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Topic presentation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0781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0510-6A83-2091-3F9F-8C842394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17A9D467-0837-76EA-8101-F2D67BDE3A2A}"/>
              </a:ext>
            </a:extLst>
          </p:cNvPr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DE719924-8CF6-0C04-9C7C-BE9F5206240C}"/>
              </a:ext>
            </a:extLst>
          </p:cNvPr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2EC6367-EE2C-98A6-8B39-4AF65DF51A51}"/>
              </a:ext>
            </a:extLst>
          </p:cNvPr>
          <p:cNvSpPr txBox="1"/>
          <p:nvPr/>
        </p:nvSpPr>
        <p:spPr>
          <a:xfrm>
            <a:off x="1561765" y="875879"/>
            <a:ext cx="1535463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Workplace culture and institutional transformation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586D20D6-7A63-D0C7-4438-D0232CD1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4" name="Imagen 16">
            <a:extLst>
              <a:ext uri="{FF2B5EF4-FFF2-40B4-BE49-F238E27FC236}">
                <a16:creationId xmlns:a16="http://schemas.microsoft.com/office/drawing/2014/main" id="{2006B423-1E43-2994-E6FE-D516D3587C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552ED049-8DE1-C055-A8BF-751D904CB78F}"/>
              </a:ext>
            </a:extLst>
          </p:cNvPr>
          <p:cNvSpPr txBox="1"/>
          <p:nvPr/>
        </p:nvSpPr>
        <p:spPr>
          <a:xfrm>
            <a:off x="1691142" y="3094632"/>
            <a:ext cx="14873854" cy="444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Topic presentation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363643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2549-DB5A-9651-7802-622AA2B5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442926-FAE6-0310-9936-6F836BCE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57DE54-2077-40A1-AECF-C8F31F30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CB5A2CD-D48B-6EDC-39A1-B3324E4A256B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1: ROUND TABLE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E53EBAF-F08A-3E06-BAB4-A9101E8D6512}"/>
              </a:ext>
            </a:extLst>
          </p:cNvPr>
          <p:cNvGrpSpPr/>
          <p:nvPr/>
        </p:nvGrpSpPr>
        <p:grpSpPr>
          <a:xfrm rot="-10800000">
            <a:off x="711664" y="3285308"/>
            <a:ext cx="16598006" cy="5972991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0ED3BA-7FCA-6ADC-D653-60AB45E8F2DA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0E51E7D-CFB2-4CBF-CF26-F1AD27A17B26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8C3F0D7-DB8D-E31B-0EF8-8FF192D1F9B7}"/>
              </a:ext>
            </a:extLst>
          </p:cNvPr>
          <p:cNvGrpSpPr/>
          <p:nvPr/>
        </p:nvGrpSpPr>
        <p:grpSpPr>
          <a:xfrm rot="-10800000">
            <a:off x="711664" y="2887540"/>
            <a:ext cx="16598006" cy="1217249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4E311DE-19F3-A6CB-A6D0-8DEA59D25300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974E8FB-7174-6596-95C1-83E5ACAA2FC4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1DA304FC-B3A8-30D4-B0BB-3028117F7A25}"/>
              </a:ext>
            </a:extLst>
          </p:cNvPr>
          <p:cNvSpPr txBox="1"/>
          <p:nvPr/>
        </p:nvSpPr>
        <p:spPr>
          <a:xfrm>
            <a:off x="711662" y="3154218"/>
            <a:ext cx="16598006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Topic of discussion: ……… 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718CCE80-9457-B916-49BC-2DA910F43FA5}"/>
              </a:ext>
            </a:extLst>
          </p:cNvPr>
          <p:cNvSpPr txBox="1"/>
          <p:nvPr/>
        </p:nvSpPr>
        <p:spPr>
          <a:xfrm>
            <a:off x="1253397" y="4744448"/>
            <a:ext cx="15510603" cy="176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Brainstorm ideas for actions to be taken to address this issue (list them on a paper). 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Select 3 ideas from the list, and set up 3 tables, each with an idea. 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Each group details how to make this action possible and participants move between tables.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Then </a:t>
            </a:r>
            <a:r>
              <a:rPr lang="en-US" sz="20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summarise</a:t>
            </a: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the written information with the whole group.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0E58339B-F712-FE5A-1696-C03FCA85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2888EE0D-ACA4-0CE4-D700-14C7FDD3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2DF6-4B77-A529-7179-4DB3BFD6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5529D1A-4ED4-6380-61FB-F002DBF9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96D1B2-E4A4-6420-6B6D-C4BDBA21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5BA5C4EB-83B9-0E00-4E8C-E110F9C66162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AC9B0EA-1FE8-246C-2AF1-D7A67BA23EF2}"/>
              </a:ext>
            </a:extLst>
          </p:cNvPr>
          <p:cNvGrpSpPr/>
          <p:nvPr/>
        </p:nvGrpSpPr>
        <p:grpSpPr>
          <a:xfrm rot="-10800000">
            <a:off x="711664" y="3285309"/>
            <a:ext cx="5384336" cy="5972991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6D6D384-DDE1-ECD1-4162-8307A940631C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D056768-9FF6-E1D7-7580-949F966007DE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D696AFF-DA7F-3DF2-8754-B0488930EE8D}"/>
              </a:ext>
            </a:extLst>
          </p:cNvPr>
          <p:cNvGrpSpPr/>
          <p:nvPr/>
        </p:nvGrpSpPr>
        <p:grpSpPr>
          <a:xfrm rot="-10800000">
            <a:off x="1253397" y="2887542"/>
            <a:ext cx="4329029" cy="1217249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39ACA32-41F5-7362-C0B1-5E7ADD8CC9EE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73F84A0-69C4-BF15-FC7C-1153511CB34F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ED19432-C0F9-7C6C-D732-39147F41EE1F}"/>
              </a:ext>
            </a:extLst>
          </p:cNvPr>
          <p:cNvGrpSpPr/>
          <p:nvPr/>
        </p:nvGrpSpPr>
        <p:grpSpPr>
          <a:xfrm rot="-10800000">
            <a:off x="6451832" y="3285309"/>
            <a:ext cx="5384336" cy="5972991"/>
            <a:chOff x="0" y="0"/>
            <a:chExt cx="2180105" cy="24184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EF65681-ECF0-FC48-B056-6208E19341E2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7DE4BD5-82A7-C2BA-567D-503B49103BF0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6FFE9CD-861F-DB82-B4DF-59BF010FC01B}"/>
              </a:ext>
            </a:extLst>
          </p:cNvPr>
          <p:cNvGrpSpPr/>
          <p:nvPr/>
        </p:nvGrpSpPr>
        <p:grpSpPr>
          <a:xfrm rot="-10800000">
            <a:off x="6979486" y="2905926"/>
            <a:ext cx="4329029" cy="1217249"/>
            <a:chOff x="0" y="0"/>
            <a:chExt cx="1752814" cy="49286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58376E7-4C0A-23DC-2A80-001D06B10767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4F2555D-D0EE-574E-6114-983E4CA785B9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4618FDA-41C1-882A-C054-6187FBC8252C}"/>
              </a:ext>
            </a:extLst>
          </p:cNvPr>
          <p:cNvGrpSpPr/>
          <p:nvPr/>
        </p:nvGrpSpPr>
        <p:grpSpPr>
          <a:xfrm rot="-10800000">
            <a:off x="12163840" y="3285309"/>
            <a:ext cx="5384336" cy="5972991"/>
            <a:chOff x="0" y="0"/>
            <a:chExt cx="2180105" cy="241845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0E14ED7-FAB5-2600-4D7A-CBD91003DF1A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3BB5401-83D2-D3AE-10D0-BC9A7593950B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E6DB63E-5BB8-BBBA-960F-03F122ADE822}"/>
              </a:ext>
            </a:extLst>
          </p:cNvPr>
          <p:cNvGrpSpPr/>
          <p:nvPr/>
        </p:nvGrpSpPr>
        <p:grpSpPr>
          <a:xfrm rot="-10800000">
            <a:off x="12719654" y="2905926"/>
            <a:ext cx="4329029" cy="1217249"/>
            <a:chOff x="0" y="0"/>
            <a:chExt cx="1752814" cy="4928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8722D92-3011-2DDD-8388-BCC6CF8C779E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FC9C61F1-E955-7A14-87DE-DA001A9A0D75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2ED73AA2-A278-3F3D-54FA-87911ED2DAB9}"/>
              </a:ext>
            </a:extLst>
          </p:cNvPr>
          <p:cNvSpPr txBox="1"/>
          <p:nvPr/>
        </p:nvSpPr>
        <p:spPr>
          <a:xfrm>
            <a:off x="355832" y="3154218"/>
            <a:ext cx="6096000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Step 1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6FC57CC-D015-A412-040D-DE83F3A589CD}"/>
              </a:ext>
            </a:extLst>
          </p:cNvPr>
          <p:cNvSpPr txBox="1"/>
          <p:nvPr/>
        </p:nvSpPr>
        <p:spPr>
          <a:xfrm>
            <a:off x="6110080" y="3154218"/>
            <a:ext cx="6096000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Step 2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1866BB5-03C5-BD04-ACD2-FA0E07471600}"/>
              </a:ext>
            </a:extLst>
          </p:cNvPr>
          <p:cNvSpPr txBox="1"/>
          <p:nvPr/>
        </p:nvSpPr>
        <p:spPr>
          <a:xfrm>
            <a:off x="11836168" y="3154218"/>
            <a:ext cx="6096000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Step 3</a:t>
            </a:r>
            <a:endParaRPr lang="en-US" sz="5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Ubuntu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751F2128-A9A1-5CC6-67CD-EC26CDF15548}"/>
              </a:ext>
            </a:extLst>
          </p:cNvPr>
          <p:cNvSpPr txBox="1"/>
          <p:nvPr/>
        </p:nvSpPr>
        <p:spPr>
          <a:xfrm>
            <a:off x="1253397" y="4744448"/>
            <a:ext cx="4300869" cy="266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List of questions: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1.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2.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3.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4.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5.</a:t>
            </a:r>
            <a:endParaRPr lang="en-US" sz="24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0C49642F-E0FF-FE55-7D10-0E71A33A1B45}"/>
              </a:ext>
            </a:extLst>
          </p:cNvPr>
          <p:cNvSpPr txBox="1"/>
          <p:nvPr/>
        </p:nvSpPr>
        <p:spPr>
          <a:xfrm>
            <a:off x="7007645" y="4744448"/>
            <a:ext cx="4300869" cy="131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 pairs and each pair chooses a question and thinks about the answers</a:t>
            </a:r>
            <a:endParaRPr lang="en-US" sz="24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BE88098-D742-AB69-EE76-60558B491162}"/>
              </a:ext>
            </a:extLst>
          </p:cNvPr>
          <p:cNvSpPr txBox="1"/>
          <p:nvPr/>
        </p:nvSpPr>
        <p:spPr>
          <a:xfrm>
            <a:off x="12733734" y="4744448"/>
            <a:ext cx="4300869" cy="862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Present the correct answer to each question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6EB4F675-7AFF-4129-3C43-B90D93468A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9D061ABC-19E5-4588-6565-BED59EE3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5553-D967-5608-6F36-3F43BDDD5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1B0621-0F5B-2BF8-8639-13D65264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152F9-0FDE-E978-1761-6C35A497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EBF49EBB-9303-105A-3AF9-E79AB84F96AD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A2FFA5E-925D-A562-1DA1-FA1ADDD3A5D0}"/>
              </a:ext>
            </a:extLst>
          </p:cNvPr>
          <p:cNvGrpSpPr/>
          <p:nvPr/>
        </p:nvGrpSpPr>
        <p:grpSpPr>
          <a:xfrm rot="-10800000">
            <a:off x="762000" y="2745251"/>
            <a:ext cx="16598006" cy="6474948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489477B-F5EE-BB4C-3A43-0EA4D3EC1B6E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57B325D-9EF2-BD43-899A-FF6FABF7372F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38008E5-53B5-CB16-8FAE-BD7FE6FE7B50}"/>
              </a:ext>
            </a:extLst>
          </p:cNvPr>
          <p:cNvGrpSpPr/>
          <p:nvPr/>
        </p:nvGrpSpPr>
        <p:grpSpPr>
          <a:xfrm rot="-10800000">
            <a:off x="762000" y="2347483"/>
            <a:ext cx="16598006" cy="1319544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162B52-9097-F313-7B4C-FFDEF64CD4E9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14FBE59-BD89-12C6-76B4-6EDEFB0552C3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862131A9-DA45-2339-DA10-73B9F73E2132}"/>
              </a:ext>
            </a:extLst>
          </p:cNvPr>
          <p:cNvSpPr txBox="1"/>
          <p:nvPr/>
        </p:nvSpPr>
        <p:spPr>
          <a:xfrm>
            <a:off x="761998" y="2614162"/>
            <a:ext cx="16598006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QUESTION 1: …..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80CEC164-F80F-539E-6913-860E3EE4ACE7}"/>
              </a:ext>
            </a:extLst>
          </p:cNvPr>
          <p:cNvSpPr txBox="1"/>
          <p:nvPr/>
        </p:nvSpPr>
        <p:spPr>
          <a:xfrm>
            <a:off x="1303733" y="4204392"/>
            <a:ext cx="15510603" cy="3093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b="1" u="none" strike="no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ANSWER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b="1" u="none" strike="noStrik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02C67E0C-3E17-0800-A053-E57B1A52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4ADECB2B-25B0-D9D2-418B-6F435060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368BA6-1A23-8A6B-5F68-FBAFF0014906}"/>
              </a:ext>
            </a:extLst>
          </p:cNvPr>
          <p:cNvGrpSpPr/>
          <p:nvPr/>
        </p:nvGrpSpPr>
        <p:grpSpPr>
          <a:xfrm rot="-10800000">
            <a:off x="879710" y="4417403"/>
            <a:ext cx="14242579" cy="1633334"/>
            <a:chOff x="0" y="0"/>
            <a:chExt cx="5991508" cy="126972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9157D4-38CE-9E69-7217-E92811307219}"/>
                </a:ext>
              </a:extLst>
            </p:cNvPr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1FDC1C-D62A-B49B-EB3C-259D759B6E86}"/>
                </a:ext>
              </a:extLst>
            </p:cNvPr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71D72F-52D4-97FA-9011-EF630766DB35}"/>
              </a:ext>
            </a:extLst>
          </p:cNvPr>
          <p:cNvGrpSpPr/>
          <p:nvPr/>
        </p:nvGrpSpPr>
        <p:grpSpPr>
          <a:xfrm rot="-10800000">
            <a:off x="879710" y="4417403"/>
            <a:ext cx="8220410" cy="977972"/>
            <a:chOff x="0" y="0"/>
            <a:chExt cx="3458127" cy="4114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16378A5-7045-CA87-D58E-189B5AE45170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61CA2B-1749-B07E-5A0E-63AA735BA92C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42EA14-146B-8116-686B-FFF5E5C0C10B}"/>
              </a:ext>
            </a:extLst>
          </p:cNvPr>
          <p:cNvSpPr txBox="1"/>
          <p:nvPr/>
        </p:nvSpPr>
        <p:spPr>
          <a:xfrm>
            <a:off x="907392" y="4430103"/>
            <a:ext cx="819272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1. GENERAL PRESENTATION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134E0B2F-BAE6-FF3B-474C-6135BEE7CF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15" name="Imagen 16">
            <a:extLst>
              <a:ext uri="{FF2B5EF4-FFF2-40B4-BE49-F238E27FC236}">
                <a16:creationId xmlns:a16="http://schemas.microsoft.com/office/drawing/2014/main" id="{2C3244B6-7A07-EE7A-BBFA-1F56A61E01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6169-AF46-6FA3-7847-49BD4DF6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8322715-F64A-2AE1-90BF-7EE5A2475E4D}"/>
              </a:ext>
            </a:extLst>
          </p:cNvPr>
          <p:cNvGrpSpPr/>
          <p:nvPr/>
        </p:nvGrpSpPr>
        <p:grpSpPr>
          <a:xfrm rot="-10800000">
            <a:off x="844997" y="2157004"/>
            <a:ext cx="16598006" cy="5972991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B6507FB-B385-EB6F-8F56-64C1BAB8EC62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892B742-3AC7-E0F8-0579-E2E758AE7A1A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84FC6-21C6-8009-1B81-15916F553D5A}"/>
              </a:ext>
            </a:extLst>
          </p:cNvPr>
          <p:cNvGrpSpPr/>
          <p:nvPr/>
        </p:nvGrpSpPr>
        <p:grpSpPr>
          <a:xfrm rot="-10800000">
            <a:off x="843028" y="2162656"/>
            <a:ext cx="16598005" cy="977972"/>
            <a:chOff x="0" y="0"/>
            <a:chExt cx="3458127" cy="411409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0BE3680-2495-FFE6-FC98-B90D08E2C7BC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30ABD-F885-1380-B747-ECA74D0A8A02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6D21DD-5B15-3192-3587-F73CAE08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B73C6-B8AF-A799-FE86-2F8B6F2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E0398EE-521A-C533-6349-981DC701FC76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AA76DB5B-C07F-418E-56AA-D680729B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E7DD11DC-657E-C700-5839-8F4D7838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6B20305C-0DA0-82DA-BE3E-307EFFB3E2AB}"/>
              </a:ext>
            </a:extLst>
          </p:cNvPr>
          <p:cNvSpPr txBox="1"/>
          <p:nvPr/>
        </p:nvSpPr>
        <p:spPr>
          <a:xfrm>
            <a:off x="841058" y="2171811"/>
            <a:ext cx="7898938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QUESTION 2: ….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0A123F07-543B-7D29-2881-269BA63DDA0F}"/>
              </a:ext>
            </a:extLst>
          </p:cNvPr>
          <p:cNvSpPr txBox="1"/>
          <p:nvPr/>
        </p:nvSpPr>
        <p:spPr>
          <a:xfrm>
            <a:off x="1219200" y="3398072"/>
            <a:ext cx="15510603" cy="3093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b="1" u="none" strike="no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ANSWER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b="1" u="none" strike="noStrik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26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DE8FC-6997-67BE-5480-87CF4D61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A5AB3E-FB0A-F45A-C634-4DD54399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5F052-50A2-D4C6-0D51-B026A2D3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0969A10-CD9A-B9CB-D53E-3921B15B236B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853865D-2F20-AE4A-71A7-FD477B0A86B6}"/>
              </a:ext>
            </a:extLst>
          </p:cNvPr>
          <p:cNvGrpSpPr/>
          <p:nvPr/>
        </p:nvGrpSpPr>
        <p:grpSpPr>
          <a:xfrm rot="-10800000">
            <a:off x="762000" y="2745251"/>
            <a:ext cx="16598006" cy="6474948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CF88CC-5210-F075-FB73-A7973744174D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46A96BF-EFDF-32CA-B07A-577EFFDFF005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02366CD-25B4-7579-1A60-45F686F61FFC}"/>
              </a:ext>
            </a:extLst>
          </p:cNvPr>
          <p:cNvGrpSpPr/>
          <p:nvPr/>
        </p:nvGrpSpPr>
        <p:grpSpPr>
          <a:xfrm rot="-10800000">
            <a:off x="762000" y="2347483"/>
            <a:ext cx="16598006" cy="1319544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CB86FA7-6068-2BF8-532D-B97C880F1D3F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19CE558-95E9-5A3D-BFC3-35CBDBD8CDD8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7C853755-697A-4E51-013A-0C617ED19251}"/>
              </a:ext>
            </a:extLst>
          </p:cNvPr>
          <p:cNvSpPr txBox="1"/>
          <p:nvPr/>
        </p:nvSpPr>
        <p:spPr>
          <a:xfrm>
            <a:off x="761998" y="2614162"/>
            <a:ext cx="16598006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QUESTION 3: …..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354F193C-86C2-9E03-2D88-E0F9AB4D0F21}"/>
              </a:ext>
            </a:extLst>
          </p:cNvPr>
          <p:cNvSpPr txBox="1"/>
          <p:nvPr/>
        </p:nvSpPr>
        <p:spPr>
          <a:xfrm>
            <a:off x="1303733" y="4204392"/>
            <a:ext cx="15510603" cy="3093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b="1" u="none" strike="no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ANSWER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b="1" u="none" strike="noStrik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599601C8-17DC-9B8C-5CF1-B145E710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1B0CBB34-06CC-3EB0-7052-714103C32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66B3B-C6D1-85E9-3BB8-F60D62FC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13BF992-DDC7-2ACF-EF47-A2ECD55A4241}"/>
              </a:ext>
            </a:extLst>
          </p:cNvPr>
          <p:cNvGrpSpPr/>
          <p:nvPr/>
        </p:nvGrpSpPr>
        <p:grpSpPr>
          <a:xfrm rot="-10800000">
            <a:off x="844997" y="2157004"/>
            <a:ext cx="16598006" cy="5972991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1BFD0FE-0BBD-DB31-F7E0-56E3393C4A57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3F042FD-F6C1-28A8-F012-459C29862FF5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0F00CB-5DEE-FCF2-B098-FF3034BF5E67}"/>
              </a:ext>
            </a:extLst>
          </p:cNvPr>
          <p:cNvGrpSpPr/>
          <p:nvPr/>
        </p:nvGrpSpPr>
        <p:grpSpPr>
          <a:xfrm rot="-10800000">
            <a:off x="843028" y="2162656"/>
            <a:ext cx="16598005" cy="977972"/>
            <a:chOff x="0" y="0"/>
            <a:chExt cx="3458127" cy="411409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EE666DA-B03B-F4DF-2A1A-96C5ED02748D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A81F3C-D04B-4325-3CEA-AACFCA48A71F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6D34DD1-FA43-535D-51AA-29D7B19A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AF176B-2F9E-E324-6A66-B997981EE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7374325-8E14-87C8-4DA9-CFBD76648FDE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3894C7C7-D211-104C-76EA-8A912A50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D74B9B5A-4478-5356-0B1E-CF711FED9D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7A0714A-899B-080B-4F9D-3978F976AC2A}"/>
              </a:ext>
            </a:extLst>
          </p:cNvPr>
          <p:cNvSpPr txBox="1"/>
          <p:nvPr/>
        </p:nvSpPr>
        <p:spPr>
          <a:xfrm>
            <a:off x="841058" y="2171811"/>
            <a:ext cx="7898938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QUESTION 4: ….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810125B3-3134-D05B-75EB-3EE7FEDDC54A}"/>
              </a:ext>
            </a:extLst>
          </p:cNvPr>
          <p:cNvSpPr txBox="1"/>
          <p:nvPr/>
        </p:nvSpPr>
        <p:spPr>
          <a:xfrm>
            <a:off x="1219200" y="3398072"/>
            <a:ext cx="15510603" cy="3093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b="1" u="none" strike="no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ANSWER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b="1" u="none" strike="noStrik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72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C453-52B3-F8F7-908E-3C48A577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6DED1F-9DA3-3F75-A1B6-AA32F961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6E719-65D4-5D0E-2256-1B755B50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E08BA01-33A0-1260-CC6A-C725B07B4873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2: QUESTIONS AND ANSWERS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9ACDBD2-DDDE-B911-C4F7-D26112F069ED}"/>
              </a:ext>
            </a:extLst>
          </p:cNvPr>
          <p:cNvGrpSpPr/>
          <p:nvPr/>
        </p:nvGrpSpPr>
        <p:grpSpPr>
          <a:xfrm rot="-10800000">
            <a:off x="762000" y="2745251"/>
            <a:ext cx="16598006" cy="6474948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3EF346-BDC0-4677-5D75-71C1408B8F88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775FEAD-593D-AE62-EFAF-5D701A537750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29C1A35-3D1D-FE1C-65C1-61817BC8F684}"/>
              </a:ext>
            </a:extLst>
          </p:cNvPr>
          <p:cNvGrpSpPr/>
          <p:nvPr/>
        </p:nvGrpSpPr>
        <p:grpSpPr>
          <a:xfrm rot="-10800000">
            <a:off x="762000" y="2347483"/>
            <a:ext cx="16598006" cy="1319544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9F41DA9-7AC8-3344-589D-5CB0A014182C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FB9F024-A7FF-2E0A-0670-7AFFEF05DCFD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74D8768B-723A-411F-BA33-31BDF211EE8F}"/>
              </a:ext>
            </a:extLst>
          </p:cNvPr>
          <p:cNvSpPr txBox="1"/>
          <p:nvPr/>
        </p:nvSpPr>
        <p:spPr>
          <a:xfrm>
            <a:off x="761998" y="2614162"/>
            <a:ext cx="16598006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QUESTION 5: …..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9D4C63C-127A-FF01-0040-408B931A391E}"/>
              </a:ext>
            </a:extLst>
          </p:cNvPr>
          <p:cNvSpPr txBox="1"/>
          <p:nvPr/>
        </p:nvSpPr>
        <p:spPr>
          <a:xfrm>
            <a:off x="1303733" y="4204392"/>
            <a:ext cx="15510603" cy="3093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000" b="1" u="none" strike="noStrike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ANSWER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b="1" u="none" strike="noStrike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DDBF1DD1-076E-14F3-8877-AF18DD32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9E1044F5-30E8-93F1-10F6-3B438BFD23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1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1FAC5-FCD7-30EB-4FA4-F1FF54FE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3CA6E69A-9761-C678-40AF-A0D8D3804BA0}"/>
              </a:ext>
            </a:extLst>
          </p:cNvPr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2003CB30-5853-7930-AE8A-401D481F3A1A}"/>
              </a:ext>
            </a:extLst>
          </p:cNvPr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A1849B2-7959-F4CD-120A-4433FF9C6F07}"/>
              </a:ext>
            </a:extLst>
          </p:cNvPr>
          <p:cNvGrpSpPr/>
          <p:nvPr/>
        </p:nvGrpSpPr>
        <p:grpSpPr>
          <a:xfrm rot="-10800000">
            <a:off x="1561765" y="2106914"/>
            <a:ext cx="15354633" cy="6755432"/>
            <a:chOff x="0" y="0"/>
            <a:chExt cx="2568297" cy="247787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746C561-B554-3EB3-0571-99A1509629AE}"/>
                </a:ext>
              </a:extLst>
            </p:cNvPr>
            <p:cNvSpPr/>
            <p:nvPr/>
          </p:nvSpPr>
          <p:spPr>
            <a:xfrm>
              <a:off x="0" y="0"/>
              <a:ext cx="2568297" cy="2477873"/>
            </a:xfrm>
            <a:custGeom>
              <a:avLst/>
              <a:gdLst/>
              <a:ahLst/>
              <a:cxnLst/>
              <a:rect l="l" t="t" r="r" b="b"/>
              <a:pathLst>
                <a:path w="2568297" h="2477873">
                  <a:moveTo>
                    <a:pt x="0" y="0"/>
                  </a:moveTo>
                  <a:lnTo>
                    <a:pt x="2568297" y="0"/>
                  </a:lnTo>
                  <a:lnTo>
                    <a:pt x="2568297" y="2477873"/>
                  </a:lnTo>
                  <a:lnTo>
                    <a:pt x="0" y="247787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AB0B9C5-6E58-8A10-64CA-6553E015CDEC}"/>
                </a:ext>
              </a:extLst>
            </p:cNvPr>
            <p:cNvSpPr txBox="1"/>
            <p:nvPr/>
          </p:nvSpPr>
          <p:spPr>
            <a:xfrm>
              <a:off x="0" y="-38100"/>
              <a:ext cx="2568297" cy="2515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BFFF5BFB-123A-B57E-1DE3-3558CD7312EF}"/>
              </a:ext>
            </a:extLst>
          </p:cNvPr>
          <p:cNvSpPr txBox="1"/>
          <p:nvPr/>
        </p:nvSpPr>
        <p:spPr>
          <a:xfrm>
            <a:off x="1737746" y="2377215"/>
            <a:ext cx="14873854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other game or activity of the facilitator’s choice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3CC232E5-8F90-ABE2-2F3B-FD748CEB96AA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3: 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753EA576-15A8-C7D9-12AD-429071C104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4" name="Imagen 16">
            <a:extLst>
              <a:ext uri="{FF2B5EF4-FFF2-40B4-BE49-F238E27FC236}">
                <a16:creationId xmlns:a16="http://schemas.microsoft.com/office/drawing/2014/main" id="{9C5593BA-1DF4-475B-C57F-7F8B4B30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6705-46F7-FDA4-1ADC-979EFDA6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E076A9-ACE6-BF3D-BF02-D30E9478FF72}"/>
              </a:ext>
            </a:extLst>
          </p:cNvPr>
          <p:cNvGrpSpPr/>
          <p:nvPr/>
        </p:nvGrpSpPr>
        <p:grpSpPr>
          <a:xfrm rot="-10800000">
            <a:off x="685800" y="4686300"/>
            <a:ext cx="14242579" cy="1633334"/>
            <a:chOff x="0" y="0"/>
            <a:chExt cx="5991508" cy="126972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33A2BC-1577-81A3-F23D-54738570A03D}"/>
                </a:ext>
              </a:extLst>
            </p:cNvPr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B1B14-02A0-0C21-0CA9-B9AA3D2DA4AB}"/>
                </a:ext>
              </a:extLst>
            </p:cNvPr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" name="Group 21">
            <a:extLst>
              <a:ext uri="{FF2B5EF4-FFF2-40B4-BE49-F238E27FC236}">
                <a16:creationId xmlns:a16="http://schemas.microsoft.com/office/drawing/2014/main" id="{EEC0D4A9-14BC-EC97-F2DD-55E8EC193B00}"/>
              </a:ext>
            </a:extLst>
          </p:cNvPr>
          <p:cNvGrpSpPr/>
          <p:nvPr/>
        </p:nvGrpSpPr>
        <p:grpSpPr>
          <a:xfrm rot="-10800000">
            <a:off x="729680" y="4734430"/>
            <a:ext cx="8220410" cy="977972"/>
            <a:chOff x="0" y="0"/>
            <a:chExt cx="3458127" cy="411409"/>
          </a:xfrm>
        </p:grpSpPr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5664BEBD-9348-7081-6676-674CF19181A5}"/>
                </a:ext>
              </a:extLst>
            </p:cNvPr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DFD9EA20-A0CC-85B7-7867-0847B2D43D4D}"/>
                </a:ext>
              </a:extLst>
            </p:cNvPr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3" name="Freeform 3">
            <a:extLst>
              <a:ext uri="{FF2B5EF4-FFF2-40B4-BE49-F238E27FC236}">
                <a16:creationId xmlns:a16="http://schemas.microsoft.com/office/drawing/2014/main" id="{19DBD173-D983-CB42-4653-8184B98773BE}"/>
              </a:ext>
            </a:extLst>
          </p:cNvPr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84D32-EDB0-E838-6832-CB51198C0AAE}"/>
              </a:ext>
            </a:extLst>
          </p:cNvPr>
          <p:cNvSpPr txBox="1"/>
          <p:nvPr/>
        </p:nvSpPr>
        <p:spPr>
          <a:xfrm>
            <a:off x="757362" y="4790097"/>
            <a:ext cx="819272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4. EVALUATION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EAD32D1-C163-ED3A-2F0E-FA1CC443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15" name="Imagen 16">
            <a:extLst>
              <a:ext uri="{FF2B5EF4-FFF2-40B4-BE49-F238E27FC236}">
                <a16:creationId xmlns:a16="http://schemas.microsoft.com/office/drawing/2014/main" id="{F0CD174C-4874-FB77-1507-03CE83E7BF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 rot="5400000">
            <a:off x="15312277" y="765926"/>
            <a:ext cx="3741648" cy="2209799"/>
          </a:xfrm>
          <a:custGeom>
            <a:avLst/>
            <a:gdLst/>
            <a:ahLst/>
            <a:cxnLst/>
            <a:rect l="l" t="t" r="r" b="b"/>
            <a:pathLst>
              <a:path w="6562966" h="7473357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5403" t="-6366" b="-231826"/>
            </a:stretch>
          </a:blipFill>
          <a:ln cap="sq">
            <a:noFill/>
            <a:prstDash val="solid"/>
            <a:miter/>
          </a:ln>
        </p:spPr>
      </p:sp>
      <p:sp>
        <p:nvSpPr>
          <p:cNvPr id="2" name="TextBox 2"/>
          <p:cNvSpPr txBox="1"/>
          <p:nvPr/>
        </p:nvSpPr>
        <p:spPr>
          <a:xfrm>
            <a:off x="1486084" y="1066800"/>
            <a:ext cx="153158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GB" sz="4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Please fill in the satisfaction questionnaire</a:t>
            </a:r>
            <a:endParaRPr lang="en-US" sz="4000" b="1" dirty="0">
              <a:solidFill>
                <a:srgbClr val="03438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Ubuntu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068822" y="3255503"/>
            <a:ext cx="7833409" cy="6002797"/>
            <a:chOff x="0" y="0"/>
            <a:chExt cx="3295325" cy="25252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5325" cy="2525231"/>
            </a:xfrm>
            <a:custGeom>
              <a:avLst/>
              <a:gdLst/>
              <a:ahLst/>
              <a:cxnLst/>
              <a:rect l="l" t="t" r="r" b="b"/>
              <a:pathLst>
                <a:path w="3295325" h="2525231">
                  <a:moveTo>
                    <a:pt x="0" y="0"/>
                  </a:moveTo>
                  <a:lnTo>
                    <a:pt x="3295325" y="0"/>
                  </a:lnTo>
                  <a:lnTo>
                    <a:pt x="3295325" y="2525231"/>
                  </a:lnTo>
                  <a:lnTo>
                    <a:pt x="0" y="252523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95325" cy="256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351526" y="2504657"/>
            <a:ext cx="7293390" cy="6499810"/>
            <a:chOff x="0" y="0"/>
            <a:chExt cx="3068152" cy="27343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68152" cy="2734313"/>
            </a:xfrm>
            <a:custGeom>
              <a:avLst/>
              <a:gdLst/>
              <a:ahLst/>
              <a:cxnLst/>
              <a:rect l="l" t="t" r="r" b="b"/>
              <a:pathLst>
                <a:path w="3068152" h="2734313">
                  <a:moveTo>
                    <a:pt x="0" y="0"/>
                  </a:moveTo>
                  <a:lnTo>
                    <a:pt x="3068152" y="0"/>
                  </a:lnTo>
                  <a:lnTo>
                    <a:pt x="3068152" y="2734313"/>
                  </a:lnTo>
                  <a:lnTo>
                    <a:pt x="0" y="273431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68152" cy="277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02884" y="2846431"/>
            <a:ext cx="586736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4"/>
              </a:lnSpc>
              <a:spcBef>
                <a:spcPct val="0"/>
              </a:spcBef>
            </a:pPr>
            <a:r>
              <a:rPr lang="en-US" sz="4000" b="1" u="none" strike="noStrike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3997" y="4820142"/>
            <a:ext cx="6423058" cy="32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94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You can fill in the questionnaire in the printed form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786692" y="3608113"/>
            <a:ext cx="6423058" cy="0"/>
          </a:xfrm>
          <a:prstGeom prst="line">
            <a:avLst/>
          </a:prstGeom>
          <a:ln w="38100" cap="flat">
            <a:solidFill>
              <a:srgbClr val="034383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13" name="Group 13"/>
          <p:cNvGrpSpPr/>
          <p:nvPr/>
        </p:nvGrpSpPr>
        <p:grpSpPr>
          <a:xfrm rot="-10800000">
            <a:off x="9385769" y="3241449"/>
            <a:ext cx="7833409" cy="6002797"/>
            <a:chOff x="0" y="0"/>
            <a:chExt cx="3295325" cy="25252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95325" cy="2525231"/>
            </a:xfrm>
            <a:custGeom>
              <a:avLst/>
              <a:gdLst/>
              <a:ahLst/>
              <a:cxnLst/>
              <a:rect l="l" t="t" r="r" b="b"/>
              <a:pathLst>
                <a:path w="3295325" h="2525231">
                  <a:moveTo>
                    <a:pt x="0" y="0"/>
                  </a:moveTo>
                  <a:lnTo>
                    <a:pt x="3295325" y="0"/>
                  </a:lnTo>
                  <a:lnTo>
                    <a:pt x="3295325" y="2525231"/>
                  </a:lnTo>
                  <a:lnTo>
                    <a:pt x="0" y="252523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295325" cy="256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668472" y="2490604"/>
            <a:ext cx="7293390" cy="6499810"/>
            <a:chOff x="0" y="0"/>
            <a:chExt cx="3068152" cy="27343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68152" cy="2734313"/>
            </a:xfrm>
            <a:custGeom>
              <a:avLst/>
              <a:gdLst/>
              <a:ahLst/>
              <a:cxnLst/>
              <a:rect l="l" t="t" r="r" b="b"/>
              <a:pathLst>
                <a:path w="3068152" h="2734313">
                  <a:moveTo>
                    <a:pt x="0" y="0"/>
                  </a:moveTo>
                  <a:lnTo>
                    <a:pt x="3068152" y="0"/>
                  </a:lnTo>
                  <a:lnTo>
                    <a:pt x="3068152" y="2734313"/>
                  </a:lnTo>
                  <a:lnTo>
                    <a:pt x="0" y="273431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68152" cy="277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03638" y="2846431"/>
            <a:ext cx="641036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4"/>
              </a:lnSpc>
            </a:pPr>
            <a:r>
              <a:rPr lang="en-US" sz="4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Option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34311" y="4623478"/>
            <a:ext cx="6136323" cy="101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94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You can find the questionnaire on-line at the following link: </a:t>
            </a:r>
          </a:p>
          <a:p>
            <a:pPr marL="0" lvl="0" indent="0" algn="just">
              <a:lnSpc>
                <a:spcPts val="2694"/>
              </a:lnSpc>
              <a:spcBef>
                <a:spcPct val="0"/>
              </a:spcBef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www. </a:t>
            </a:r>
            <a:endParaRPr lang="en-US" sz="2000" u="none" strike="noStrike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103638" y="3626448"/>
            <a:ext cx="6423058" cy="0"/>
          </a:xfrm>
          <a:prstGeom prst="line">
            <a:avLst/>
          </a:prstGeom>
          <a:ln w="38100" cap="flat">
            <a:solidFill>
              <a:srgbClr val="034383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25" name="Imagen 11">
            <a:extLst>
              <a:ext uri="{FF2B5EF4-FFF2-40B4-BE49-F238E27FC236}">
                <a16:creationId xmlns:a16="http://schemas.microsoft.com/office/drawing/2014/main" id="{069F0AAF-8DD6-BED5-D9B3-DAE81285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26" name="Imagen 16">
            <a:extLst>
              <a:ext uri="{FF2B5EF4-FFF2-40B4-BE49-F238E27FC236}">
                <a16:creationId xmlns:a16="http://schemas.microsoft.com/office/drawing/2014/main" id="{12799832-4194-21FB-3915-A65C9E0006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V="1"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10287000"/>
                </a:moveTo>
                <a:lnTo>
                  <a:pt x="10287000" y="10287000"/>
                </a:lnTo>
                <a:lnTo>
                  <a:pt x="10287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5813048" y="1057275"/>
            <a:ext cx="11446252" cy="4631004"/>
            <a:chOff x="0" y="38100"/>
            <a:chExt cx="15261669" cy="617467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8100"/>
              <a:ext cx="15261669" cy="1278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50"/>
                </a:lnSpc>
              </a:pPr>
              <a:r>
                <a:rPr lang="en-US" sz="6500" b="1" dirty="0">
                  <a:solidFill>
                    <a:srgbClr val="03438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Ubuntu Bold"/>
                </a:rPr>
                <a:t>CONTACT US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17367" y="1917321"/>
              <a:ext cx="11665330" cy="429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20"/>
                </a:lnSpc>
              </a:pPr>
              <a:endParaRPr lang="en-US" sz="40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endParaRPr>
            </a:p>
            <a:p>
              <a:pPr algn="just">
                <a:lnSpc>
                  <a:spcPts val="8820"/>
                </a:lnSpc>
              </a:pPr>
              <a:r>
                <a:rPr lang="en-US" sz="4000" u="none" strike="noStrike" dirty="0">
                  <a:solidFill>
                    <a:srgbClr val="0D1D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Open Sans 1"/>
                  <a:hlinkClick r:id="rId4"/>
                </a:rPr>
                <a:t>penelope@oxalis-scop.org</a:t>
              </a:r>
              <a:r>
                <a:rPr lang="en-US" sz="4000" u="none" strike="noStrike" dirty="0">
                  <a:solidFill>
                    <a:srgbClr val="0D1D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Open Sans 1"/>
                </a:rPr>
                <a:t> </a:t>
              </a:r>
              <a:r>
                <a:rPr lang="en-US" sz="4000" u="none" strike="noStrike" dirty="0">
                  <a:solidFill>
                    <a:srgbClr val="0D1D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Open Sans 1"/>
                  <a:hlinkClick r:id="rId5"/>
                </a:rPr>
                <a:t>https://penelope-project.org/</a:t>
              </a:r>
              <a:r>
                <a:rPr lang="en-US" sz="4000" u="none" strike="noStrike" dirty="0">
                  <a:solidFill>
                    <a:srgbClr val="0D1D2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Open Sans 1"/>
                </a:rPr>
                <a:t> 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1718" y="3826439"/>
              <a:ext cx="832772" cy="832772"/>
            </a:xfrm>
            <a:custGeom>
              <a:avLst/>
              <a:gdLst/>
              <a:ahLst/>
              <a:cxnLst/>
              <a:rect l="l" t="t" r="r" b="b"/>
              <a:pathLst>
                <a:path w="832772" h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>
              <a:off x="181718" y="5306910"/>
              <a:ext cx="832772" cy="832772"/>
            </a:xfrm>
            <a:custGeom>
              <a:avLst/>
              <a:gdLst/>
              <a:ahLst/>
              <a:cxnLst/>
              <a:rect l="l" t="t" r="r" b="b"/>
              <a:pathLst>
                <a:path w="832772" h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2"/>
                  </a:lnTo>
                  <a:lnTo>
                    <a:pt x="0" y="8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D71AA-3A4E-1546-4817-6728E4666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2414"/>
          <a:stretch/>
        </p:blipFill>
        <p:spPr>
          <a:xfrm>
            <a:off x="-9525" y="7937131"/>
            <a:ext cx="18297525" cy="23498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73830" cy="10287000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079" b="-1220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8414170" y="0"/>
            <a:ext cx="9873830" cy="10287000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9873830" y="11243492"/>
                </a:moveTo>
                <a:lnTo>
                  <a:pt x="0" y="11243492"/>
                </a:lnTo>
                <a:lnTo>
                  <a:pt x="0" y="0"/>
                </a:lnTo>
                <a:lnTo>
                  <a:pt x="9873830" y="0"/>
                </a:lnTo>
                <a:lnTo>
                  <a:pt x="9873830" y="112434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298"/>
            </a:stretch>
          </a:blipFill>
        </p:spPr>
      </p:sp>
      <p:pic>
        <p:nvPicPr>
          <p:cNvPr id="8" name="Picture 7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14263023-E65B-2611-A159-5B57EA83E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356" y="1826138"/>
            <a:ext cx="1904104" cy="712452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0EA76A71-546B-894B-A3B9-A5DE6EB95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905" y="1828783"/>
            <a:ext cx="2023239" cy="562459"/>
          </a:xfrm>
          <a:prstGeom prst="rect">
            <a:avLst/>
          </a:prstGeom>
        </p:spPr>
      </p:pic>
      <p:pic>
        <p:nvPicPr>
          <p:cNvPr id="10" name="Picture 9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B4B16F8A-AB7C-2C59-C561-CA39704FD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3117" y="4290740"/>
            <a:ext cx="2023239" cy="856746"/>
          </a:xfrm>
          <a:prstGeom prst="rect">
            <a:avLst/>
          </a:prstGeom>
        </p:spPr>
      </p:pic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68E7E60C-F2BE-C0CD-1B31-6F5C5DE65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823" y="2877480"/>
            <a:ext cx="1981294" cy="861860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8FE34BB-1D4A-6DB3-F367-50779B1EE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6356" y="3037241"/>
            <a:ext cx="2711694" cy="542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E5170-EDFC-D76D-17C4-E0D9F3BFA337}"/>
              </a:ext>
            </a:extLst>
          </p:cNvPr>
          <p:cNvSpPr txBox="1"/>
          <p:nvPr/>
        </p:nvSpPr>
        <p:spPr>
          <a:xfrm>
            <a:off x="3521285" y="5432336"/>
            <a:ext cx="11245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PENELOPE has been funded by the European Union. </a:t>
            </a:r>
          </a:p>
          <a:p>
            <a:pPr algn="ctr"/>
            <a:r>
              <a:rPr lang="en-US" sz="20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(2022-1-FR01-KA220-VET-000088824).</a:t>
            </a:r>
          </a:p>
          <a:p>
            <a:pPr algn="ctr"/>
            <a:b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Views and opinions expressed are however those of the author(s) only and do not necessarily reflect those of the European Union or the European Education and Culture Executive Agency (EACEA).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Neither the European Union nor EACEA can be held responsible for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them.</a:t>
            </a:r>
            <a:endParaRPr lang="en-GB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Imagen 11">
            <a:extLst>
              <a:ext uri="{FF2B5EF4-FFF2-40B4-BE49-F238E27FC236}">
                <a16:creationId xmlns:a16="http://schemas.microsoft.com/office/drawing/2014/main" id="{6A61942D-18E5-E026-D4A6-53DCA00BD8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05400" y="8084551"/>
            <a:ext cx="1530890" cy="3750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48CD637-52C6-48F5-2816-0670044FF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2220444" y="8084551"/>
            <a:ext cx="1851276" cy="388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WELCOME!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36168" y="3154218"/>
            <a:ext cx="60960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Photo 2</a:t>
            </a:r>
          </a:p>
          <a:p>
            <a:pPr algn="ctr">
              <a:lnSpc>
                <a:spcPts val="5500"/>
              </a:lnSpc>
            </a:pPr>
            <a:endParaRPr lang="en-US" sz="5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Ubuntu Bold"/>
            </a:endParaRP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E0DAC450-DE51-0B44-AA85-7B229B34B9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C36C39F9-28EC-338E-AC1D-3B598F71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FA5401-D88E-33F0-3B40-AF372E91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D97D44-AB01-3317-A870-25369E73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BE92B7-76F3-B1A3-67CE-91206423C2B1}"/>
              </a:ext>
            </a:extLst>
          </p:cNvPr>
          <p:cNvSpPr txBox="1"/>
          <p:nvPr/>
        </p:nvSpPr>
        <p:spPr>
          <a:xfrm>
            <a:off x="948065" y="2405484"/>
            <a:ext cx="16391870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1EAF26-7F8D-FE7A-E51D-108D97339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59295"/>
              </p:ext>
            </p:extLst>
          </p:nvPr>
        </p:nvGraphicFramePr>
        <p:xfrm>
          <a:off x="3048000" y="3332634"/>
          <a:ext cx="12192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940819274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183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Time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2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00:00 – 00:00 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General presentation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Welcome notes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Participants presentation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European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framework for gender equality</a:t>
                      </a:r>
                      <a:endParaRPr lang="en-GB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Penelope project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Gender Equality and Why should it be on the SMEs’ agenda?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3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00:00 – 00:00 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Platform discovery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How to connect to the platform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Presentation of the mains parts of the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0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00:00 – 00:00 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Practical part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Workplace culture and institutional transformation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Group activity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5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00:00 – 00:00 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Evaluation</a:t>
                      </a:r>
                      <a:endParaRPr lang="en-US" sz="20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433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D38E-8CCF-6956-2ADA-B30329967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6D986B1-D57C-14AC-0A2E-ADE56F4D4A6D}"/>
              </a:ext>
            </a:extLst>
          </p:cNvPr>
          <p:cNvGrpSpPr/>
          <p:nvPr/>
        </p:nvGrpSpPr>
        <p:grpSpPr>
          <a:xfrm rot="-10800000">
            <a:off x="683088" y="2157003"/>
            <a:ext cx="5384336" cy="6964489"/>
            <a:chOff x="0" y="0"/>
            <a:chExt cx="2180105" cy="24184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CCADC63-EC62-E87B-E45D-1EE7D4C929C2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1AF7C98-00BB-882E-618A-A3CBC1022E08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23DE49C-2BC7-6A95-ADB6-6C736B884137}"/>
              </a:ext>
            </a:extLst>
          </p:cNvPr>
          <p:cNvGrpSpPr/>
          <p:nvPr/>
        </p:nvGrpSpPr>
        <p:grpSpPr>
          <a:xfrm rot="-10800000">
            <a:off x="1224820" y="1777617"/>
            <a:ext cx="4329029" cy="1198868"/>
            <a:chOff x="0" y="0"/>
            <a:chExt cx="1752814" cy="49286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D9E869-948A-AF95-4FC8-2454F0D04990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C578D41-9599-56C8-AD30-1814E6FE269F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6190496-ADAE-1EF6-A96B-CF34F5DCC8CA}"/>
              </a:ext>
            </a:extLst>
          </p:cNvPr>
          <p:cNvGrpSpPr/>
          <p:nvPr/>
        </p:nvGrpSpPr>
        <p:grpSpPr>
          <a:xfrm rot="-10800000">
            <a:off x="6423255" y="2157001"/>
            <a:ext cx="5384336" cy="7074206"/>
            <a:chOff x="0" y="0"/>
            <a:chExt cx="2180105" cy="24184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764C0A2-CA5A-7D22-6CFB-AB065AE0806F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C49BE71-4D76-B86D-DA35-CC851501FBC6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67AFB77-6E95-7118-A62E-4A8929D587B5}"/>
              </a:ext>
            </a:extLst>
          </p:cNvPr>
          <p:cNvGrpSpPr/>
          <p:nvPr/>
        </p:nvGrpSpPr>
        <p:grpSpPr>
          <a:xfrm rot="-10800000">
            <a:off x="6950909" y="1777620"/>
            <a:ext cx="4329029" cy="1217249"/>
            <a:chOff x="0" y="0"/>
            <a:chExt cx="1752814" cy="49286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617DD14-C231-281C-62D1-8BF32F881D31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7473DA2-A339-19B9-86A1-37921C42C69A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9EB801A-DD36-5DC9-C490-9C6915C484ED}"/>
              </a:ext>
            </a:extLst>
          </p:cNvPr>
          <p:cNvGrpSpPr/>
          <p:nvPr/>
        </p:nvGrpSpPr>
        <p:grpSpPr>
          <a:xfrm rot="-10800000">
            <a:off x="12139610" y="2157000"/>
            <a:ext cx="5384336" cy="6964491"/>
            <a:chOff x="0" y="0"/>
            <a:chExt cx="2180105" cy="241845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B0A42B3-D9C6-44BB-B4D5-79996C30CB1A}"/>
                </a:ext>
              </a:extLst>
            </p:cNvPr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65F9ECA-C61E-401D-F5F5-A523753B6E44}"/>
                </a:ext>
              </a:extLst>
            </p:cNvPr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35F126E-850D-7A4E-25AE-BD7F38570086}"/>
              </a:ext>
            </a:extLst>
          </p:cNvPr>
          <p:cNvGrpSpPr/>
          <p:nvPr/>
        </p:nvGrpSpPr>
        <p:grpSpPr>
          <a:xfrm rot="-10800000">
            <a:off x="12695424" y="1777619"/>
            <a:ext cx="4329029" cy="1217249"/>
            <a:chOff x="0" y="0"/>
            <a:chExt cx="1752814" cy="4928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2D393B5-4BCE-03D4-37F2-0882757F26F2}"/>
                </a:ext>
              </a:extLst>
            </p:cNvPr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F7B6C3B-3279-1431-E07E-9865C3434F8C}"/>
                </a:ext>
              </a:extLst>
            </p:cNvPr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8FD7D51D-525B-8232-8E2A-77429CB8EABF}"/>
              </a:ext>
            </a:extLst>
          </p:cNvPr>
          <p:cNvSpPr txBox="1"/>
          <p:nvPr/>
        </p:nvSpPr>
        <p:spPr>
          <a:xfrm>
            <a:off x="327256" y="2025913"/>
            <a:ext cx="6096000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Photo 1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77F52C30-48E5-4909-8E29-ED9C9BE4F14B}"/>
              </a:ext>
            </a:extLst>
          </p:cNvPr>
          <p:cNvSpPr txBox="1"/>
          <p:nvPr/>
        </p:nvSpPr>
        <p:spPr>
          <a:xfrm>
            <a:off x="6081503" y="2025912"/>
            <a:ext cx="6096000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Photo 2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42BF5A4D-2484-7252-F859-625373AD794D}"/>
              </a:ext>
            </a:extLst>
          </p:cNvPr>
          <p:cNvSpPr txBox="1"/>
          <p:nvPr/>
        </p:nvSpPr>
        <p:spPr>
          <a:xfrm>
            <a:off x="11811938" y="2025911"/>
            <a:ext cx="609600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Photo 3</a:t>
            </a:r>
          </a:p>
          <a:p>
            <a:pPr algn="ctr">
              <a:lnSpc>
                <a:spcPts val="5500"/>
              </a:lnSpc>
            </a:pPr>
            <a:endParaRPr lang="en-US" sz="5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Ubuntu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E6EC4F08-9D16-0151-7730-F028FE8FC1EB}"/>
              </a:ext>
            </a:extLst>
          </p:cNvPr>
          <p:cNvSpPr txBox="1"/>
          <p:nvPr/>
        </p:nvSpPr>
        <p:spPr>
          <a:xfrm>
            <a:off x="1224821" y="3616143"/>
            <a:ext cx="4300869" cy="400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3FAB193B-EF8F-B84E-20B2-77F8CF01CD28}"/>
              </a:ext>
            </a:extLst>
          </p:cNvPr>
          <p:cNvSpPr txBox="1"/>
          <p:nvPr/>
        </p:nvSpPr>
        <p:spPr>
          <a:xfrm>
            <a:off x="6979068" y="3616142"/>
            <a:ext cx="4300869" cy="400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E596F565-38B2-1569-521A-54DB7FC31AAD}"/>
              </a:ext>
            </a:extLst>
          </p:cNvPr>
          <p:cNvSpPr txBox="1"/>
          <p:nvPr/>
        </p:nvSpPr>
        <p:spPr>
          <a:xfrm>
            <a:off x="12709504" y="3616141"/>
            <a:ext cx="4300869" cy="400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500" u="none" strike="noStrike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500" u="none" strike="noStrike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</a:t>
            </a:r>
          </a:p>
        </p:txBody>
      </p:sp>
      <p:pic>
        <p:nvPicPr>
          <p:cNvPr id="35" name="Imagen 11">
            <a:extLst>
              <a:ext uri="{FF2B5EF4-FFF2-40B4-BE49-F238E27FC236}">
                <a16:creationId xmlns:a16="http://schemas.microsoft.com/office/drawing/2014/main" id="{EA7E0C00-7E2B-AAAD-2C1A-11A5A59C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6" name="Imagen 16">
            <a:extLst>
              <a:ext uri="{FF2B5EF4-FFF2-40B4-BE49-F238E27FC236}">
                <a16:creationId xmlns:a16="http://schemas.microsoft.com/office/drawing/2014/main" id="{E8987C30-C098-4282-8360-55967F54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93234F-BD8A-E575-F048-01138955A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330494" y="-20213"/>
            <a:ext cx="4957506" cy="16385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E54EDF-5D67-F469-58BA-8F2A70690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152"/>
            <a:ext cx="4940349" cy="16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3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A4ED-3993-C117-7A9B-48771564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>
            <a:extLst>
              <a:ext uri="{FF2B5EF4-FFF2-40B4-BE49-F238E27FC236}">
                <a16:creationId xmlns:a16="http://schemas.microsoft.com/office/drawing/2014/main" id="{6AB615E4-E3B9-3884-C24C-E7E1C366F139}"/>
              </a:ext>
            </a:extLst>
          </p:cNvPr>
          <p:cNvSpPr/>
          <p:nvPr/>
        </p:nvSpPr>
        <p:spPr>
          <a:xfrm>
            <a:off x="0" y="6536273"/>
            <a:ext cx="3803970" cy="375072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70" b="-9706"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32F5E95-68F1-0531-1C66-3152C78FF4FC}"/>
              </a:ext>
            </a:extLst>
          </p:cNvPr>
          <p:cNvSpPr txBox="1"/>
          <p:nvPr/>
        </p:nvSpPr>
        <p:spPr>
          <a:xfrm>
            <a:off x="3451887" y="6660640"/>
            <a:ext cx="5867360" cy="57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4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COST ANALYSIS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3D13DF8-04A4-47B4-AD7B-E8EC41AAD246}"/>
              </a:ext>
            </a:extLst>
          </p:cNvPr>
          <p:cNvSpPr txBox="1"/>
          <p:nvPr/>
        </p:nvSpPr>
        <p:spPr>
          <a:xfrm>
            <a:off x="981730" y="3254514"/>
            <a:ext cx="15878175" cy="2196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European framework for gender equality</a:t>
            </a:r>
          </a:p>
          <a:p>
            <a:pPr algn="just">
              <a:lnSpc>
                <a:spcPts val="3500"/>
              </a:lnSpc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1CF5F0B-6B56-C9FE-E85A-BB271A7FE4D9}"/>
              </a:ext>
            </a:extLst>
          </p:cNvPr>
          <p:cNvSpPr/>
          <p:nvPr/>
        </p:nvSpPr>
        <p:spPr>
          <a:xfrm flipH="1" flipV="1">
            <a:off x="14657615" y="0"/>
            <a:ext cx="3630385" cy="369138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43" b="-11471"/>
            </a:stretch>
          </a:blipFill>
          <a:ln cap="sq">
            <a:noFill/>
            <a:prstDash val="solid"/>
            <a:miter/>
          </a:ln>
        </p:spPr>
      </p:sp>
      <p:pic>
        <p:nvPicPr>
          <p:cNvPr id="27" name="Imagen 11">
            <a:extLst>
              <a:ext uri="{FF2B5EF4-FFF2-40B4-BE49-F238E27FC236}">
                <a16:creationId xmlns:a16="http://schemas.microsoft.com/office/drawing/2014/main" id="{AA3A5E1C-DF5B-FB69-B571-4190CA322A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28" name="Imagen 16">
            <a:extLst>
              <a:ext uri="{FF2B5EF4-FFF2-40B4-BE49-F238E27FC236}">
                <a16:creationId xmlns:a16="http://schemas.microsoft.com/office/drawing/2014/main" id="{B5A9B590-2265-D321-9F51-ED9625CAD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753AF17A-4C95-C0A1-AAA2-7265D2CC6417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What is the Penelope Project?</a:t>
            </a:r>
          </a:p>
        </p:txBody>
      </p:sp>
    </p:spTree>
    <p:extLst>
      <p:ext uri="{BB962C8B-B14F-4D97-AF65-F5344CB8AC3E}">
        <p14:creationId xmlns:p14="http://schemas.microsoft.com/office/powerpoint/2010/main" val="215258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AAF7-7CD0-8C93-097F-0295C16C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>
            <a:extLst>
              <a:ext uri="{FF2B5EF4-FFF2-40B4-BE49-F238E27FC236}">
                <a16:creationId xmlns:a16="http://schemas.microsoft.com/office/drawing/2014/main" id="{2DCB59D0-C082-2656-906D-BC1EDB684E1A}"/>
              </a:ext>
            </a:extLst>
          </p:cNvPr>
          <p:cNvSpPr/>
          <p:nvPr/>
        </p:nvSpPr>
        <p:spPr>
          <a:xfrm>
            <a:off x="0" y="6536273"/>
            <a:ext cx="3803970" cy="375072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70" b="-9706"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651B0A8-450C-872D-31C4-345902F0A25C}"/>
              </a:ext>
            </a:extLst>
          </p:cNvPr>
          <p:cNvSpPr txBox="1"/>
          <p:nvPr/>
        </p:nvSpPr>
        <p:spPr>
          <a:xfrm>
            <a:off x="3451887" y="6660640"/>
            <a:ext cx="5867360" cy="57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4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COST ANALYSIS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7F65F52-4426-CD68-122A-ED537FAE4286}"/>
              </a:ext>
            </a:extLst>
          </p:cNvPr>
          <p:cNvSpPr txBox="1"/>
          <p:nvPr/>
        </p:nvSpPr>
        <p:spPr>
          <a:xfrm>
            <a:off x="973263" y="2412659"/>
            <a:ext cx="15878175" cy="6600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Objectives and expected results of Penelope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PENELOPE project was created to </a:t>
            </a:r>
            <a:r>
              <a:rPr lang="en-US" sz="20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equip SMEs, clusters, and stakeholders with concrete solutions</a:t>
            </a:r>
            <a:r>
              <a:rPr lang="en-US" sz="20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implement sustainable gender equality strategies.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Penelope Project partners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PENELOPE aims, first, to develop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innovative tools for gender mainstreaming strategies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SMEs, then rely on clusters in different sectors to ensure the transfer and implementation of these tools within SMEs.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pioneering and innovative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 handbook 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containing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best practices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from EU clusters and policy makers,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interviews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with key-industry representatives and a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guidebook of tools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implementing gender mainstreaming in SMEs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set of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video pills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useful resources on gender mainstreaming and on how companies can increase and keep female participation in the labor market.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Virtual Learning Environment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free of charge for five years, offering adaptive trainings for both clusters and SMEs.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 methodology</a:t>
            </a:r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the clusters that what to train their members to use the tools provided by the project</a:t>
            </a: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A6DCBBE-48AC-0BEA-3D05-74897D52F345}"/>
              </a:ext>
            </a:extLst>
          </p:cNvPr>
          <p:cNvSpPr/>
          <p:nvPr/>
        </p:nvSpPr>
        <p:spPr>
          <a:xfrm flipH="1" flipV="1">
            <a:off x="14657615" y="0"/>
            <a:ext cx="3630385" cy="369138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43" b="-11471"/>
            </a:stretch>
          </a:blipFill>
          <a:ln cap="sq">
            <a:noFill/>
            <a:prstDash val="solid"/>
            <a:miter/>
          </a:ln>
        </p:spPr>
      </p:sp>
      <p:pic>
        <p:nvPicPr>
          <p:cNvPr id="27" name="Imagen 11">
            <a:extLst>
              <a:ext uri="{FF2B5EF4-FFF2-40B4-BE49-F238E27FC236}">
                <a16:creationId xmlns:a16="http://schemas.microsoft.com/office/drawing/2014/main" id="{8994F844-C08C-CC40-70C9-70FE266F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28" name="Imagen 16">
            <a:extLst>
              <a:ext uri="{FF2B5EF4-FFF2-40B4-BE49-F238E27FC236}">
                <a16:creationId xmlns:a16="http://schemas.microsoft.com/office/drawing/2014/main" id="{B2E9CE52-9B81-3F35-1C77-1776CCFE83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85717CFF-BC2D-EDF6-BB63-6EC41A9D4AA8}"/>
              </a:ext>
            </a:extLst>
          </p:cNvPr>
          <p:cNvSpPr txBox="1"/>
          <p:nvPr/>
        </p:nvSpPr>
        <p:spPr>
          <a:xfrm>
            <a:off x="2260505" y="1066800"/>
            <a:ext cx="1376699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What is the Penelope Project?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45070-C50A-D03D-A87D-1DFE750CE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963" y="4313037"/>
            <a:ext cx="2292392" cy="67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1CDE3-307E-9E5E-5FFD-0CC337441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111" y="4443622"/>
            <a:ext cx="2354589" cy="470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9447E-01A4-3F7D-09A7-30E77F533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4268611"/>
            <a:ext cx="2025834" cy="764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D76C8-25F8-44B8-9993-3BD165124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745" y="4324822"/>
            <a:ext cx="2016950" cy="844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07F5E-3734-C9C3-EA95-249D80FDC0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59898" y="4153864"/>
            <a:ext cx="2016950" cy="8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10800000">
            <a:off x="1467802" y="2477468"/>
            <a:ext cx="15354633" cy="6755432"/>
            <a:chOff x="0" y="0"/>
            <a:chExt cx="2568297" cy="24778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8297" cy="2477873"/>
            </a:xfrm>
            <a:custGeom>
              <a:avLst/>
              <a:gdLst/>
              <a:ahLst/>
              <a:cxnLst/>
              <a:rect l="l" t="t" r="r" b="b"/>
              <a:pathLst>
                <a:path w="2568297" h="2477873">
                  <a:moveTo>
                    <a:pt x="0" y="0"/>
                  </a:moveTo>
                  <a:lnTo>
                    <a:pt x="2568297" y="0"/>
                  </a:lnTo>
                  <a:lnTo>
                    <a:pt x="2568297" y="2477873"/>
                  </a:lnTo>
                  <a:lnTo>
                    <a:pt x="0" y="247787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568297" cy="2515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01302" y="3114952"/>
            <a:ext cx="14873854" cy="533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Notions of equality and difference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(equality as a notion of right, despite differences between people)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b="1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Why gender inequality is a social construction</a:t>
            </a:r>
            <a:r>
              <a:rPr lang="en-US" sz="22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? </a:t>
            </a: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5" name="Freeform 25"/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9A718546-0324-9A09-6A82-C503ABDDAB1C}"/>
              </a:ext>
            </a:extLst>
          </p:cNvPr>
          <p:cNvSpPr txBox="1"/>
          <p:nvPr/>
        </p:nvSpPr>
        <p:spPr>
          <a:xfrm>
            <a:off x="2260505" y="1066800"/>
            <a:ext cx="1376699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What is gender equality and why should it be on the SMEs’ agenda?</a:t>
            </a:r>
          </a:p>
        </p:txBody>
      </p:sp>
      <p:pic>
        <p:nvPicPr>
          <p:cNvPr id="29" name="Imagen 11">
            <a:extLst>
              <a:ext uri="{FF2B5EF4-FFF2-40B4-BE49-F238E27FC236}">
                <a16:creationId xmlns:a16="http://schemas.microsoft.com/office/drawing/2014/main" id="{77DEFC74-C236-6382-11B4-AB603F992F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30" name="Imagen 16">
            <a:extLst>
              <a:ext uri="{FF2B5EF4-FFF2-40B4-BE49-F238E27FC236}">
                <a16:creationId xmlns:a16="http://schemas.microsoft.com/office/drawing/2014/main" id="{C34BC4CC-88F0-A15F-B64D-32231DEACB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E5262-DA2B-B2FB-DA15-A6698143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3BFC389F-6D05-1AE3-4F5E-A4C1683652EA}"/>
              </a:ext>
            </a:extLst>
          </p:cNvPr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4F5BDB39-C8E6-3EDA-3DAE-A6B6A1869816}"/>
              </a:ext>
            </a:extLst>
          </p:cNvPr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87B89CE-05AF-3EEE-F6C4-41B6AAD02797}"/>
              </a:ext>
            </a:extLst>
          </p:cNvPr>
          <p:cNvSpPr txBox="1"/>
          <p:nvPr/>
        </p:nvSpPr>
        <p:spPr>
          <a:xfrm>
            <a:off x="1676400" y="3220055"/>
            <a:ext cx="14935200" cy="578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The current extent of professional inequality?</a:t>
            </a:r>
          </a:p>
          <a:p>
            <a:pPr algn="just">
              <a:lnSpc>
                <a:spcPts val="3500"/>
              </a:lnSpc>
            </a:pPr>
            <a:endParaRPr lang="en-US" sz="22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The benefits for individuals, companies and society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C9FEB675-C220-A18E-693D-6A2ACF161EFE}"/>
              </a:ext>
            </a:extLst>
          </p:cNvPr>
          <p:cNvSpPr txBox="1"/>
          <p:nvPr/>
        </p:nvSpPr>
        <p:spPr>
          <a:xfrm>
            <a:off x="2260505" y="1066800"/>
            <a:ext cx="1376699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What is gender equality and why should it be on the SMEs’ agenda?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B990F8C9-0E76-B0F0-7CA8-D2986B9079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4" name="Imagen 16">
            <a:extLst>
              <a:ext uri="{FF2B5EF4-FFF2-40B4-BE49-F238E27FC236}">
                <a16:creationId xmlns:a16="http://schemas.microsoft.com/office/drawing/2014/main" id="{0EB168D8-65AB-FE64-1944-83361D9B59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479CC-3949-2684-98A9-D53F1FA44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FA4A0A52-9609-3D94-5D98-F45B0606D6B9}"/>
              </a:ext>
            </a:extLst>
          </p:cNvPr>
          <p:cNvSpPr/>
          <p:nvPr/>
        </p:nvSpPr>
        <p:spPr>
          <a:xfrm rot="-5400000" flipH="1">
            <a:off x="14613" y="-14614"/>
            <a:ext cx="5293231" cy="53224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28" t="-15690" r="-1"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353C9AA2-9D08-9200-6928-080ED8B14AAE}"/>
              </a:ext>
            </a:extLst>
          </p:cNvPr>
          <p:cNvSpPr/>
          <p:nvPr/>
        </p:nvSpPr>
        <p:spPr>
          <a:xfrm rot="-5400000" flipV="1">
            <a:off x="12751933" y="4750934"/>
            <a:ext cx="5738133" cy="53340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10" t="-15440" r="1"/>
            </a:stretch>
          </a:blipFill>
        </p:spPr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739A84A-B4BF-C549-393B-EFEB0E20D7A6}"/>
              </a:ext>
            </a:extLst>
          </p:cNvPr>
          <p:cNvGrpSpPr/>
          <p:nvPr/>
        </p:nvGrpSpPr>
        <p:grpSpPr>
          <a:xfrm rot="-10800000">
            <a:off x="1491392" y="2436828"/>
            <a:ext cx="15354633" cy="6755432"/>
            <a:chOff x="0" y="0"/>
            <a:chExt cx="2568297" cy="247787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E83BCE2-E41F-4CCA-1466-DAAEE0BF0311}"/>
                </a:ext>
              </a:extLst>
            </p:cNvPr>
            <p:cNvSpPr/>
            <p:nvPr/>
          </p:nvSpPr>
          <p:spPr>
            <a:xfrm>
              <a:off x="0" y="0"/>
              <a:ext cx="2568297" cy="2477873"/>
            </a:xfrm>
            <a:custGeom>
              <a:avLst/>
              <a:gdLst/>
              <a:ahLst/>
              <a:cxnLst/>
              <a:rect l="l" t="t" r="r" b="b"/>
              <a:pathLst>
                <a:path w="2568297" h="2477873">
                  <a:moveTo>
                    <a:pt x="0" y="0"/>
                  </a:moveTo>
                  <a:lnTo>
                    <a:pt x="2568297" y="0"/>
                  </a:lnTo>
                  <a:lnTo>
                    <a:pt x="2568297" y="2477873"/>
                  </a:lnTo>
                  <a:lnTo>
                    <a:pt x="0" y="247787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1A62E005-0605-698E-0ED7-D5E7A1828FED}"/>
                </a:ext>
              </a:extLst>
            </p:cNvPr>
            <p:cNvSpPr txBox="1"/>
            <p:nvPr/>
          </p:nvSpPr>
          <p:spPr>
            <a:xfrm>
              <a:off x="0" y="-38100"/>
              <a:ext cx="2568297" cy="2515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62589EF2-86BA-F033-F3EB-9D2DB1F5B426}"/>
              </a:ext>
            </a:extLst>
          </p:cNvPr>
          <p:cNvSpPr txBox="1"/>
          <p:nvPr/>
        </p:nvSpPr>
        <p:spPr>
          <a:xfrm>
            <a:off x="1691142" y="3094632"/>
            <a:ext cx="14873854" cy="533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Why is it important for companies to have a strategy about gender equality and what is gender mainstreaming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Actions to be taken and existing tools (e.g. the platform)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  <a:p>
            <a:pPr algn="just">
              <a:lnSpc>
                <a:spcPts val="3500"/>
              </a:lnSpc>
            </a:pP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Lorem ipsum dolor sit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amet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consectetur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adipiscing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sed do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eiusmod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tempor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incididunt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labore et dolore magna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Ut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enim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ad minim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veniam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,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quis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nostrud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exercitation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ullamco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laboris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nisi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ut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aliquip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ex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commodo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consequat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 Duis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aute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irure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reprehenderit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in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voluptate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velit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esse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cillum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dolore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eu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fugiat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nulla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 </a:t>
            </a:r>
            <a:r>
              <a:rPr lang="en-US" sz="2000" dirty="0" err="1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pariatur</a:t>
            </a:r>
            <a:r>
              <a:rPr lang="en-US" sz="2000" dirty="0">
                <a:solidFill>
                  <a:srgbClr val="0D1D2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pen Sans 1"/>
              </a:rPr>
              <a:t>.</a:t>
            </a:r>
          </a:p>
          <a:p>
            <a:pPr algn="just">
              <a:lnSpc>
                <a:spcPts val="3500"/>
              </a:lnSpc>
            </a:pPr>
            <a:endParaRPr lang="en-US" sz="2000" dirty="0">
              <a:solidFill>
                <a:srgbClr val="0D1D2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Open Sans 1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6B509027-EA7A-B553-E59C-A62864BB94EC}"/>
              </a:ext>
            </a:extLst>
          </p:cNvPr>
          <p:cNvSpPr txBox="1"/>
          <p:nvPr/>
        </p:nvSpPr>
        <p:spPr>
          <a:xfrm>
            <a:off x="2260505" y="1066800"/>
            <a:ext cx="1376699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Ubuntu Bold"/>
              </a:rPr>
              <a:t>What is gender equality and why should it be on the SMEs’ agenda?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26E60086-62C4-D711-18DA-CDF7D76234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9200" y="9414836"/>
            <a:ext cx="1530890" cy="375090"/>
          </a:xfrm>
          <a:prstGeom prst="rect">
            <a:avLst/>
          </a:prstGeom>
        </p:spPr>
      </p:pic>
      <p:pic>
        <p:nvPicPr>
          <p:cNvPr id="4" name="Imagen 16">
            <a:extLst>
              <a:ext uri="{FF2B5EF4-FFF2-40B4-BE49-F238E27FC236}">
                <a16:creationId xmlns:a16="http://schemas.microsoft.com/office/drawing/2014/main" id="{2D60A119-4C72-043B-CC2A-EDA1A7BB64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925800" y="9414836"/>
            <a:ext cx="1851276" cy="3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3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2009</Words>
  <Application>Microsoft Office PowerPoint</Application>
  <PresentationFormat>Custom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Roboto</vt:lpstr>
      <vt:lpstr>Ubuntu Bold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Modern Geometric Business Proposal Presentation</dc:title>
  <dc:creator>Mirela Puiu</dc:creator>
  <cp:lastModifiedBy>Mirela Puiu</cp:lastModifiedBy>
  <cp:revision>12</cp:revision>
  <dcterms:created xsi:type="dcterms:W3CDTF">2006-08-16T00:00:00Z</dcterms:created>
  <dcterms:modified xsi:type="dcterms:W3CDTF">2025-06-10T12:03:13Z</dcterms:modified>
  <dc:identifier>DAGZiKSu-Ow</dc:identifier>
</cp:coreProperties>
</file>